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9" r:id="rId4"/>
    <p:sldMasterId id="2147484815" r:id="rId5"/>
  </p:sldMasterIdLst>
  <p:notesMasterIdLst>
    <p:notesMasterId r:id="rId41"/>
  </p:notesMasterIdLst>
  <p:handoutMasterIdLst>
    <p:handoutMasterId r:id="rId42"/>
  </p:handoutMasterIdLst>
  <p:sldIdLst>
    <p:sldId id="440" r:id="rId6"/>
    <p:sldId id="441" r:id="rId7"/>
    <p:sldId id="486" r:id="rId8"/>
    <p:sldId id="442" r:id="rId9"/>
    <p:sldId id="491" r:id="rId10"/>
    <p:sldId id="492" r:id="rId11"/>
    <p:sldId id="493" r:id="rId12"/>
    <p:sldId id="494" r:id="rId13"/>
    <p:sldId id="495" r:id="rId14"/>
    <p:sldId id="496" r:id="rId15"/>
    <p:sldId id="498" r:id="rId16"/>
    <p:sldId id="497" r:id="rId17"/>
    <p:sldId id="499" r:id="rId18"/>
    <p:sldId id="500" r:id="rId19"/>
    <p:sldId id="501" r:id="rId20"/>
    <p:sldId id="502" r:id="rId21"/>
    <p:sldId id="518" r:id="rId22"/>
    <p:sldId id="503" r:id="rId23"/>
    <p:sldId id="506" r:id="rId24"/>
    <p:sldId id="516" r:id="rId25"/>
    <p:sldId id="504" r:id="rId26"/>
    <p:sldId id="505" r:id="rId27"/>
    <p:sldId id="507" r:id="rId28"/>
    <p:sldId id="508" r:id="rId29"/>
    <p:sldId id="517" r:id="rId30"/>
    <p:sldId id="509" r:id="rId31"/>
    <p:sldId id="510" r:id="rId32"/>
    <p:sldId id="511" r:id="rId33"/>
    <p:sldId id="512" r:id="rId34"/>
    <p:sldId id="513" r:id="rId35"/>
    <p:sldId id="514" r:id="rId36"/>
    <p:sldId id="515" r:id="rId37"/>
    <p:sldId id="488" r:id="rId38"/>
    <p:sldId id="489" r:id="rId39"/>
    <p:sldId id="490" r:id="rId4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W" initials="E" lastIdx="4" clrIdx="0">
    <p:extLst>
      <p:ext uri="{19B8F6BF-5375-455C-9EA6-DF929625EA0E}">
        <p15:presenceInfo xmlns:p15="http://schemas.microsoft.com/office/powerpoint/2012/main" userId="EmilyW" providerId="None"/>
      </p:ext>
    </p:extLst>
  </p:cmAuthor>
  <p:cmAuthor id="2" name="rachel" initials="r" lastIdx="3" clrIdx="1"/>
  <p:cmAuthor id="3" name="Casey Schwarz" initials="CS" lastIdx="1" clrIdx="2">
    <p:extLst>
      <p:ext uri="{19B8F6BF-5375-455C-9EA6-DF929625EA0E}">
        <p15:presenceInfo xmlns:p15="http://schemas.microsoft.com/office/powerpoint/2012/main" userId="S::cschwarz@medicarerights.org::28a7c872-9155-4dc6-b485-bee7cfc826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D6B"/>
    <a:srgbClr val="33CC33"/>
    <a:srgbClr val="00CC99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28220-9765-2711-742E-FC4D31BD763E}" v="16" dt="2020-07-30T19:51:56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9" autoAdjust="0"/>
    <p:restoredTop sz="94925" autoAdjust="0"/>
  </p:normalViewPr>
  <p:slideViewPr>
    <p:cSldViewPr>
      <p:cViewPr varScale="1">
        <p:scale>
          <a:sx n="91" d="100"/>
          <a:sy n="91" d="100"/>
        </p:scale>
        <p:origin x="21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06"/>
    </p:cViewPr>
  </p:sorterViewPr>
  <p:notesViewPr>
    <p:cSldViewPr>
      <p:cViewPr varScale="1">
        <p:scale>
          <a:sx n="81" d="100"/>
          <a:sy n="81" d="100"/>
        </p:scale>
        <p:origin x="3160" y="16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Whicheloe" userId="15742455-bb1e-4675-97c5-494b74c840b9" providerId="ADAL" clId="{079139B1-F34D-5A43-9A46-CCD8D7244198}"/>
    <pc:docChg chg="undo custSel addSld modSld">
      <pc:chgData name="Emily Whicheloe" userId="15742455-bb1e-4675-97c5-494b74c840b9" providerId="ADAL" clId="{079139B1-F34D-5A43-9A46-CCD8D7244198}" dt="2020-07-20T20:12:29.642" v="599" actId="20577"/>
      <pc:docMkLst>
        <pc:docMk/>
      </pc:docMkLst>
      <pc:sldChg chg="modSp">
        <pc:chgData name="Emily Whicheloe" userId="15742455-bb1e-4675-97c5-494b74c840b9" providerId="ADAL" clId="{079139B1-F34D-5A43-9A46-CCD8D7244198}" dt="2020-07-20T19:52:48.935" v="7" actId="20577"/>
        <pc:sldMkLst>
          <pc:docMk/>
          <pc:sldMk cId="0" sldId="440"/>
        </pc:sldMkLst>
        <pc:spChg chg="mod">
          <ac:chgData name="Emily Whicheloe" userId="15742455-bb1e-4675-97c5-494b74c840b9" providerId="ADAL" clId="{079139B1-F34D-5A43-9A46-CCD8D7244198}" dt="2020-07-20T19:52:48.935" v="7" actId="20577"/>
          <ac:spMkLst>
            <pc:docMk/>
            <pc:sldMk cId="0" sldId="440"/>
            <ac:spMk id="11266" creationId="{00000000-0000-0000-0000-000000000000}"/>
          </ac:spMkLst>
        </pc:spChg>
      </pc:sldChg>
      <pc:sldChg chg="addSp modSp modNotesTx">
        <pc:chgData name="Emily Whicheloe" userId="15742455-bb1e-4675-97c5-494b74c840b9" providerId="ADAL" clId="{079139B1-F34D-5A43-9A46-CCD8D7244198}" dt="2020-07-20T19:56:22.006" v="31" actId="20577"/>
        <pc:sldMkLst>
          <pc:docMk/>
          <pc:sldMk cId="455031327" sldId="488"/>
        </pc:sldMkLst>
        <pc:spChg chg="add mod">
          <ac:chgData name="Emily Whicheloe" userId="15742455-bb1e-4675-97c5-494b74c840b9" providerId="ADAL" clId="{079139B1-F34D-5A43-9A46-CCD8D7244198}" dt="2020-07-20T19:55:51.408" v="30" actId="1035"/>
          <ac:spMkLst>
            <pc:docMk/>
            <pc:sldMk cId="455031327" sldId="488"/>
            <ac:spMk id="6" creationId="{66A8284E-F3F1-5946-A149-E02058DCFD16}"/>
          </ac:spMkLst>
        </pc:spChg>
      </pc:sldChg>
      <pc:sldChg chg="modSp">
        <pc:chgData name="Emily Whicheloe" userId="15742455-bb1e-4675-97c5-494b74c840b9" providerId="ADAL" clId="{079139B1-F34D-5A43-9A46-CCD8D7244198}" dt="2020-07-20T19:53:24.541" v="11" actId="20577"/>
        <pc:sldMkLst>
          <pc:docMk/>
          <pc:sldMk cId="359716032" sldId="490"/>
        </pc:sldMkLst>
        <pc:spChg chg="mod">
          <ac:chgData name="Emily Whicheloe" userId="15742455-bb1e-4675-97c5-494b74c840b9" providerId="ADAL" clId="{079139B1-F34D-5A43-9A46-CCD8D7244198}" dt="2020-07-20T19:53:24.541" v="11" actId="20577"/>
          <ac:spMkLst>
            <pc:docMk/>
            <pc:sldMk cId="359716032" sldId="490"/>
            <ac:spMk id="3" creationId="{00000000-0000-0000-0000-000000000000}"/>
          </ac:spMkLst>
        </pc:spChg>
      </pc:sldChg>
      <pc:sldChg chg="modSp">
        <pc:chgData name="Emily Whicheloe" userId="15742455-bb1e-4675-97c5-494b74c840b9" providerId="ADAL" clId="{079139B1-F34D-5A43-9A46-CCD8D7244198}" dt="2020-07-20T19:56:54.707" v="79" actId="20577"/>
        <pc:sldMkLst>
          <pc:docMk/>
          <pc:sldMk cId="2514845826" sldId="492"/>
        </pc:sldMkLst>
        <pc:spChg chg="mod">
          <ac:chgData name="Emily Whicheloe" userId="15742455-bb1e-4675-97c5-494b74c840b9" providerId="ADAL" clId="{079139B1-F34D-5A43-9A46-CCD8D7244198}" dt="2020-07-20T19:56:54.707" v="79" actId="20577"/>
          <ac:spMkLst>
            <pc:docMk/>
            <pc:sldMk cId="2514845826" sldId="492"/>
            <ac:spMk id="3" creationId="{7C13F1F3-F311-1045-A982-F7ABB02A87D0}"/>
          </ac:spMkLst>
        </pc:spChg>
      </pc:sldChg>
      <pc:sldChg chg="modSp">
        <pc:chgData name="Emily Whicheloe" userId="15742455-bb1e-4675-97c5-494b74c840b9" providerId="ADAL" clId="{079139B1-F34D-5A43-9A46-CCD8D7244198}" dt="2020-07-20T19:57:51.020" v="93" actId="20577"/>
        <pc:sldMkLst>
          <pc:docMk/>
          <pc:sldMk cId="1910767711" sldId="495"/>
        </pc:sldMkLst>
        <pc:spChg chg="mod">
          <ac:chgData name="Emily Whicheloe" userId="15742455-bb1e-4675-97c5-494b74c840b9" providerId="ADAL" clId="{079139B1-F34D-5A43-9A46-CCD8D7244198}" dt="2020-07-20T19:57:51.020" v="93" actId="20577"/>
          <ac:spMkLst>
            <pc:docMk/>
            <pc:sldMk cId="1910767711" sldId="495"/>
            <ac:spMk id="3" creationId="{2135CA5F-8C8E-DF47-B23D-A19AFEB5C5EB}"/>
          </ac:spMkLst>
        </pc:spChg>
      </pc:sldChg>
      <pc:sldChg chg="modSp">
        <pc:chgData name="Emily Whicheloe" userId="15742455-bb1e-4675-97c5-494b74c840b9" providerId="ADAL" clId="{079139B1-F34D-5A43-9A46-CCD8D7244198}" dt="2020-07-20T19:58:32.664" v="143" actId="20577"/>
        <pc:sldMkLst>
          <pc:docMk/>
          <pc:sldMk cId="992959456" sldId="496"/>
        </pc:sldMkLst>
        <pc:spChg chg="mod">
          <ac:chgData name="Emily Whicheloe" userId="15742455-bb1e-4675-97c5-494b74c840b9" providerId="ADAL" clId="{079139B1-F34D-5A43-9A46-CCD8D7244198}" dt="2020-07-20T19:58:32.664" v="143" actId="20577"/>
          <ac:spMkLst>
            <pc:docMk/>
            <pc:sldMk cId="992959456" sldId="496"/>
            <ac:spMk id="3" creationId="{F67B9A2E-C405-6B4C-80C8-6D44E481D5EA}"/>
          </ac:spMkLst>
        </pc:spChg>
      </pc:sldChg>
      <pc:sldChg chg="modSp">
        <pc:chgData name="Emily Whicheloe" userId="15742455-bb1e-4675-97c5-494b74c840b9" providerId="ADAL" clId="{079139B1-F34D-5A43-9A46-CCD8D7244198}" dt="2020-07-20T19:58:44.021" v="145" actId="20577"/>
        <pc:sldMkLst>
          <pc:docMk/>
          <pc:sldMk cId="1209857937" sldId="497"/>
        </pc:sldMkLst>
        <pc:spChg chg="mod">
          <ac:chgData name="Emily Whicheloe" userId="15742455-bb1e-4675-97c5-494b74c840b9" providerId="ADAL" clId="{079139B1-F34D-5A43-9A46-CCD8D7244198}" dt="2020-07-20T19:58:44.021" v="145" actId="20577"/>
          <ac:spMkLst>
            <pc:docMk/>
            <pc:sldMk cId="1209857937" sldId="497"/>
            <ac:spMk id="3" creationId="{42EFCCB0-9B60-2A46-80F4-2ADA7FA6EEC5}"/>
          </ac:spMkLst>
        </pc:spChg>
      </pc:sldChg>
      <pc:sldChg chg="modSp">
        <pc:chgData name="Emily Whicheloe" userId="15742455-bb1e-4675-97c5-494b74c840b9" providerId="ADAL" clId="{079139B1-F34D-5A43-9A46-CCD8D7244198}" dt="2020-07-20T19:59:41.646" v="157" actId="20577"/>
        <pc:sldMkLst>
          <pc:docMk/>
          <pc:sldMk cId="3616191140" sldId="499"/>
        </pc:sldMkLst>
        <pc:spChg chg="mod">
          <ac:chgData name="Emily Whicheloe" userId="15742455-bb1e-4675-97c5-494b74c840b9" providerId="ADAL" clId="{079139B1-F34D-5A43-9A46-CCD8D7244198}" dt="2020-07-20T19:59:41.646" v="157" actId="20577"/>
          <ac:spMkLst>
            <pc:docMk/>
            <pc:sldMk cId="3616191140" sldId="499"/>
            <ac:spMk id="3" creationId="{03F4730A-A3B2-1A4E-B3CE-6E13BBFB2371}"/>
          </ac:spMkLst>
        </pc:spChg>
      </pc:sldChg>
      <pc:sldChg chg="modSp">
        <pc:chgData name="Emily Whicheloe" userId="15742455-bb1e-4675-97c5-494b74c840b9" providerId="ADAL" clId="{079139B1-F34D-5A43-9A46-CCD8D7244198}" dt="2020-07-20T19:59:46.118" v="160" actId="20577"/>
        <pc:sldMkLst>
          <pc:docMk/>
          <pc:sldMk cId="1008844742" sldId="500"/>
        </pc:sldMkLst>
        <pc:spChg chg="mod">
          <ac:chgData name="Emily Whicheloe" userId="15742455-bb1e-4675-97c5-494b74c840b9" providerId="ADAL" clId="{079139B1-F34D-5A43-9A46-CCD8D7244198}" dt="2020-07-20T19:59:46.118" v="160" actId="20577"/>
          <ac:spMkLst>
            <pc:docMk/>
            <pc:sldMk cId="1008844742" sldId="500"/>
            <ac:spMk id="3" creationId="{8D3793C6-74C8-E845-8749-15BB5DBE9E66}"/>
          </ac:spMkLst>
        </pc:spChg>
      </pc:sldChg>
      <pc:sldChg chg="modSp">
        <pc:chgData name="Emily Whicheloe" userId="15742455-bb1e-4675-97c5-494b74c840b9" providerId="ADAL" clId="{079139B1-F34D-5A43-9A46-CCD8D7244198}" dt="2020-07-20T20:00:11.422" v="184" actId="20577"/>
        <pc:sldMkLst>
          <pc:docMk/>
          <pc:sldMk cId="3690073409" sldId="501"/>
        </pc:sldMkLst>
        <pc:spChg chg="mod">
          <ac:chgData name="Emily Whicheloe" userId="15742455-bb1e-4675-97c5-494b74c840b9" providerId="ADAL" clId="{079139B1-F34D-5A43-9A46-CCD8D7244198}" dt="2020-07-20T20:00:11.422" v="184" actId="20577"/>
          <ac:spMkLst>
            <pc:docMk/>
            <pc:sldMk cId="3690073409" sldId="501"/>
            <ac:spMk id="3" creationId="{9BD68007-CCF2-7A42-91FD-C3E9439EA3A9}"/>
          </ac:spMkLst>
        </pc:spChg>
      </pc:sldChg>
      <pc:sldChg chg="modSp">
        <pc:chgData name="Emily Whicheloe" userId="15742455-bb1e-4675-97c5-494b74c840b9" providerId="ADAL" clId="{079139B1-F34D-5A43-9A46-CCD8D7244198}" dt="2020-07-20T20:00:53.094" v="194" actId="255"/>
        <pc:sldMkLst>
          <pc:docMk/>
          <pc:sldMk cId="2439103695" sldId="502"/>
        </pc:sldMkLst>
        <pc:spChg chg="mod">
          <ac:chgData name="Emily Whicheloe" userId="15742455-bb1e-4675-97c5-494b74c840b9" providerId="ADAL" clId="{079139B1-F34D-5A43-9A46-CCD8D7244198}" dt="2020-07-20T20:00:53.094" v="194" actId="255"/>
          <ac:spMkLst>
            <pc:docMk/>
            <pc:sldMk cId="2439103695" sldId="502"/>
            <ac:spMk id="3" creationId="{CAAED110-9DC6-704C-A955-8459CC3183B3}"/>
          </ac:spMkLst>
        </pc:spChg>
      </pc:sldChg>
      <pc:sldChg chg="modSp">
        <pc:chgData name="Emily Whicheloe" userId="15742455-bb1e-4675-97c5-494b74c840b9" providerId="ADAL" clId="{079139B1-F34D-5A43-9A46-CCD8D7244198}" dt="2020-07-20T20:01:28.559" v="248" actId="20577"/>
        <pc:sldMkLst>
          <pc:docMk/>
          <pc:sldMk cId="2201547608" sldId="503"/>
        </pc:sldMkLst>
        <pc:spChg chg="mod">
          <ac:chgData name="Emily Whicheloe" userId="15742455-bb1e-4675-97c5-494b74c840b9" providerId="ADAL" clId="{079139B1-F34D-5A43-9A46-CCD8D7244198}" dt="2020-07-20T20:01:05.609" v="198" actId="20577"/>
          <ac:spMkLst>
            <pc:docMk/>
            <pc:sldMk cId="2201547608" sldId="503"/>
            <ac:spMk id="2" creationId="{3A0A6ABE-CF23-CA40-9F6C-CD4D0D6C91AC}"/>
          </ac:spMkLst>
        </pc:spChg>
        <pc:spChg chg="mod">
          <ac:chgData name="Emily Whicheloe" userId="15742455-bb1e-4675-97c5-494b74c840b9" providerId="ADAL" clId="{079139B1-F34D-5A43-9A46-CCD8D7244198}" dt="2020-07-20T20:01:28.559" v="248" actId="20577"/>
          <ac:spMkLst>
            <pc:docMk/>
            <pc:sldMk cId="2201547608" sldId="503"/>
            <ac:spMk id="3" creationId="{9EB92A47-B720-B24D-8FF7-0A11CCA4D107}"/>
          </ac:spMkLst>
        </pc:spChg>
      </pc:sldChg>
      <pc:sldChg chg="modSp">
        <pc:chgData name="Emily Whicheloe" userId="15742455-bb1e-4675-97c5-494b74c840b9" providerId="ADAL" clId="{079139B1-F34D-5A43-9A46-CCD8D7244198}" dt="2020-07-20T20:03:29.665" v="389" actId="20577"/>
        <pc:sldMkLst>
          <pc:docMk/>
          <pc:sldMk cId="1492034757" sldId="504"/>
        </pc:sldMkLst>
        <pc:spChg chg="mod">
          <ac:chgData name="Emily Whicheloe" userId="15742455-bb1e-4675-97c5-494b74c840b9" providerId="ADAL" clId="{079139B1-F34D-5A43-9A46-CCD8D7244198}" dt="2020-07-20T20:03:29.665" v="389" actId="20577"/>
          <ac:spMkLst>
            <pc:docMk/>
            <pc:sldMk cId="1492034757" sldId="504"/>
            <ac:spMk id="3" creationId="{CED62140-7444-9942-BCAD-2D62667FDA20}"/>
          </ac:spMkLst>
        </pc:spChg>
      </pc:sldChg>
      <pc:sldChg chg="modSp">
        <pc:chgData name="Emily Whicheloe" userId="15742455-bb1e-4675-97c5-494b74c840b9" providerId="ADAL" clId="{079139B1-F34D-5A43-9A46-CCD8D7244198}" dt="2020-07-20T20:04:02.809" v="411" actId="20577"/>
        <pc:sldMkLst>
          <pc:docMk/>
          <pc:sldMk cId="4072182630" sldId="505"/>
        </pc:sldMkLst>
        <pc:spChg chg="mod">
          <ac:chgData name="Emily Whicheloe" userId="15742455-bb1e-4675-97c5-494b74c840b9" providerId="ADAL" clId="{079139B1-F34D-5A43-9A46-CCD8D7244198}" dt="2020-07-20T20:04:02.809" v="411" actId="20577"/>
          <ac:spMkLst>
            <pc:docMk/>
            <pc:sldMk cId="4072182630" sldId="505"/>
            <ac:spMk id="2" creationId="{628DEB86-0928-CE47-A05D-771E1839667E}"/>
          </ac:spMkLst>
        </pc:spChg>
      </pc:sldChg>
      <pc:sldChg chg="modSp">
        <pc:chgData name="Emily Whicheloe" userId="15742455-bb1e-4675-97c5-494b74c840b9" providerId="ADAL" clId="{079139B1-F34D-5A43-9A46-CCD8D7244198}" dt="2020-07-20T20:02:37.490" v="316" actId="20577"/>
        <pc:sldMkLst>
          <pc:docMk/>
          <pc:sldMk cId="713148060" sldId="506"/>
        </pc:sldMkLst>
        <pc:spChg chg="mod">
          <ac:chgData name="Emily Whicheloe" userId="15742455-bb1e-4675-97c5-494b74c840b9" providerId="ADAL" clId="{079139B1-F34D-5A43-9A46-CCD8D7244198}" dt="2020-07-20T20:02:37.490" v="316" actId="20577"/>
          <ac:spMkLst>
            <pc:docMk/>
            <pc:sldMk cId="713148060" sldId="506"/>
            <ac:spMk id="3" creationId="{9D681001-6BAA-6E4E-87DE-5DD401020E24}"/>
          </ac:spMkLst>
        </pc:spChg>
      </pc:sldChg>
      <pc:sldChg chg="modSp">
        <pc:chgData name="Emily Whicheloe" userId="15742455-bb1e-4675-97c5-494b74c840b9" providerId="ADAL" clId="{079139B1-F34D-5A43-9A46-CCD8D7244198}" dt="2020-07-20T20:04:33.832" v="415" actId="20577"/>
        <pc:sldMkLst>
          <pc:docMk/>
          <pc:sldMk cId="4120367381" sldId="507"/>
        </pc:sldMkLst>
        <pc:spChg chg="mod">
          <ac:chgData name="Emily Whicheloe" userId="15742455-bb1e-4675-97c5-494b74c840b9" providerId="ADAL" clId="{079139B1-F34D-5A43-9A46-CCD8D7244198}" dt="2020-07-20T20:04:33.832" v="415" actId="20577"/>
          <ac:spMkLst>
            <pc:docMk/>
            <pc:sldMk cId="4120367381" sldId="507"/>
            <ac:spMk id="3" creationId="{751E0B5B-3F48-0446-837F-C47B2C037806}"/>
          </ac:spMkLst>
        </pc:spChg>
      </pc:sldChg>
      <pc:sldChg chg="modSp">
        <pc:chgData name="Emily Whicheloe" userId="15742455-bb1e-4675-97c5-494b74c840b9" providerId="ADAL" clId="{079139B1-F34D-5A43-9A46-CCD8D7244198}" dt="2020-07-20T20:04:49.316" v="417" actId="255"/>
        <pc:sldMkLst>
          <pc:docMk/>
          <pc:sldMk cId="3720195206" sldId="508"/>
        </pc:sldMkLst>
        <pc:spChg chg="mod">
          <ac:chgData name="Emily Whicheloe" userId="15742455-bb1e-4675-97c5-494b74c840b9" providerId="ADAL" clId="{079139B1-F34D-5A43-9A46-CCD8D7244198}" dt="2020-07-20T20:04:49.316" v="417" actId="255"/>
          <ac:spMkLst>
            <pc:docMk/>
            <pc:sldMk cId="3720195206" sldId="508"/>
            <ac:spMk id="2" creationId="{11F6D17F-7AC7-B149-B38B-EE47B71AE37A}"/>
          </ac:spMkLst>
        </pc:spChg>
      </pc:sldChg>
      <pc:sldChg chg="modSp">
        <pc:chgData name="Emily Whicheloe" userId="15742455-bb1e-4675-97c5-494b74c840b9" providerId="ADAL" clId="{079139B1-F34D-5A43-9A46-CCD8D7244198}" dt="2020-07-20T20:08:26.478" v="455" actId="20577"/>
        <pc:sldMkLst>
          <pc:docMk/>
          <pc:sldMk cId="3541454041" sldId="510"/>
        </pc:sldMkLst>
        <pc:spChg chg="mod">
          <ac:chgData name="Emily Whicheloe" userId="15742455-bb1e-4675-97c5-494b74c840b9" providerId="ADAL" clId="{079139B1-F34D-5A43-9A46-CCD8D7244198}" dt="2020-07-20T20:08:26.478" v="455" actId="20577"/>
          <ac:spMkLst>
            <pc:docMk/>
            <pc:sldMk cId="3541454041" sldId="510"/>
            <ac:spMk id="3" creationId="{40DA8AB0-D392-E04F-9197-4B345E75A9F6}"/>
          </ac:spMkLst>
        </pc:spChg>
      </pc:sldChg>
      <pc:sldChg chg="modSp">
        <pc:chgData name="Emily Whicheloe" userId="15742455-bb1e-4675-97c5-494b74c840b9" providerId="ADAL" clId="{079139B1-F34D-5A43-9A46-CCD8D7244198}" dt="2020-07-20T20:08:52.506" v="479" actId="20577"/>
        <pc:sldMkLst>
          <pc:docMk/>
          <pc:sldMk cId="3794818480" sldId="511"/>
        </pc:sldMkLst>
        <pc:spChg chg="mod">
          <ac:chgData name="Emily Whicheloe" userId="15742455-bb1e-4675-97c5-494b74c840b9" providerId="ADAL" clId="{079139B1-F34D-5A43-9A46-CCD8D7244198}" dt="2020-07-20T20:08:52.506" v="479" actId="20577"/>
          <ac:spMkLst>
            <pc:docMk/>
            <pc:sldMk cId="3794818480" sldId="511"/>
            <ac:spMk id="3" creationId="{B5F7B4D8-85FD-B242-851B-DED413AEB7E6}"/>
          </ac:spMkLst>
        </pc:spChg>
      </pc:sldChg>
      <pc:sldChg chg="modSp">
        <pc:chgData name="Emily Whicheloe" userId="15742455-bb1e-4675-97c5-494b74c840b9" providerId="ADAL" clId="{079139B1-F34D-5A43-9A46-CCD8D7244198}" dt="2020-07-20T20:09:12.182" v="487" actId="20577"/>
        <pc:sldMkLst>
          <pc:docMk/>
          <pc:sldMk cId="1329136442" sldId="512"/>
        </pc:sldMkLst>
        <pc:spChg chg="mod">
          <ac:chgData name="Emily Whicheloe" userId="15742455-bb1e-4675-97c5-494b74c840b9" providerId="ADAL" clId="{079139B1-F34D-5A43-9A46-CCD8D7244198}" dt="2020-07-20T20:09:12.182" v="487" actId="20577"/>
          <ac:spMkLst>
            <pc:docMk/>
            <pc:sldMk cId="1329136442" sldId="512"/>
            <ac:spMk id="3" creationId="{798226FD-4F52-2044-AA1A-4C364D3FD661}"/>
          </ac:spMkLst>
        </pc:spChg>
      </pc:sldChg>
      <pc:sldChg chg="modSp">
        <pc:chgData name="Emily Whicheloe" userId="15742455-bb1e-4675-97c5-494b74c840b9" providerId="ADAL" clId="{079139B1-F34D-5A43-9A46-CCD8D7244198}" dt="2020-07-20T20:09:26.733" v="504" actId="20577"/>
        <pc:sldMkLst>
          <pc:docMk/>
          <pc:sldMk cId="4027407649" sldId="513"/>
        </pc:sldMkLst>
        <pc:spChg chg="mod">
          <ac:chgData name="Emily Whicheloe" userId="15742455-bb1e-4675-97c5-494b74c840b9" providerId="ADAL" clId="{079139B1-F34D-5A43-9A46-CCD8D7244198}" dt="2020-07-20T20:09:26.733" v="504" actId="20577"/>
          <ac:spMkLst>
            <pc:docMk/>
            <pc:sldMk cId="4027407649" sldId="513"/>
            <ac:spMk id="3" creationId="{879738F4-D387-764A-B1D6-7FD2089B8084}"/>
          </ac:spMkLst>
        </pc:spChg>
      </pc:sldChg>
      <pc:sldChg chg="modSp">
        <pc:chgData name="Emily Whicheloe" userId="15742455-bb1e-4675-97c5-494b74c840b9" providerId="ADAL" clId="{079139B1-F34D-5A43-9A46-CCD8D7244198}" dt="2020-07-20T20:12:05.681" v="565" actId="20577"/>
        <pc:sldMkLst>
          <pc:docMk/>
          <pc:sldMk cId="2102196824" sldId="514"/>
        </pc:sldMkLst>
        <pc:spChg chg="mod">
          <ac:chgData name="Emily Whicheloe" userId="15742455-bb1e-4675-97c5-494b74c840b9" providerId="ADAL" clId="{079139B1-F34D-5A43-9A46-CCD8D7244198}" dt="2020-07-20T20:12:05.681" v="565" actId="20577"/>
          <ac:spMkLst>
            <pc:docMk/>
            <pc:sldMk cId="2102196824" sldId="514"/>
            <ac:spMk id="3" creationId="{9025C830-2976-8542-BDE4-209916BDB339}"/>
          </ac:spMkLst>
        </pc:spChg>
      </pc:sldChg>
      <pc:sldChg chg="modSp">
        <pc:chgData name="Emily Whicheloe" userId="15742455-bb1e-4675-97c5-494b74c840b9" providerId="ADAL" clId="{079139B1-F34D-5A43-9A46-CCD8D7244198}" dt="2020-07-20T20:12:29.642" v="599" actId="20577"/>
        <pc:sldMkLst>
          <pc:docMk/>
          <pc:sldMk cId="1631251728" sldId="515"/>
        </pc:sldMkLst>
        <pc:spChg chg="mod">
          <ac:chgData name="Emily Whicheloe" userId="15742455-bb1e-4675-97c5-494b74c840b9" providerId="ADAL" clId="{079139B1-F34D-5A43-9A46-CCD8D7244198}" dt="2020-07-20T20:12:29.642" v="599" actId="20577"/>
          <ac:spMkLst>
            <pc:docMk/>
            <pc:sldMk cId="1631251728" sldId="515"/>
            <ac:spMk id="3" creationId="{81A8B473-9448-2449-A329-F9838500AB1D}"/>
          </ac:spMkLst>
        </pc:spChg>
      </pc:sldChg>
      <pc:sldChg chg="modSp">
        <pc:chgData name="Emily Whicheloe" userId="15742455-bb1e-4675-97c5-494b74c840b9" providerId="ADAL" clId="{079139B1-F34D-5A43-9A46-CCD8D7244198}" dt="2020-07-20T20:02:54.986" v="349" actId="20577"/>
        <pc:sldMkLst>
          <pc:docMk/>
          <pc:sldMk cId="2580971614" sldId="516"/>
        </pc:sldMkLst>
        <pc:spChg chg="mod">
          <ac:chgData name="Emily Whicheloe" userId="15742455-bb1e-4675-97c5-494b74c840b9" providerId="ADAL" clId="{079139B1-F34D-5A43-9A46-CCD8D7244198}" dt="2020-07-20T20:02:54.986" v="349" actId="20577"/>
          <ac:spMkLst>
            <pc:docMk/>
            <pc:sldMk cId="2580971614" sldId="516"/>
            <ac:spMk id="3" creationId="{BF34A6DE-7420-4601-9EA0-9AAA36CABAE9}"/>
          </ac:spMkLst>
        </pc:spChg>
      </pc:sldChg>
      <pc:sldChg chg="modSp">
        <pc:chgData name="Emily Whicheloe" userId="15742455-bb1e-4675-97c5-494b74c840b9" providerId="ADAL" clId="{079139B1-F34D-5A43-9A46-CCD8D7244198}" dt="2020-07-20T20:05:21.963" v="446" actId="20577"/>
        <pc:sldMkLst>
          <pc:docMk/>
          <pc:sldMk cId="1754839047" sldId="517"/>
        </pc:sldMkLst>
        <pc:spChg chg="mod">
          <ac:chgData name="Emily Whicheloe" userId="15742455-bb1e-4675-97c5-494b74c840b9" providerId="ADAL" clId="{079139B1-F34D-5A43-9A46-CCD8D7244198}" dt="2020-07-20T20:04:59.054" v="418" actId="255"/>
          <ac:spMkLst>
            <pc:docMk/>
            <pc:sldMk cId="1754839047" sldId="517"/>
            <ac:spMk id="2" creationId="{7202E799-6EE1-4F4B-BE01-0D89E26DAA21}"/>
          </ac:spMkLst>
        </pc:spChg>
        <pc:spChg chg="mod">
          <ac:chgData name="Emily Whicheloe" userId="15742455-bb1e-4675-97c5-494b74c840b9" providerId="ADAL" clId="{079139B1-F34D-5A43-9A46-CCD8D7244198}" dt="2020-07-20T20:05:21.963" v="446" actId="20577"/>
          <ac:spMkLst>
            <pc:docMk/>
            <pc:sldMk cId="1754839047" sldId="517"/>
            <ac:spMk id="3" creationId="{829E3B04-0EF4-4062-BF6D-D1E0D9C72E6A}"/>
          </ac:spMkLst>
        </pc:spChg>
      </pc:sldChg>
      <pc:sldChg chg="modSp add">
        <pc:chgData name="Emily Whicheloe" userId="15742455-bb1e-4675-97c5-494b74c840b9" providerId="ADAL" clId="{079139B1-F34D-5A43-9A46-CCD8D7244198}" dt="2020-07-20T20:01:01.916" v="196" actId="255"/>
        <pc:sldMkLst>
          <pc:docMk/>
          <pc:sldMk cId="2028857355" sldId="518"/>
        </pc:sldMkLst>
        <pc:spChg chg="mod">
          <ac:chgData name="Emily Whicheloe" userId="15742455-bb1e-4675-97c5-494b74c840b9" providerId="ADAL" clId="{079139B1-F34D-5A43-9A46-CCD8D7244198}" dt="2020-07-20T20:01:01.916" v="196" actId="255"/>
          <ac:spMkLst>
            <pc:docMk/>
            <pc:sldMk cId="2028857355" sldId="518"/>
            <ac:spMk id="3" creationId="{CAAED110-9DC6-704C-A955-8459CC3183B3}"/>
          </ac:spMkLst>
        </pc:spChg>
      </pc:sldChg>
    </pc:docChg>
  </pc:docChgLst>
  <pc:docChgLst>
    <pc:chgData name="Brandy Bauer" userId="S::brandy.bauer@ncoa.org::a8160b5e-1d3d-426c-99c8-103575026ccc" providerId="AD" clId="Web-{27A28220-9765-2711-742E-FC4D31BD763E}"/>
    <pc:docChg chg="modSld">
      <pc:chgData name="Brandy Bauer" userId="S::brandy.bauer@ncoa.org::a8160b5e-1d3d-426c-99c8-103575026ccc" providerId="AD" clId="Web-{27A28220-9765-2711-742E-FC4D31BD763E}" dt="2020-07-30T19:51:56.084" v="15" actId="20577"/>
      <pc:docMkLst>
        <pc:docMk/>
      </pc:docMkLst>
      <pc:sldChg chg="modSp">
        <pc:chgData name="Brandy Bauer" userId="S::brandy.bauer@ncoa.org::a8160b5e-1d3d-426c-99c8-103575026ccc" providerId="AD" clId="Web-{27A28220-9765-2711-742E-FC4D31BD763E}" dt="2020-07-30T19:04:06.034" v="3" actId="1076"/>
        <pc:sldMkLst>
          <pc:docMk/>
          <pc:sldMk cId="3440850156" sldId="486"/>
        </pc:sldMkLst>
        <pc:picChg chg="mod">
          <ac:chgData name="Brandy Bauer" userId="S::brandy.bauer@ncoa.org::a8160b5e-1d3d-426c-99c8-103575026ccc" providerId="AD" clId="Web-{27A28220-9765-2711-742E-FC4D31BD763E}" dt="2020-07-30T19:04:06.034" v="3" actId="1076"/>
          <ac:picMkLst>
            <pc:docMk/>
            <pc:sldMk cId="3440850156" sldId="486"/>
            <ac:picMk id="28" creationId="{00000000-0000-0000-0000-000000000000}"/>
          </ac:picMkLst>
        </pc:picChg>
      </pc:sldChg>
      <pc:sldChg chg="modSp">
        <pc:chgData name="Brandy Bauer" userId="S::brandy.bauer@ncoa.org::a8160b5e-1d3d-426c-99c8-103575026ccc" providerId="AD" clId="Web-{27A28220-9765-2711-742E-FC4D31BD763E}" dt="2020-07-30T19:51:53.943" v="14" actId="20577"/>
        <pc:sldMkLst>
          <pc:docMk/>
          <pc:sldMk cId="455031327" sldId="488"/>
        </pc:sldMkLst>
        <pc:spChg chg="mod">
          <ac:chgData name="Brandy Bauer" userId="S::brandy.bauer@ncoa.org::a8160b5e-1d3d-426c-99c8-103575026ccc" providerId="AD" clId="Web-{27A28220-9765-2711-742E-FC4D31BD763E}" dt="2020-07-30T19:51:53.943" v="14" actId="20577"/>
          <ac:spMkLst>
            <pc:docMk/>
            <pc:sldMk cId="455031327" sldId="488"/>
            <ac:spMk id="4" creationId="{00000000-0000-0000-0000-000000000000}"/>
          </ac:spMkLst>
        </pc:spChg>
      </pc:sldChg>
      <pc:sldChg chg="modSp">
        <pc:chgData name="Brandy Bauer" userId="S::brandy.bauer@ncoa.org::a8160b5e-1d3d-426c-99c8-103575026ccc" providerId="AD" clId="Web-{27A28220-9765-2711-742E-FC4D31BD763E}" dt="2020-07-30T19:09:03.112" v="10" actId="20577"/>
        <pc:sldMkLst>
          <pc:docMk/>
          <pc:sldMk cId="1754839047" sldId="517"/>
        </pc:sldMkLst>
        <pc:spChg chg="mod">
          <ac:chgData name="Brandy Bauer" userId="S::brandy.bauer@ncoa.org::a8160b5e-1d3d-426c-99c8-103575026ccc" providerId="AD" clId="Web-{27A28220-9765-2711-742E-FC4D31BD763E}" dt="2020-07-30T19:09:03.112" v="10" actId="20577"/>
          <ac:spMkLst>
            <pc:docMk/>
            <pc:sldMk cId="1754839047" sldId="517"/>
            <ac:spMk id="3" creationId="{829E3B04-0EF4-4062-BF6D-D1E0D9C72E6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50EF5A2-795D-479B-90E3-4942377A151C}" type="datetimeFigureOut">
              <a:rPr lang="en-US"/>
              <a:pPr>
                <a:defRPr/>
              </a:pPr>
              <a:t>7/30/2020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AE7A722-7A61-4593-9443-B926C8848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CAF242-7E1B-450F-AF8F-DC46E9AC8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CAF242-7E1B-450F-AF8F-DC46E9AC859A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1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1095375" y="2466975"/>
            <a:ext cx="7591425" cy="0"/>
          </a:xfrm>
          <a:prstGeom prst="line">
            <a:avLst/>
          </a:prstGeom>
          <a:noFill/>
          <a:ln w="190500">
            <a:solidFill>
              <a:srgbClr val="001D6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229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6" name="Picture 17" descr="NEW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5876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295400"/>
            <a:ext cx="7391400" cy="9112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405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24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9114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254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0413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77938"/>
            <a:ext cx="4114800" cy="4818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77938"/>
            <a:ext cx="4114800" cy="4818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018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0413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77938"/>
            <a:ext cx="4114800" cy="4818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277938"/>
            <a:ext cx="4114800" cy="2332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762375"/>
            <a:ext cx="41148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418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77938"/>
            <a:ext cx="8382000" cy="48180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3501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/>
          <p:cNvSpPr>
            <a:spLocks noChangeArrowheads="1"/>
          </p:cNvSpPr>
          <p:nvPr/>
        </p:nvSpPr>
        <p:spPr bwMode="auto">
          <a:xfrm>
            <a:off x="5938838" y="3378200"/>
            <a:ext cx="720725" cy="10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hape 11"/>
          <p:cNvSpPr>
            <a:spLocks noChangeArrowheads="1"/>
          </p:cNvSpPr>
          <p:nvPr/>
        </p:nvSpPr>
        <p:spPr bwMode="auto">
          <a:xfrm>
            <a:off x="6659563" y="3378200"/>
            <a:ext cx="722312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12"/>
          <p:cNvSpPr/>
          <p:nvPr/>
        </p:nvSpPr>
        <p:spPr>
          <a:xfrm>
            <a:off x="0" y="3378200"/>
            <a:ext cx="722313" cy="10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3"/>
          <p:cNvSpPr/>
          <p:nvPr/>
        </p:nvSpPr>
        <p:spPr>
          <a:xfrm>
            <a:off x="720725" y="3378200"/>
            <a:ext cx="5218113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77" y="3487413"/>
            <a:ext cx="7772400" cy="16452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305F4-80ED-B74F-A655-F21BD16D06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7" y="304800"/>
            <a:ext cx="234082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6872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hape 12"/>
          <p:cNvSpPr/>
          <p:nvPr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8" name="TextBox 25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351338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21513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98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6299200" y="6754813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7011988" y="6754813"/>
            <a:ext cx="2170112" cy="103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hape 12"/>
          <p:cNvSpPr/>
          <p:nvPr/>
        </p:nvSpPr>
        <p:spPr>
          <a:xfrm>
            <a:off x="0" y="6754813"/>
            <a:ext cx="992188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/>
        </p:nvSpPr>
        <p:spPr>
          <a:xfrm>
            <a:off x="992188" y="6754813"/>
            <a:ext cx="5307012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06525"/>
            <a:ext cx="8421688" cy="1746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10639" y="1575230"/>
            <a:ext cx="8619852" cy="4520720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Page </a:t>
            </a:r>
            <a:fld id="{39A87B91-0992-46D5-9131-EA71D95D6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249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5"/>
          <p:cNvSpPr/>
          <p:nvPr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4" name="Shape 18"/>
          <p:cNvSpPr/>
          <p:nvPr/>
        </p:nvSpPr>
        <p:spPr>
          <a:xfrm>
            <a:off x="3048000" y="5324475"/>
            <a:ext cx="3048000" cy="10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9"/>
          <p:cNvSpPr/>
          <p:nvPr/>
        </p:nvSpPr>
        <p:spPr>
          <a:xfrm>
            <a:off x="6096000" y="5324475"/>
            <a:ext cx="3048000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20"/>
          <p:cNvSpPr>
            <a:spLocks noChangeArrowheads="1"/>
          </p:cNvSpPr>
          <p:nvPr/>
        </p:nvSpPr>
        <p:spPr bwMode="auto">
          <a:xfrm>
            <a:off x="0" y="5324475"/>
            <a:ext cx="3048000" cy="10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3888" y="3429000"/>
            <a:ext cx="7886700" cy="97753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5500" baseline="0">
                <a:solidFill>
                  <a:srgbClr val="373D6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Page </a:t>
            </a:r>
            <a:fld id="{59070EAB-8FED-42C2-A339-907D2319B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5735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 userDrawn="1"/>
        </p:nvSpPr>
        <p:spPr bwMode="auto">
          <a:xfrm>
            <a:off x="8229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" name="TextBox 17"/>
          <p:cNvSpPr txBox="1">
            <a:spLocks noChangeArrowheads="1"/>
          </p:cNvSpPr>
          <p:nvPr userDrawn="1"/>
        </p:nvSpPr>
        <p:spPr bwMode="auto">
          <a:xfrm>
            <a:off x="2057400" y="6353175"/>
            <a:ext cx="5029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solidFill>
                  <a:srgbClr val="001D6B"/>
                </a:solidFill>
              </a:rPr>
              <a:t>© 2016 Medicare Rights Center</a:t>
            </a:r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1200"/>
          </a:p>
          <a:p>
            <a:pPr algn="r" eaLnBrk="1" hangingPunct="1">
              <a:defRPr/>
            </a:pPr>
            <a:r>
              <a:rPr lang="en-US" altLang="en-US" sz="1200" b="1">
                <a:solidFill>
                  <a:srgbClr val="001D6B"/>
                </a:solidFill>
              </a:rPr>
              <a:t>Page </a:t>
            </a:r>
            <a:fld id="{94553E0C-7995-4E2E-B60A-A0DAE1E4FA88}" type="slidenum">
              <a:rPr lang="en-US" altLang="en-US" sz="1200" b="1" smtClean="0">
                <a:solidFill>
                  <a:srgbClr val="001D6B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1D6B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620000" cy="12954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14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162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47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77938"/>
            <a:ext cx="4114800" cy="4818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77938"/>
            <a:ext cx="4114800" cy="4818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6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3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07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88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037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670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Box 11"/>
          <p:cNvSpPr txBox="1">
            <a:spLocks noChangeArrowheads="1"/>
          </p:cNvSpPr>
          <p:nvPr userDrawn="1"/>
        </p:nvSpPr>
        <p:spPr bwMode="auto">
          <a:xfrm>
            <a:off x="2057400" y="6457950"/>
            <a:ext cx="5029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solidFill>
                  <a:srgbClr val="001D6B"/>
                </a:solidFill>
              </a:rPr>
              <a:t>© 2016 Medicare Rights Center</a:t>
            </a: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auto">
          <a:xfrm>
            <a:off x="69342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0" name="Rectangle 5"/>
          <p:cNvSpPr>
            <a:spLocks noChangeArrowheads="1"/>
          </p:cNvSpPr>
          <p:nvPr userDrawn="1"/>
        </p:nvSpPr>
        <p:spPr bwMode="auto">
          <a:xfrm>
            <a:off x="53609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1" name="Rectangle 6"/>
          <p:cNvSpPr>
            <a:spLocks noChangeArrowheads="1"/>
          </p:cNvSpPr>
          <p:nvPr userDrawn="1"/>
        </p:nvSpPr>
        <p:spPr bwMode="auto">
          <a:xfrm>
            <a:off x="37861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22113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858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1200"/>
          </a:p>
          <a:p>
            <a:pPr algn="r" eaLnBrk="1" hangingPunct="1">
              <a:defRPr/>
            </a:pPr>
            <a:r>
              <a:rPr lang="en-US" altLang="en-US" sz="1200" b="1">
                <a:solidFill>
                  <a:srgbClr val="001D6B"/>
                </a:solidFill>
              </a:rPr>
              <a:t>Page </a:t>
            </a:r>
            <a:fld id="{2C0C9157-9C0A-423A-81C4-A0E1D8B18489}" type="slidenum">
              <a:rPr lang="en-US" altLang="en-US" sz="1200" b="1" smtClean="0">
                <a:solidFill>
                  <a:srgbClr val="001D6B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1D6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9" r:id="rId1"/>
    <p:sldLayoutId id="2147484840" r:id="rId2"/>
    <p:sldLayoutId id="2147484826" r:id="rId3"/>
    <p:sldLayoutId id="2147484827" r:id="rId4"/>
    <p:sldLayoutId id="2147484828" r:id="rId5"/>
    <p:sldLayoutId id="2147484829" r:id="rId6"/>
    <p:sldLayoutId id="2147484830" r:id="rId7"/>
    <p:sldLayoutId id="2147484831" r:id="rId8"/>
    <p:sldLayoutId id="2147484832" r:id="rId9"/>
    <p:sldLayoutId id="2147484833" r:id="rId10"/>
    <p:sldLayoutId id="2147484834" r:id="rId11"/>
    <p:sldLayoutId id="2147484835" r:id="rId12"/>
    <p:sldLayoutId id="2147484836" r:id="rId13"/>
    <p:sldLayoutId id="2147484837" r:id="rId14"/>
    <p:sldLayoutId id="2147484838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v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l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¡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9550" y="1746250"/>
            <a:ext cx="86233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Shape 10"/>
          <p:cNvSpPr>
            <a:spLocks noChangeArrowheads="1"/>
          </p:cNvSpPr>
          <p:nvPr/>
        </p:nvSpPr>
        <p:spPr bwMode="auto"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Shape 11"/>
          <p:cNvSpPr>
            <a:spLocks noChangeArrowheads="1"/>
          </p:cNvSpPr>
          <p:nvPr/>
        </p:nvSpPr>
        <p:spPr bwMode="auto"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Shape 12"/>
          <p:cNvSpPr/>
          <p:nvPr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16" name="Shape 13"/>
          <p:cNvSpPr/>
          <p:nvPr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2055" name="Title Placeholder 16"/>
          <p:cNvSpPr>
            <a:spLocks noGrp="1"/>
          </p:cNvSpPr>
          <p:nvPr>
            <p:ph type="title"/>
          </p:nvPr>
        </p:nvSpPr>
        <p:spPr bwMode="auto">
          <a:xfrm>
            <a:off x="209550" y="420688"/>
            <a:ext cx="78914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6" name="TextBox 20"/>
          <p:cNvSpPr txBox="1">
            <a:spLocks noChangeArrowheads="1"/>
          </p:cNvSpPr>
          <p:nvPr/>
        </p:nvSpPr>
        <p:spPr bwMode="auto">
          <a:xfrm>
            <a:off x="3352800" y="6492875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666666"/>
                </a:solidFill>
              </a:rPr>
              <a:t>© 2017 Medicare Rights Center</a:t>
            </a:r>
          </a:p>
        </p:txBody>
      </p:sp>
      <p:sp>
        <p:nvSpPr>
          <p:cNvPr id="2057" name="TextBox 8"/>
          <p:cNvSpPr txBox="1">
            <a:spLocks noChangeArrowheads="1"/>
          </p:cNvSpPr>
          <p:nvPr userDrawn="1"/>
        </p:nvSpPr>
        <p:spPr bwMode="auto">
          <a:xfrm>
            <a:off x="2057400" y="6457950"/>
            <a:ext cx="5029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solidFill>
                  <a:srgbClr val="001D6B"/>
                </a:solidFill>
              </a:rPr>
              <a:t>© 2016 Medicare Rights Center</a:t>
            </a:r>
          </a:p>
        </p:txBody>
      </p:sp>
      <p:sp>
        <p:nvSpPr>
          <p:cNvPr id="2058" name="Rectangle 4"/>
          <p:cNvSpPr>
            <a:spLocks noChangeArrowheads="1"/>
          </p:cNvSpPr>
          <p:nvPr userDrawn="1"/>
        </p:nvSpPr>
        <p:spPr bwMode="auto">
          <a:xfrm>
            <a:off x="69342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59" name="Rectangle 5"/>
          <p:cNvSpPr>
            <a:spLocks noChangeArrowheads="1"/>
          </p:cNvSpPr>
          <p:nvPr userDrawn="1"/>
        </p:nvSpPr>
        <p:spPr bwMode="auto">
          <a:xfrm>
            <a:off x="53609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0" name="Rectangle 6"/>
          <p:cNvSpPr>
            <a:spLocks noChangeArrowheads="1"/>
          </p:cNvSpPr>
          <p:nvPr userDrawn="1"/>
        </p:nvSpPr>
        <p:spPr bwMode="auto">
          <a:xfrm>
            <a:off x="37861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1" name="Rectangle 7"/>
          <p:cNvSpPr>
            <a:spLocks noChangeArrowheads="1"/>
          </p:cNvSpPr>
          <p:nvPr userDrawn="1"/>
        </p:nvSpPr>
        <p:spPr bwMode="auto">
          <a:xfrm>
            <a:off x="22113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2" name="Rectangle 7"/>
          <p:cNvSpPr>
            <a:spLocks noChangeArrowheads="1"/>
          </p:cNvSpPr>
          <p:nvPr userDrawn="1"/>
        </p:nvSpPr>
        <p:spPr bwMode="auto">
          <a:xfrm>
            <a:off x="6858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" name="Slide Number Placeholder 2"/>
          <p:cNvSpPr txBox="1">
            <a:spLocks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1200"/>
          </a:p>
          <a:p>
            <a:pPr algn="r" eaLnBrk="1" hangingPunct="1">
              <a:defRPr/>
            </a:pPr>
            <a:r>
              <a:rPr lang="en-US" altLang="en-US" sz="1200" b="1">
                <a:solidFill>
                  <a:srgbClr val="001D6B"/>
                </a:solidFill>
              </a:rPr>
              <a:t>Page </a:t>
            </a:r>
            <a:fld id="{9CFA6C83-122E-4783-8776-BF3E23EA1831}" type="slidenum">
              <a:rPr lang="en-US" altLang="en-US" sz="1200" b="1" smtClean="0">
                <a:solidFill>
                  <a:srgbClr val="001D6B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1D6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73D6D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presource.org/" TargetMode="Externa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oa.org/" TargetMode="External"/><Relationship Id="rId3" Type="http://schemas.openxmlformats.org/officeDocument/2006/relationships/hyperlink" Target="http://www.shiptacenter.org/" TargetMode="External"/><Relationship Id="rId7" Type="http://schemas.openxmlformats.org/officeDocument/2006/relationships/hyperlink" Target="http://www.medicareinteractiv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medicare.gov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ssa.gov/" TargetMode="External"/><Relationship Id="rId10" Type="http://schemas.openxmlformats.org/officeDocument/2006/relationships/hyperlink" Target="http://www.benefitscheckup.org/" TargetMode="External"/><Relationship Id="rId4" Type="http://schemas.openxmlformats.org/officeDocument/2006/relationships/hyperlink" Target="http://www.eldercare.gov/" TargetMode="External"/><Relationship Id="rId9" Type="http://schemas.openxmlformats.org/officeDocument/2006/relationships/hyperlink" Target="http://www.mymedicarematters.org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edicareinteractive.org/" TargetMode="Externa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jjohnson@medicarerights.org" TargetMode="External"/><Relationship Id="rId2" Type="http://schemas.openxmlformats.org/officeDocument/2006/relationships/hyperlink" Target="http://www.medicareinteractive.org/learning-center/courses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200025" y="3487738"/>
            <a:ext cx="7772400" cy="164465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Arial"/>
                <a:cs typeface="Arial"/>
              </a:rPr>
              <a:t>Helping clients understand the Medicare hospice benefit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194" t="28832" r="13889" b="28395"/>
          <a:stretch/>
        </p:blipFill>
        <p:spPr bwMode="auto">
          <a:xfrm>
            <a:off x="3505200" y="152400"/>
            <a:ext cx="4591050" cy="14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A2FA-D1C6-984D-BF8B-6DD4FC4E6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elect hospice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B9A2E-C405-6B4C-80C8-6D44E481D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beneficiary has found a Medicare-certified hospice:  </a:t>
            </a:r>
          </a:p>
          <a:p>
            <a:pPr lvl="1"/>
            <a:r>
              <a:rPr lang="en-US" dirty="0"/>
              <a:t>Hospice medical director (and/or their regular doctor if they have one) will certify that they are eligible for hospice care</a:t>
            </a:r>
          </a:p>
          <a:p>
            <a:pPr lvl="1"/>
            <a:r>
              <a:rPr lang="en-US" dirty="0"/>
              <a:t>Beneficiary must sign statement electing hospice care and waiving curative treatments for their terminal illness  </a:t>
            </a:r>
          </a:p>
          <a:p>
            <a:pPr lvl="1"/>
            <a:r>
              <a:rPr lang="en-US" dirty="0"/>
              <a:t>Their hospice team must consult with them to develop a plan of care</a:t>
            </a:r>
          </a:p>
          <a:p>
            <a:pPr lvl="2"/>
            <a:r>
              <a:rPr lang="en-US" dirty="0"/>
              <a:t>Hospice team may include a hospice doctor, a registered nurse, a social worker, and a counselor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BBC11-0694-AE4D-B12B-3755E7FF2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5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BEF5-498F-9C46-9E50-3F36A032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Medicare’s Hospice Benefit Coverage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AD89D0-C7DE-3A4B-B9F5-E0DE639AF3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59070EAB-8FED-42C2-A339-907D2319B84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8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7907D-FFA8-0247-A907-7602EDF5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FCCB0-9B60-2A46-80F4-2ADA7FA6E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/>
              </a:rPr>
              <a:t>The hospice benefit includes two 90-day hospice benefit periods, followed by an unlimited number of 60-day benefit periods</a:t>
            </a:r>
          </a:p>
          <a:p>
            <a:pPr lvl="1"/>
            <a:r>
              <a:rPr lang="en-US" dirty="0">
                <a:cs typeface="Arial"/>
              </a:rPr>
              <a:t>Each benefit period requires certification by a doctor</a:t>
            </a:r>
          </a:p>
          <a:p>
            <a:r>
              <a:rPr lang="en-US" dirty="0">
                <a:cs typeface="Arial"/>
              </a:rPr>
              <a:t>Currently</a:t>
            </a:r>
            <a:r>
              <a:rPr lang="en-US" dirty="0"/>
              <a:t>, all of a beneficiary’s hospice-related services will be covered under Original Medicare, even if they are enrolled in a Medicare Advantage Plan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E564D-6FC9-5049-B482-C5939D0134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8B16-0D35-A34D-913A-476060A8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730A-A3B2-1A4E-B3CE-6E13BBFB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b="1" dirty="0"/>
              <a:t>Skilled nursing services</a:t>
            </a:r>
          </a:p>
          <a:p>
            <a:pPr lvl="1"/>
            <a:r>
              <a:rPr lang="en-US" sz="2300" dirty="0"/>
              <a:t>Services performed by or under the supervision of a licensed or certified nurse to treat injury or illness</a:t>
            </a:r>
          </a:p>
          <a:p>
            <a:pPr lvl="1"/>
            <a:r>
              <a:rPr lang="en-US" sz="2300" dirty="0"/>
              <a:t>Injections (and teaching self-injections), tube feedings, catheter changes, observation and assessment of conditions, management and evaluation of care plans, and wound care </a:t>
            </a:r>
          </a:p>
          <a:p>
            <a:pPr lvl="0"/>
            <a:r>
              <a:rPr lang="en-US" sz="2600" b="1" dirty="0"/>
              <a:t>Skilled therapy services</a:t>
            </a:r>
            <a:endParaRPr lang="en-US" sz="2600" dirty="0"/>
          </a:p>
          <a:p>
            <a:pPr lvl="1"/>
            <a:r>
              <a:rPr lang="en-US" sz="2300" dirty="0"/>
              <a:t>Physical, speech, and occupational therapy services to manage symptoms or help maintain ability to function and carry out activities of daily living (eating, dressing, toileting) </a:t>
            </a:r>
          </a:p>
          <a:p>
            <a:pPr lvl="1"/>
            <a:r>
              <a:rPr lang="en-US" sz="2300" dirty="0"/>
              <a:t>Performed by or under the supervision of a licensed therapist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8823E-4F5A-9B4F-9B72-F2FED18808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1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9B3E-2958-134D-8AD4-66F40F12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93C6-74C8-E845-8749-15BB5DBE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Hospice aides and homemaker services</a:t>
            </a:r>
          </a:p>
          <a:p>
            <a:pPr lvl="1"/>
            <a:r>
              <a:rPr lang="en-US" dirty="0"/>
              <a:t>Full coverage of a hospice aide to provide personal care services, including help with bathing, toileting, and dressing, as well as some homemaker services (changing the bed, light cleaning, and laundry)</a:t>
            </a:r>
          </a:p>
          <a:p>
            <a:r>
              <a:rPr lang="en-US" sz="2600" b="1" dirty="0"/>
              <a:t>Medical social services</a:t>
            </a:r>
            <a:endParaRPr lang="en-US" sz="2600" dirty="0"/>
          </a:p>
          <a:p>
            <a:pPr lvl="1"/>
            <a:r>
              <a:rPr lang="en-US" dirty="0"/>
              <a:t>Full coverage of services ordered by a doctor to help with social and emotional concerns related to an illness</a:t>
            </a:r>
          </a:p>
          <a:p>
            <a:pPr lvl="1"/>
            <a:r>
              <a:rPr lang="en-US" dirty="0"/>
              <a:t>May include counseling and/or help finding resources in the community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E675B-B1EF-C848-9695-C703F99FD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4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08FB-AB13-0647-B16B-7C87150D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68007-CCF2-7A42-91FD-C3E9439E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b="1" dirty="0"/>
              <a:t>Medical supplies:</a:t>
            </a:r>
          </a:p>
          <a:p>
            <a:pPr lvl="1"/>
            <a:r>
              <a:rPr lang="en-US" dirty="0"/>
              <a:t>Full coverage of certain medical supplies, such as wound dressings and catheters</a:t>
            </a:r>
          </a:p>
          <a:p>
            <a:pPr lvl="0"/>
            <a:r>
              <a:rPr lang="en-US" sz="2600" b="1" dirty="0"/>
              <a:t>Durable medical equipment (DME):</a:t>
            </a:r>
          </a:p>
          <a:p>
            <a:pPr lvl="1"/>
            <a:r>
              <a:rPr lang="en-US" dirty="0"/>
              <a:t>Full coverage of equipment needed to relieve pain or manage a terminal condition</a:t>
            </a:r>
          </a:p>
          <a:p>
            <a:pPr lvl="0"/>
            <a:r>
              <a:rPr lang="en-US" sz="2600" b="1" dirty="0"/>
              <a:t>Prescription drugs</a:t>
            </a:r>
            <a:r>
              <a:rPr lang="en-US" sz="2600" dirty="0"/>
              <a:t> related to pain relief and symptom control</a:t>
            </a:r>
          </a:p>
          <a:p>
            <a:pPr lvl="1"/>
            <a:r>
              <a:rPr lang="en-US" dirty="0"/>
              <a:t>Beneficiary will owe $5 copay</a:t>
            </a:r>
          </a:p>
          <a:p>
            <a:pPr lvl="0"/>
            <a:r>
              <a:rPr lang="en-US" sz="2600" b="1" dirty="0"/>
              <a:t>Spiritual or religious counseling</a:t>
            </a:r>
            <a:endParaRPr lang="en-US" sz="2600" dirty="0"/>
          </a:p>
          <a:p>
            <a:pPr lvl="0"/>
            <a:r>
              <a:rPr lang="en-US" sz="2600" b="1" dirty="0"/>
              <a:t>Nutrition and dietary counseling</a:t>
            </a:r>
            <a:endParaRPr lang="en-US" sz="26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0A828-0949-6A44-8695-69896C802E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73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818E-ECB4-7F47-A1F5-B577A3A9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ED110-9DC6-704C-A955-8459CC318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b="1" dirty="0"/>
              <a:t>Respite care:</a:t>
            </a:r>
          </a:p>
          <a:p>
            <a:pPr lvl="1"/>
            <a:r>
              <a:rPr lang="en-US" dirty="0"/>
              <a:t>Short-term inpatient stays for the beneficiary that allow a caregiver to rest</a:t>
            </a:r>
          </a:p>
          <a:p>
            <a:pPr lvl="1"/>
            <a:r>
              <a:rPr lang="en-US" dirty="0"/>
              <a:t>Includes up to five consecutive inpatient days at a time</a:t>
            </a:r>
          </a:p>
          <a:p>
            <a:pPr lvl="1"/>
            <a:r>
              <a:rPr lang="en-US" dirty="0"/>
              <a:t>Will have a copayment of no more than 5% of the Medicare-approved amount for each day. </a:t>
            </a:r>
          </a:p>
          <a:p>
            <a:pPr lvl="1"/>
            <a:r>
              <a:rPr lang="en-US" dirty="0"/>
              <a:t>Total copays for respite care should be no more than the inpatient hospital deductible amount for the year an individual first elected hospice care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59770-2DA9-6640-B118-782178EE0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3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818E-ECB4-7F47-A1F5-B577A3A9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ED110-9DC6-704C-A955-8459CC318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b="1" dirty="0"/>
              <a:t>Short-term inpatient care:</a:t>
            </a:r>
          </a:p>
          <a:p>
            <a:pPr lvl="1"/>
            <a:r>
              <a:rPr lang="en-US" dirty="0"/>
              <a:t>Care at a hospital, skilled nursing facility (SNF), or hospice inpatient facility if the medical condition calls for a short-term stay for pain control or acute or chronic symptom management</a:t>
            </a:r>
          </a:p>
          <a:p>
            <a:pPr lvl="1"/>
            <a:r>
              <a:rPr lang="en-US" dirty="0"/>
              <a:t>Only covered if care cannot feasibly be provided in another setting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59770-2DA9-6640-B118-782178EE0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A6ABE-CF23-CA40-9F6C-CD4D0D6C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drugs related to terminal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92A47-B720-B24D-8FF7-0A11CCA4D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Medicare’s hospice benefit should cover any prescription drugs beneficiary needs for pain and symptom management related to their terminal condition</a:t>
            </a:r>
          </a:p>
          <a:p>
            <a:pPr lvl="1"/>
            <a:r>
              <a:rPr lang="en-US" dirty="0"/>
              <a:t>Beneficiary will owe $5 copayment for outpatient pain and symptom management drugs </a:t>
            </a:r>
          </a:p>
          <a:p>
            <a:pPr lvl="1"/>
            <a:r>
              <a:rPr lang="en-US" dirty="0"/>
              <a:t>Beneficiary will owe nothing for drugs received as an inpatient during a short-term hospital or skilled nursing facility (SNF) stay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1AD61-5F8A-8141-803F-6490F88E7D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47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C921-1BFF-524C-8A24-8B4445E2F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drug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81001-6BAA-6E4E-87DE-5DD40102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If a beneficiary is denied coverage at the pharmacy counter for anti-nausea, anti-anxiety, pain, or laxative medication unrelated to their terminal condition:</a:t>
            </a:r>
          </a:p>
          <a:p>
            <a:pPr lvl="1"/>
            <a:r>
              <a:rPr lang="en-US" dirty="0"/>
              <a:t>Beneficiary should receive a Medicare Prescription Drug Coverage and Your Rights notice. </a:t>
            </a:r>
          </a:p>
          <a:p>
            <a:pPr lvl="1"/>
            <a:r>
              <a:rPr lang="en-US" dirty="0"/>
              <a:t>They should contact plan and file exception request</a:t>
            </a:r>
          </a:p>
          <a:p>
            <a:pPr lvl="2"/>
            <a:r>
              <a:rPr lang="en-US" dirty="0"/>
              <a:t>Beneficiary’s plan must contact their hospice provider to confirm that the medication is unrelated to hospice. </a:t>
            </a:r>
          </a:p>
          <a:p>
            <a:pPr lvl="1"/>
            <a:r>
              <a:rPr lang="en-US" dirty="0"/>
              <a:t>Plan must provide coverage within three days or 24 hours, if necessary</a:t>
            </a:r>
          </a:p>
          <a:p>
            <a:pPr lvl="2"/>
            <a:r>
              <a:rPr lang="en-US" dirty="0"/>
              <a:t>If beneficiary needs medication sooner, they should ask their hospice provider to cover a temporary supply under the hospice benefit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D6061-A27C-D848-892E-9E95BA3F0C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4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89"/>
          <p:cNvSpPr txBox="1">
            <a:spLocks/>
          </p:cNvSpPr>
          <p:nvPr/>
        </p:nvSpPr>
        <p:spPr>
          <a:xfrm>
            <a:off x="1711325" y="1811338"/>
            <a:ext cx="6788150" cy="1674812"/>
          </a:xfrm>
          <a:prstGeom prst="rect">
            <a:avLst/>
          </a:prstGeom>
        </p:spPr>
        <p:txBody>
          <a:bodyPr lIns="91425" tIns="91425" rIns="91425" bIns="91425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Medicare Rights Center is a national, nonprofit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consumer service organization that works to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ensure access to affordable health care for older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adults and people with disabilities through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2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Counseling and advocacy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99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Educational programs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1688" y="4143375"/>
            <a:ext cx="2341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Public policy initiatives</a:t>
            </a:r>
          </a:p>
        </p:txBody>
      </p:sp>
      <p:grpSp>
        <p:nvGrpSpPr>
          <p:cNvPr id="12295" name="Shape 442"/>
          <p:cNvGrpSpPr>
            <a:grpSpLocks/>
          </p:cNvGrpSpPr>
          <p:nvPr/>
        </p:nvGrpSpPr>
        <p:grpSpPr bwMode="auto">
          <a:xfrm>
            <a:off x="2312988" y="3622675"/>
            <a:ext cx="336550" cy="384175"/>
            <a:chOff x="4630125" y="278900"/>
            <a:chExt cx="400675" cy="456675"/>
          </a:xfrm>
        </p:grpSpPr>
        <p:sp>
          <p:nvSpPr>
            <p:cNvPr id="12311" name="Shape 443"/>
            <p:cNvSpPr>
              <a:spLocks/>
            </p:cNvSpPr>
            <p:nvPr/>
          </p:nvSpPr>
          <p:spPr bwMode="auto">
            <a:xfrm>
              <a:off x="4659350" y="328825"/>
              <a:ext cx="371450" cy="96850"/>
            </a:xfrm>
            <a:custGeom>
              <a:avLst/>
              <a:gdLst>
                <a:gd name="T0" fmla="*/ 319075 w 14858"/>
                <a:gd name="T1" fmla="*/ 25 h 3874"/>
                <a:gd name="T2" fmla="*/ 23150 w 14858"/>
                <a:gd name="T3" fmla="*/ 25 h 3874"/>
                <a:gd name="T4" fmla="*/ 23150 w 14858"/>
                <a:gd name="T5" fmla="*/ 25 h 3874"/>
                <a:gd name="T6" fmla="*/ 18275 w 14858"/>
                <a:gd name="T7" fmla="*/ 625 h 3874"/>
                <a:gd name="T8" fmla="*/ 14025 w 14858"/>
                <a:gd name="T9" fmla="*/ 1850 h 3874"/>
                <a:gd name="T10" fmla="*/ 9750 w 14858"/>
                <a:gd name="T11" fmla="*/ 4275 h 3874"/>
                <a:gd name="T12" fmla="*/ 6725 w 14858"/>
                <a:gd name="T13" fmla="*/ 6725 h 3874"/>
                <a:gd name="T14" fmla="*/ 3675 w 14858"/>
                <a:gd name="T15" fmla="*/ 10375 h 3874"/>
                <a:gd name="T16" fmla="*/ 1850 w 14858"/>
                <a:gd name="T17" fmla="*/ 14025 h 3874"/>
                <a:gd name="T18" fmla="*/ 25 w 14858"/>
                <a:gd name="T19" fmla="*/ 18300 h 3874"/>
                <a:gd name="T20" fmla="*/ 25 w 14858"/>
                <a:gd name="T21" fmla="*/ 23150 h 3874"/>
                <a:gd name="T22" fmla="*/ 25 w 14858"/>
                <a:gd name="T23" fmla="*/ 73700 h 3874"/>
                <a:gd name="T24" fmla="*/ 25 w 14858"/>
                <a:gd name="T25" fmla="*/ 73700 h 3874"/>
                <a:gd name="T26" fmla="*/ 25 w 14858"/>
                <a:gd name="T27" fmla="*/ 78575 h 3874"/>
                <a:gd name="T28" fmla="*/ 1850 w 14858"/>
                <a:gd name="T29" fmla="*/ 82825 h 3874"/>
                <a:gd name="T30" fmla="*/ 3675 w 14858"/>
                <a:gd name="T31" fmla="*/ 86475 h 3874"/>
                <a:gd name="T32" fmla="*/ 6725 w 14858"/>
                <a:gd name="T33" fmla="*/ 90125 h 3874"/>
                <a:gd name="T34" fmla="*/ 9750 w 14858"/>
                <a:gd name="T35" fmla="*/ 93175 h 3874"/>
                <a:gd name="T36" fmla="*/ 14025 w 14858"/>
                <a:gd name="T37" fmla="*/ 95000 h 3874"/>
                <a:gd name="T38" fmla="*/ 18275 w 14858"/>
                <a:gd name="T39" fmla="*/ 96225 h 3874"/>
                <a:gd name="T40" fmla="*/ 23150 w 14858"/>
                <a:gd name="T41" fmla="*/ 96825 h 3874"/>
                <a:gd name="T42" fmla="*/ 319075 w 14858"/>
                <a:gd name="T43" fmla="*/ 96825 h 3874"/>
                <a:gd name="T44" fmla="*/ 371425 w 14858"/>
                <a:gd name="T45" fmla="*/ 48725 h 3874"/>
                <a:gd name="T46" fmla="*/ 3190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2" name="Shape 444"/>
            <p:cNvSpPr>
              <a:spLocks/>
            </p:cNvSpPr>
            <p:nvPr/>
          </p:nvSpPr>
          <p:spPr bwMode="auto">
            <a:xfrm>
              <a:off x="4630125" y="452425"/>
              <a:ext cx="371450" cy="96850"/>
            </a:xfrm>
            <a:custGeom>
              <a:avLst/>
              <a:gdLst>
                <a:gd name="T0" fmla="*/ 52375 w 14858"/>
                <a:gd name="T1" fmla="*/ 25 h 3874"/>
                <a:gd name="T2" fmla="*/ 348300 w 14858"/>
                <a:gd name="T3" fmla="*/ 25 h 3874"/>
                <a:gd name="T4" fmla="*/ 348300 w 14858"/>
                <a:gd name="T5" fmla="*/ 25 h 3874"/>
                <a:gd name="T6" fmla="*/ 353150 w 14858"/>
                <a:gd name="T7" fmla="*/ 625 h 3874"/>
                <a:gd name="T8" fmla="*/ 357425 w 14858"/>
                <a:gd name="T9" fmla="*/ 1850 h 3874"/>
                <a:gd name="T10" fmla="*/ 361675 w 14858"/>
                <a:gd name="T11" fmla="*/ 3675 h 3874"/>
                <a:gd name="T12" fmla="*/ 364725 w 14858"/>
                <a:gd name="T13" fmla="*/ 6725 h 3874"/>
                <a:gd name="T14" fmla="*/ 367775 w 14858"/>
                <a:gd name="T15" fmla="*/ 10375 h 3874"/>
                <a:gd name="T16" fmla="*/ 369600 w 14858"/>
                <a:gd name="T17" fmla="*/ 14025 h 3874"/>
                <a:gd name="T18" fmla="*/ 371425 w 14858"/>
                <a:gd name="T19" fmla="*/ 18300 h 3874"/>
                <a:gd name="T20" fmla="*/ 371425 w 14858"/>
                <a:gd name="T21" fmla="*/ 23150 h 3874"/>
                <a:gd name="T22" fmla="*/ 371425 w 14858"/>
                <a:gd name="T23" fmla="*/ 73700 h 3874"/>
                <a:gd name="T24" fmla="*/ 371425 w 14858"/>
                <a:gd name="T25" fmla="*/ 73700 h 3874"/>
                <a:gd name="T26" fmla="*/ 371425 w 14858"/>
                <a:gd name="T27" fmla="*/ 78575 h 3874"/>
                <a:gd name="T28" fmla="*/ 369600 w 14858"/>
                <a:gd name="T29" fmla="*/ 82825 h 3874"/>
                <a:gd name="T30" fmla="*/ 367775 w 14858"/>
                <a:gd name="T31" fmla="*/ 86475 h 3874"/>
                <a:gd name="T32" fmla="*/ 364725 w 14858"/>
                <a:gd name="T33" fmla="*/ 90125 h 3874"/>
                <a:gd name="T34" fmla="*/ 361675 w 14858"/>
                <a:gd name="T35" fmla="*/ 92575 h 3874"/>
                <a:gd name="T36" fmla="*/ 357425 w 14858"/>
                <a:gd name="T37" fmla="*/ 95000 h 3874"/>
                <a:gd name="T38" fmla="*/ 353150 w 14858"/>
                <a:gd name="T39" fmla="*/ 96225 h 3874"/>
                <a:gd name="T40" fmla="*/ 348300 w 14858"/>
                <a:gd name="T41" fmla="*/ 96825 h 3874"/>
                <a:gd name="T42" fmla="*/ 52375 w 14858"/>
                <a:gd name="T43" fmla="*/ 96825 h 3874"/>
                <a:gd name="T44" fmla="*/ 25 w 14858"/>
                <a:gd name="T45" fmla="*/ 48125 h 3874"/>
                <a:gd name="T46" fmla="*/ 523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3" name="Shape 445"/>
            <p:cNvSpPr>
              <a:spLocks/>
            </p:cNvSpPr>
            <p:nvPr/>
          </p:nvSpPr>
          <p:spPr bwMode="auto">
            <a:xfrm>
              <a:off x="4808525" y="278900"/>
              <a:ext cx="43875" cy="49950"/>
            </a:xfrm>
            <a:custGeom>
              <a:avLst/>
              <a:gdLst>
                <a:gd name="T0" fmla="*/ 43850 w 1755"/>
                <a:gd name="T1" fmla="*/ 49950 h 1998"/>
                <a:gd name="T2" fmla="*/ 43850 w 1755"/>
                <a:gd name="T3" fmla="*/ 14625 h 1998"/>
                <a:gd name="T4" fmla="*/ 43850 w 1755"/>
                <a:gd name="T5" fmla="*/ 14625 h 1998"/>
                <a:gd name="T6" fmla="*/ 43850 w 1755"/>
                <a:gd name="T7" fmla="*/ 11600 h 1998"/>
                <a:gd name="T8" fmla="*/ 43250 w 1755"/>
                <a:gd name="T9" fmla="*/ 9150 h 1998"/>
                <a:gd name="T10" fmla="*/ 41425 w 1755"/>
                <a:gd name="T11" fmla="*/ 6725 h 1998"/>
                <a:gd name="T12" fmla="*/ 39600 w 1755"/>
                <a:gd name="T13" fmla="*/ 4275 h 1998"/>
                <a:gd name="T14" fmla="*/ 37775 w 1755"/>
                <a:gd name="T15" fmla="*/ 2450 h 1998"/>
                <a:gd name="T16" fmla="*/ 35325 w 1755"/>
                <a:gd name="T17" fmla="*/ 1225 h 1998"/>
                <a:gd name="T18" fmla="*/ 32275 w 1755"/>
                <a:gd name="T19" fmla="*/ 625 h 1998"/>
                <a:gd name="T20" fmla="*/ 29850 w 1755"/>
                <a:gd name="T21" fmla="*/ 25 h 1998"/>
                <a:gd name="T22" fmla="*/ 14025 w 1755"/>
                <a:gd name="T23" fmla="*/ 25 h 1998"/>
                <a:gd name="T24" fmla="*/ 14025 w 1755"/>
                <a:gd name="T25" fmla="*/ 25 h 1998"/>
                <a:gd name="T26" fmla="*/ 11575 w 1755"/>
                <a:gd name="T27" fmla="*/ 625 h 1998"/>
                <a:gd name="T28" fmla="*/ 8550 w 1755"/>
                <a:gd name="T29" fmla="*/ 1225 h 1998"/>
                <a:gd name="T30" fmla="*/ 6100 w 1755"/>
                <a:gd name="T31" fmla="*/ 2450 h 1998"/>
                <a:gd name="T32" fmla="*/ 4275 w 1755"/>
                <a:gd name="T33" fmla="*/ 4275 h 1998"/>
                <a:gd name="T34" fmla="*/ 2450 w 1755"/>
                <a:gd name="T35" fmla="*/ 6725 h 1998"/>
                <a:gd name="T36" fmla="*/ 625 w 1755"/>
                <a:gd name="T37" fmla="*/ 9150 h 1998"/>
                <a:gd name="T38" fmla="*/ 25 w 1755"/>
                <a:gd name="T39" fmla="*/ 11600 h 1998"/>
                <a:gd name="T40" fmla="*/ 25 w 1755"/>
                <a:gd name="T41" fmla="*/ 14625 h 1998"/>
                <a:gd name="T42" fmla="*/ 25 w 1755"/>
                <a:gd name="T43" fmla="*/ 49950 h 1998"/>
                <a:gd name="T44" fmla="*/ 43850 w 1755"/>
                <a:gd name="T45" fmla="*/ 49950 h 19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5"/>
                <a:gd name="T70" fmla="*/ 0 h 1998"/>
                <a:gd name="T71" fmla="*/ 1755 w 1755"/>
                <a:gd name="T72" fmla="*/ 1998 h 199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4" name="Shape 446"/>
            <p:cNvSpPr>
              <a:spLocks/>
            </p:cNvSpPr>
            <p:nvPr/>
          </p:nvSpPr>
          <p:spPr bwMode="auto">
            <a:xfrm>
              <a:off x="4808525" y="549250"/>
              <a:ext cx="43875" cy="186325"/>
            </a:xfrm>
            <a:custGeom>
              <a:avLst/>
              <a:gdLst>
                <a:gd name="T0" fmla="*/ 25 w 1755"/>
                <a:gd name="T1" fmla="*/ 0 h 7453"/>
                <a:gd name="T2" fmla="*/ 25 w 1755"/>
                <a:gd name="T3" fmla="*/ 186325 h 7453"/>
                <a:gd name="T4" fmla="*/ 43850 w 1755"/>
                <a:gd name="T5" fmla="*/ 186325 h 7453"/>
                <a:gd name="T6" fmla="*/ 43850 w 1755"/>
                <a:gd name="T7" fmla="*/ 0 h 7453"/>
                <a:gd name="T8" fmla="*/ 25 w 1755"/>
                <a:gd name="T9" fmla="*/ 0 h 7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5"/>
                <a:gd name="T16" fmla="*/ 0 h 7453"/>
                <a:gd name="T17" fmla="*/ 1755 w 1755"/>
                <a:gd name="T18" fmla="*/ 7453 h 74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2296" name="Shape 483"/>
          <p:cNvGrpSpPr>
            <a:grpSpLocks/>
          </p:cNvGrpSpPr>
          <p:nvPr/>
        </p:nvGrpSpPr>
        <p:grpSpPr bwMode="auto">
          <a:xfrm>
            <a:off x="4597400" y="3622675"/>
            <a:ext cx="366713" cy="366713"/>
            <a:chOff x="1923675" y="1633650"/>
            <a:chExt cx="436000" cy="435975"/>
          </a:xfrm>
        </p:grpSpPr>
        <p:sp>
          <p:nvSpPr>
            <p:cNvPr id="12305" name="Shape 484"/>
            <p:cNvSpPr>
              <a:spLocks/>
            </p:cNvSpPr>
            <p:nvPr/>
          </p:nvSpPr>
          <p:spPr bwMode="auto">
            <a:xfrm>
              <a:off x="2209250" y="1633650"/>
              <a:ext cx="150425" cy="150425"/>
            </a:xfrm>
            <a:custGeom>
              <a:avLst/>
              <a:gdLst>
                <a:gd name="T0" fmla="*/ 146150 w 6017"/>
                <a:gd name="T1" fmla="*/ 90125 h 6017"/>
                <a:gd name="T2" fmla="*/ 60300 w 6017"/>
                <a:gd name="T3" fmla="*/ 4275 h 6017"/>
                <a:gd name="T4" fmla="*/ 60300 w 6017"/>
                <a:gd name="T5" fmla="*/ 4275 h 6017"/>
                <a:gd name="T6" fmla="*/ 57850 w 6017"/>
                <a:gd name="T7" fmla="*/ 2450 h 6017"/>
                <a:gd name="T8" fmla="*/ 55425 w 6017"/>
                <a:gd name="T9" fmla="*/ 1225 h 6017"/>
                <a:gd name="T10" fmla="*/ 52375 w 6017"/>
                <a:gd name="T11" fmla="*/ 625 h 6017"/>
                <a:gd name="T12" fmla="*/ 49925 w 6017"/>
                <a:gd name="T13" fmla="*/ 25 h 6017"/>
                <a:gd name="T14" fmla="*/ 46900 w 6017"/>
                <a:gd name="T15" fmla="*/ 625 h 6017"/>
                <a:gd name="T16" fmla="*/ 44450 w 6017"/>
                <a:gd name="T17" fmla="*/ 1225 h 6017"/>
                <a:gd name="T18" fmla="*/ 42025 w 6017"/>
                <a:gd name="T19" fmla="*/ 2450 h 6017"/>
                <a:gd name="T20" fmla="*/ 39575 w 6017"/>
                <a:gd name="T21" fmla="*/ 4275 h 6017"/>
                <a:gd name="T22" fmla="*/ 0 w 6017"/>
                <a:gd name="T23" fmla="*/ 44450 h 6017"/>
                <a:gd name="T24" fmla="*/ 105950 w 6017"/>
                <a:gd name="T25" fmla="*/ 150400 h 6017"/>
                <a:gd name="T26" fmla="*/ 146150 w 6017"/>
                <a:gd name="T27" fmla="*/ 110825 h 6017"/>
                <a:gd name="T28" fmla="*/ 146150 w 6017"/>
                <a:gd name="T29" fmla="*/ 110825 h 6017"/>
                <a:gd name="T30" fmla="*/ 147975 w 6017"/>
                <a:gd name="T31" fmla="*/ 108400 h 6017"/>
                <a:gd name="T32" fmla="*/ 149175 w 6017"/>
                <a:gd name="T33" fmla="*/ 105950 h 6017"/>
                <a:gd name="T34" fmla="*/ 149800 w 6017"/>
                <a:gd name="T35" fmla="*/ 103525 h 6017"/>
                <a:gd name="T36" fmla="*/ 150400 w 6017"/>
                <a:gd name="T37" fmla="*/ 100475 h 6017"/>
                <a:gd name="T38" fmla="*/ 149800 w 6017"/>
                <a:gd name="T39" fmla="*/ 98050 h 6017"/>
                <a:gd name="T40" fmla="*/ 149175 w 6017"/>
                <a:gd name="T41" fmla="*/ 95000 h 6017"/>
                <a:gd name="T42" fmla="*/ 147975 w 6017"/>
                <a:gd name="T43" fmla="*/ 92575 h 6017"/>
                <a:gd name="T44" fmla="*/ 146150 w 6017"/>
                <a:gd name="T45" fmla="*/ 90125 h 6017"/>
                <a:gd name="T46" fmla="*/ 146150 w 6017"/>
                <a:gd name="T47" fmla="*/ 90125 h 60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17"/>
                <a:gd name="T73" fmla="*/ 0 h 6017"/>
                <a:gd name="T74" fmla="*/ 6017 w 6017"/>
                <a:gd name="T75" fmla="*/ 6017 h 60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6" name="Shape 485"/>
            <p:cNvSpPr>
              <a:spLocks/>
            </p:cNvSpPr>
            <p:nvPr/>
          </p:nvSpPr>
          <p:spPr bwMode="auto">
            <a:xfrm>
              <a:off x="2019900" y="1757250"/>
              <a:ext cx="261825" cy="261850"/>
            </a:xfrm>
            <a:custGeom>
              <a:avLst/>
              <a:gdLst>
                <a:gd name="T0" fmla="*/ 261825 w 10473"/>
                <a:gd name="T1" fmla="*/ 25 h 10474"/>
                <a:gd name="T2" fmla="*/ 0 w 10473"/>
                <a:gd name="T3" fmla="*/ 2618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7" name="Shape 486"/>
            <p:cNvSpPr>
              <a:spLocks/>
            </p:cNvSpPr>
            <p:nvPr/>
          </p:nvSpPr>
          <p:spPr bwMode="auto">
            <a:xfrm>
              <a:off x="1923675" y="1681150"/>
              <a:ext cx="388500" cy="388475"/>
            </a:xfrm>
            <a:custGeom>
              <a:avLst/>
              <a:gdLst>
                <a:gd name="T0" fmla="*/ 281925 w 15540"/>
                <a:gd name="T1" fmla="*/ 0 h 15539"/>
                <a:gd name="T2" fmla="*/ 18900 w 15540"/>
                <a:gd name="T3" fmla="*/ 263650 h 15539"/>
                <a:gd name="T4" fmla="*/ 18900 w 15540"/>
                <a:gd name="T5" fmla="*/ 263650 h 15539"/>
                <a:gd name="T6" fmla="*/ 17075 w 15540"/>
                <a:gd name="T7" fmla="*/ 265475 h 15539"/>
                <a:gd name="T8" fmla="*/ 15850 w 15540"/>
                <a:gd name="T9" fmla="*/ 267300 h 15539"/>
                <a:gd name="T10" fmla="*/ 15250 w 15540"/>
                <a:gd name="T11" fmla="*/ 269125 h 15539"/>
                <a:gd name="T12" fmla="*/ 14625 w 15540"/>
                <a:gd name="T13" fmla="*/ 271575 h 15539"/>
                <a:gd name="T14" fmla="*/ 25 w 15540"/>
                <a:gd name="T15" fmla="*/ 372025 h 15539"/>
                <a:gd name="T16" fmla="*/ 25 w 15540"/>
                <a:gd name="T17" fmla="*/ 372025 h 15539"/>
                <a:gd name="T18" fmla="*/ 25 w 15540"/>
                <a:gd name="T19" fmla="*/ 375075 h 15539"/>
                <a:gd name="T20" fmla="*/ 625 w 15540"/>
                <a:gd name="T21" fmla="*/ 378725 h 15539"/>
                <a:gd name="T22" fmla="*/ 2450 w 15540"/>
                <a:gd name="T23" fmla="*/ 381775 h 15539"/>
                <a:gd name="T24" fmla="*/ 4275 w 15540"/>
                <a:gd name="T25" fmla="*/ 384200 h 15539"/>
                <a:gd name="T26" fmla="*/ 4275 w 15540"/>
                <a:gd name="T27" fmla="*/ 384200 h 15539"/>
                <a:gd name="T28" fmla="*/ 6725 w 15540"/>
                <a:gd name="T29" fmla="*/ 386025 h 15539"/>
                <a:gd name="T30" fmla="*/ 9150 w 15540"/>
                <a:gd name="T31" fmla="*/ 387250 h 15539"/>
                <a:gd name="T32" fmla="*/ 11600 w 15540"/>
                <a:gd name="T33" fmla="*/ 387850 h 15539"/>
                <a:gd name="T34" fmla="*/ 14625 w 15540"/>
                <a:gd name="T35" fmla="*/ 388475 h 15539"/>
                <a:gd name="T36" fmla="*/ 14625 w 15540"/>
                <a:gd name="T37" fmla="*/ 388475 h 15539"/>
                <a:gd name="T38" fmla="*/ 16475 w 15540"/>
                <a:gd name="T39" fmla="*/ 388475 h 15539"/>
                <a:gd name="T40" fmla="*/ 116925 w 15540"/>
                <a:gd name="T41" fmla="*/ 373850 h 15539"/>
                <a:gd name="T42" fmla="*/ 116925 w 15540"/>
                <a:gd name="T43" fmla="*/ 373850 h 15539"/>
                <a:gd name="T44" fmla="*/ 121200 w 15540"/>
                <a:gd name="T45" fmla="*/ 372625 h 15539"/>
                <a:gd name="T46" fmla="*/ 123025 w 15540"/>
                <a:gd name="T47" fmla="*/ 371425 h 15539"/>
                <a:gd name="T48" fmla="*/ 124850 w 15540"/>
                <a:gd name="T49" fmla="*/ 369600 h 15539"/>
                <a:gd name="T50" fmla="*/ 388475 w 15540"/>
                <a:gd name="T51" fmla="*/ 106550 h 155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540"/>
                <a:gd name="T79" fmla="*/ 0 h 15539"/>
                <a:gd name="T80" fmla="*/ 15540 w 15540"/>
                <a:gd name="T81" fmla="*/ 15539 h 155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8" name="Shape 487"/>
            <p:cNvSpPr>
              <a:spLocks/>
            </p:cNvSpPr>
            <p:nvPr/>
          </p:nvSpPr>
          <p:spPr bwMode="auto">
            <a:xfrm>
              <a:off x="1974225" y="1711575"/>
              <a:ext cx="261825" cy="261850"/>
            </a:xfrm>
            <a:custGeom>
              <a:avLst/>
              <a:gdLst>
                <a:gd name="T0" fmla="*/ 0 w 10473"/>
                <a:gd name="T1" fmla="*/ 261850 h 10474"/>
                <a:gd name="T2" fmla="*/ 261825 w 10473"/>
                <a:gd name="T3" fmla="*/ 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9" name="Shape 488"/>
            <p:cNvSpPr>
              <a:spLocks/>
            </p:cNvSpPr>
            <p:nvPr/>
          </p:nvSpPr>
          <p:spPr bwMode="auto">
            <a:xfrm>
              <a:off x="1934650" y="2014200"/>
              <a:ext cx="44475" cy="44475"/>
            </a:xfrm>
            <a:custGeom>
              <a:avLst/>
              <a:gdLst>
                <a:gd name="T0" fmla="*/ 44450 w 1779"/>
                <a:gd name="T1" fmla="*/ 44450 h 1779"/>
                <a:gd name="T2" fmla="*/ 0 w 1779"/>
                <a:gd name="T3" fmla="*/ 0 h 1779"/>
                <a:gd name="T4" fmla="*/ 0 60000 65536"/>
                <a:gd name="T5" fmla="*/ 0 60000 65536"/>
                <a:gd name="T6" fmla="*/ 0 w 1779"/>
                <a:gd name="T7" fmla="*/ 0 h 1779"/>
                <a:gd name="T8" fmla="*/ 1779 w 1779"/>
                <a:gd name="T9" fmla="*/ 1779 h 17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0" name="Shape 489"/>
            <p:cNvSpPr>
              <a:spLocks/>
            </p:cNvSpPr>
            <p:nvPr/>
          </p:nvSpPr>
          <p:spPr bwMode="auto">
            <a:xfrm>
              <a:off x="1944375" y="1947225"/>
              <a:ext cx="101725" cy="101700"/>
            </a:xfrm>
            <a:custGeom>
              <a:avLst/>
              <a:gdLst>
                <a:gd name="T0" fmla="*/ 25 w 4069"/>
                <a:gd name="T1" fmla="*/ 1225 h 4068"/>
                <a:gd name="T2" fmla="*/ 25 w 4069"/>
                <a:gd name="T3" fmla="*/ 1225 h 4068"/>
                <a:gd name="T4" fmla="*/ 625 w 4069"/>
                <a:gd name="T5" fmla="*/ 0 h 4068"/>
                <a:gd name="T6" fmla="*/ 625 w 4069"/>
                <a:gd name="T7" fmla="*/ 0 h 4068"/>
                <a:gd name="T8" fmla="*/ 101700 w 4069"/>
                <a:gd name="T9" fmla="*/ 101075 h 4068"/>
                <a:gd name="T10" fmla="*/ 101700 w 4069"/>
                <a:gd name="T11" fmla="*/ 101075 h 4068"/>
                <a:gd name="T12" fmla="*/ 101700 w 4069"/>
                <a:gd name="T13" fmla="*/ 101075 h 4068"/>
                <a:gd name="T14" fmla="*/ 100500 w 4069"/>
                <a:gd name="T15" fmla="*/ 101700 h 40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69"/>
                <a:gd name="T25" fmla="*/ 0 h 4068"/>
                <a:gd name="T26" fmla="*/ 4069 w 4069"/>
                <a:gd name="T27" fmla="*/ 4068 h 40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2297" name="Shape 516"/>
          <p:cNvGrpSpPr>
            <a:grpSpLocks/>
          </p:cNvGrpSpPr>
          <p:nvPr/>
        </p:nvGrpSpPr>
        <p:grpSpPr bwMode="auto">
          <a:xfrm>
            <a:off x="6861175" y="3665538"/>
            <a:ext cx="384175" cy="363537"/>
            <a:chOff x="6618700" y="1635475"/>
            <a:chExt cx="456675" cy="432325"/>
          </a:xfrm>
        </p:grpSpPr>
        <p:sp>
          <p:nvSpPr>
            <p:cNvPr id="12300" name="Shape 517"/>
            <p:cNvSpPr>
              <a:spLocks/>
            </p:cNvSpPr>
            <p:nvPr/>
          </p:nvSpPr>
          <p:spPr bwMode="auto">
            <a:xfrm>
              <a:off x="6663775" y="1904000"/>
              <a:ext cx="117525" cy="163800"/>
            </a:xfrm>
            <a:custGeom>
              <a:avLst/>
              <a:gdLst>
                <a:gd name="T0" fmla="*/ 0 w 4701"/>
                <a:gd name="T1" fmla="*/ 0 h 6552"/>
                <a:gd name="T2" fmla="*/ 12800 w 4701"/>
                <a:gd name="T3" fmla="*/ 150400 h 6552"/>
                <a:gd name="T4" fmla="*/ 12800 w 4701"/>
                <a:gd name="T5" fmla="*/ 150400 h 6552"/>
                <a:gd name="T6" fmla="*/ 13400 w 4701"/>
                <a:gd name="T7" fmla="*/ 153450 h 6552"/>
                <a:gd name="T8" fmla="*/ 14625 w 4701"/>
                <a:gd name="T9" fmla="*/ 155875 h 6552"/>
                <a:gd name="T10" fmla="*/ 15825 w 4701"/>
                <a:gd name="T11" fmla="*/ 158300 h 6552"/>
                <a:gd name="T12" fmla="*/ 17650 w 4701"/>
                <a:gd name="T13" fmla="*/ 160150 h 6552"/>
                <a:gd name="T14" fmla="*/ 20100 w 4701"/>
                <a:gd name="T15" fmla="*/ 161350 h 6552"/>
                <a:gd name="T16" fmla="*/ 21925 w 4701"/>
                <a:gd name="T17" fmla="*/ 162575 h 6552"/>
                <a:gd name="T18" fmla="*/ 24975 w 4701"/>
                <a:gd name="T19" fmla="*/ 163800 h 6552"/>
                <a:gd name="T20" fmla="*/ 27400 w 4701"/>
                <a:gd name="T21" fmla="*/ 163800 h 6552"/>
                <a:gd name="T22" fmla="*/ 102900 w 4701"/>
                <a:gd name="T23" fmla="*/ 163800 h 6552"/>
                <a:gd name="T24" fmla="*/ 102900 w 4701"/>
                <a:gd name="T25" fmla="*/ 163800 h 6552"/>
                <a:gd name="T26" fmla="*/ 105950 w 4701"/>
                <a:gd name="T27" fmla="*/ 163175 h 6552"/>
                <a:gd name="T28" fmla="*/ 109000 w 4701"/>
                <a:gd name="T29" fmla="*/ 162575 h 6552"/>
                <a:gd name="T30" fmla="*/ 111425 w 4701"/>
                <a:gd name="T31" fmla="*/ 160750 h 6552"/>
                <a:gd name="T32" fmla="*/ 113850 w 4701"/>
                <a:gd name="T33" fmla="*/ 158300 h 6552"/>
                <a:gd name="T34" fmla="*/ 113850 w 4701"/>
                <a:gd name="T35" fmla="*/ 158300 h 6552"/>
                <a:gd name="T36" fmla="*/ 115700 w 4701"/>
                <a:gd name="T37" fmla="*/ 155875 h 6552"/>
                <a:gd name="T38" fmla="*/ 116900 w 4701"/>
                <a:gd name="T39" fmla="*/ 152825 h 6552"/>
                <a:gd name="T40" fmla="*/ 117525 w 4701"/>
                <a:gd name="T41" fmla="*/ 149775 h 6552"/>
                <a:gd name="T42" fmla="*/ 116900 w 4701"/>
                <a:gd name="T43" fmla="*/ 146125 h 6552"/>
                <a:gd name="T44" fmla="*/ 91950 w 4701"/>
                <a:gd name="T45" fmla="*/ 2450 h 655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01"/>
                <a:gd name="T70" fmla="*/ 0 h 6552"/>
                <a:gd name="T71" fmla="*/ 4701 w 4701"/>
                <a:gd name="T72" fmla="*/ 6552 h 655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1" name="Shape 518"/>
            <p:cNvSpPr>
              <a:spLocks/>
            </p:cNvSpPr>
            <p:nvPr/>
          </p:nvSpPr>
          <p:spPr bwMode="auto">
            <a:xfrm>
              <a:off x="7046125" y="1775525"/>
              <a:ext cx="29250" cy="99275"/>
            </a:xfrm>
            <a:custGeom>
              <a:avLst/>
              <a:gdLst>
                <a:gd name="T0" fmla="*/ 25 w 1170"/>
                <a:gd name="T1" fmla="*/ 99250 h 3971"/>
                <a:gd name="T2" fmla="*/ 25 w 1170"/>
                <a:gd name="T3" fmla="*/ 99250 h 3971"/>
                <a:gd name="T4" fmla="*/ 6125 w 1170"/>
                <a:gd name="T5" fmla="*/ 95600 h 3971"/>
                <a:gd name="T6" fmla="*/ 12200 w 1170"/>
                <a:gd name="T7" fmla="*/ 90725 h 3971"/>
                <a:gd name="T8" fmla="*/ 17075 w 1170"/>
                <a:gd name="T9" fmla="*/ 85250 h 3971"/>
                <a:gd name="T10" fmla="*/ 21325 w 1170"/>
                <a:gd name="T11" fmla="*/ 79150 h 3971"/>
                <a:gd name="T12" fmla="*/ 25000 w 1170"/>
                <a:gd name="T13" fmla="*/ 72450 h 3971"/>
                <a:gd name="T14" fmla="*/ 27425 w 1170"/>
                <a:gd name="T15" fmla="*/ 65150 h 3971"/>
                <a:gd name="T16" fmla="*/ 29250 w 1170"/>
                <a:gd name="T17" fmla="*/ 57850 h 3971"/>
                <a:gd name="T18" fmla="*/ 29250 w 1170"/>
                <a:gd name="T19" fmla="*/ 49925 h 3971"/>
                <a:gd name="T20" fmla="*/ 29250 w 1170"/>
                <a:gd name="T21" fmla="*/ 49925 h 3971"/>
                <a:gd name="T22" fmla="*/ 29250 w 1170"/>
                <a:gd name="T23" fmla="*/ 42025 h 3971"/>
                <a:gd name="T24" fmla="*/ 27425 w 1170"/>
                <a:gd name="T25" fmla="*/ 34100 h 3971"/>
                <a:gd name="T26" fmla="*/ 25000 w 1170"/>
                <a:gd name="T27" fmla="*/ 27400 h 3971"/>
                <a:gd name="T28" fmla="*/ 21325 w 1170"/>
                <a:gd name="T29" fmla="*/ 20700 h 3971"/>
                <a:gd name="T30" fmla="*/ 17075 w 1170"/>
                <a:gd name="T31" fmla="*/ 14625 h 3971"/>
                <a:gd name="T32" fmla="*/ 12200 w 1170"/>
                <a:gd name="T33" fmla="*/ 9150 h 3971"/>
                <a:gd name="T34" fmla="*/ 6125 w 1170"/>
                <a:gd name="T35" fmla="*/ 4275 h 3971"/>
                <a:gd name="T36" fmla="*/ 25 w 1170"/>
                <a:gd name="T37" fmla="*/ 0 h 39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70"/>
                <a:gd name="T58" fmla="*/ 0 h 3971"/>
                <a:gd name="T59" fmla="*/ 1170 w 1170"/>
                <a:gd name="T60" fmla="*/ 3971 h 39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2" name="Shape 519"/>
            <p:cNvSpPr>
              <a:spLocks/>
            </p:cNvSpPr>
            <p:nvPr/>
          </p:nvSpPr>
          <p:spPr bwMode="auto">
            <a:xfrm>
              <a:off x="6618700" y="1751775"/>
              <a:ext cx="96850" cy="146750"/>
            </a:xfrm>
            <a:custGeom>
              <a:avLst/>
              <a:gdLst>
                <a:gd name="T0" fmla="*/ 96825 w 3874"/>
                <a:gd name="T1" fmla="*/ 0 h 5870"/>
                <a:gd name="T2" fmla="*/ 96825 w 3874"/>
                <a:gd name="T3" fmla="*/ 0 h 5870"/>
                <a:gd name="T4" fmla="*/ 67600 w 3874"/>
                <a:gd name="T5" fmla="*/ 0 h 5870"/>
                <a:gd name="T6" fmla="*/ 43250 w 3874"/>
                <a:gd name="T7" fmla="*/ 0 h 5870"/>
                <a:gd name="T8" fmla="*/ 43250 w 3874"/>
                <a:gd name="T9" fmla="*/ 0 h 5870"/>
                <a:gd name="T10" fmla="*/ 39000 w 3874"/>
                <a:gd name="T11" fmla="*/ 625 h 5870"/>
                <a:gd name="T12" fmla="*/ 35325 w 3874"/>
                <a:gd name="T13" fmla="*/ 1225 h 5870"/>
                <a:gd name="T14" fmla="*/ 31075 w 3874"/>
                <a:gd name="T15" fmla="*/ 2450 h 5870"/>
                <a:gd name="T16" fmla="*/ 27425 w 3874"/>
                <a:gd name="T17" fmla="*/ 3675 h 5870"/>
                <a:gd name="T18" fmla="*/ 23150 w 3874"/>
                <a:gd name="T19" fmla="*/ 6100 h 5870"/>
                <a:gd name="T20" fmla="*/ 19500 w 3874"/>
                <a:gd name="T21" fmla="*/ 7925 h 5870"/>
                <a:gd name="T22" fmla="*/ 16450 w 3874"/>
                <a:gd name="T23" fmla="*/ 10975 h 5870"/>
                <a:gd name="T24" fmla="*/ 13425 w 3874"/>
                <a:gd name="T25" fmla="*/ 13400 h 5870"/>
                <a:gd name="T26" fmla="*/ 10375 w 3874"/>
                <a:gd name="T27" fmla="*/ 17050 h 5870"/>
                <a:gd name="T28" fmla="*/ 7325 w 3874"/>
                <a:gd name="T29" fmla="*/ 20100 h 5870"/>
                <a:gd name="T30" fmla="*/ 5500 w 3874"/>
                <a:gd name="T31" fmla="*/ 23750 h 5870"/>
                <a:gd name="T32" fmla="*/ 3675 w 3874"/>
                <a:gd name="T33" fmla="*/ 27400 h 5870"/>
                <a:gd name="T34" fmla="*/ 1850 w 3874"/>
                <a:gd name="T35" fmla="*/ 31675 h 5870"/>
                <a:gd name="T36" fmla="*/ 625 w 3874"/>
                <a:gd name="T37" fmla="*/ 35925 h 5870"/>
                <a:gd name="T38" fmla="*/ 25 w 3874"/>
                <a:gd name="T39" fmla="*/ 39575 h 5870"/>
                <a:gd name="T40" fmla="*/ 25 w 3874"/>
                <a:gd name="T41" fmla="*/ 43850 h 5870"/>
                <a:gd name="T42" fmla="*/ 25 w 3874"/>
                <a:gd name="T43" fmla="*/ 102300 h 5870"/>
                <a:gd name="T44" fmla="*/ 25 w 3874"/>
                <a:gd name="T45" fmla="*/ 102300 h 5870"/>
                <a:gd name="T46" fmla="*/ 25 w 3874"/>
                <a:gd name="T47" fmla="*/ 106575 h 5870"/>
                <a:gd name="T48" fmla="*/ 625 w 3874"/>
                <a:gd name="T49" fmla="*/ 110825 h 5870"/>
                <a:gd name="T50" fmla="*/ 1850 w 3874"/>
                <a:gd name="T51" fmla="*/ 114475 h 5870"/>
                <a:gd name="T52" fmla="*/ 3675 w 3874"/>
                <a:gd name="T53" fmla="*/ 118750 h 5870"/>
                <a:gd name="T54" fmla="*/ 5500 w 3874"/>
                <a:gd name="T55" fmla="*/ 122400 h 5870"/>
                <a:gd name="T56" fmla="*/ 7325 w 3874"/>
                <a:gd name="T57" fmla="*/ 126050 h 5870"/>
                <a:gd name="T58" fmla="*/ 10375 w 3874"/>
                <a:gd name="T59" fmla="*/ 129700 h 5870"/>
                <a:gd name="T60" fmla="*/ 13425 w 3874"/>
                <a:gd name="T61" fmla="*/ 132750 h 5870"/>
                <a:gd name="T62" fmla="*/ 16450 w 3874"/>
                <a:gd name="T63" fmla="*/ 135175 h 5870"/>
                <a:gd name="T64" fmla="*/ 19500 w 3874"/>
                <a:gd name="T65" fmla="*/ 138225 h 5870"/>
                <a:gd name="T66" fmla="*/ 23150 w 3874"/>
                <a:gd name="T67" fmla="*/ 140650 h 5870"/>
                <a:gd name="T68" fmla="*/ 27425 w 3874"/>
                <a:gd name="T69" fmla="*/ 142475 h 5870"/>
                <a:gd name="T70" fmla="*/ 31075 w 3874"/>
                <a:gd name="T71" fmla="*/ 143700 h 5870"/>
                <a:gd name="T72" fmla="*/ 35325 w 3874"/>
                <a:gd name="T73" fmla="*/ 144925 h 5870"/>
                <a:gd name="T74" fmla="*/ 39000 w 3874"/>
                <a:gd name="T75" fmla="*/ 145525 h 5870"/>
                <a:gd name="T76" fmla="*/ 43250 w 3874"/>
                <a:gd name="T77" fmla="*/ 146150 h 5870"/>
                <a:gd name="T78" fmla="*/ 43250 w 3874"/>
                <a:gd name="T79" fmla="*/ 146150 h 5870"/>
                <a:gd name="T80" fmla="*/ 67600 w 3874"/>
                <a:gd name="T81" fmla="*/ 146150 h 5870"/>
                <a:gd name="T82" fmla="*/ 96825 w 3874"/>
                <a:gd name="T83" fmla="*/ 146750 h 58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874"/>
                <a:gd name="T127" fmla="*/ 0 h 5870"/>
                <a:gd name="T128" fmla="*/ 3874 w 3874"/>
                <a:gd name="T129" fmla="*/ 5870 h 58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3" name="Shape 520"/>
            <p:cNvSpPr>
              <a:spLocks/>
            </p:cNvSpPr>
            <p:nvPr/>
          </p:nvSpPr>
          <p:spPr bwMode="auto">
            <a:xfrm>
              <a:off x="6721600" y="1660450"/>
              <a:ext cx="278900" cy="329425"/>
            </a:xfrm>
            <a:custGeom>
              <a:avLst/>
              <a:gdLst>
                <a:gd name="T0" fmla="*/ 278875 w 11156"/>
                <a:gd name="T1" fmla="*/ 0 h 13177"/>
                <a:gd name="T2" fmla="*/ 278875 w 11156"/>
                <a:gd name="T3" fmla="*/ 0 h 13177"/>
                <a:gd name="T4" fmla="*/ 269150 w 11156"/>
                <a:gd name="T5" fmla="*/ 7925 h 13177"/>
                <a:gd name="T6" fmla="*/ 258800 w 11156"/>
                <a:gd name="T7" fmla="*/ 15225 h 13177"/>
                <a:gd name="T8" fmla="*/ 248450 w 11156"/>
                <a:gd name="T9" fmla="*/ 22525 h 13177"/>
                <a:gd name="T10" fmla="*/ 238100 w 11156"/>
                <a:gd name="T11" fmla="*/ 29225 h 13177"/>
                <a:gd name="T12" fmla="*/ 227125 w 11156"/>
                <a:gd name="T13" fmla="*/ 35325 h 13177"/>
                <a:gd name="T14" fmla="*/ 216775 w 11156"/>
                <a:gd name="T15" fmla="*/ 40800 h 13177"/>
                <a:gd name="T16" fmla="*/ 196075 w 11156"/>
                <a:gd name="T17" fmla="*/ 51150 h 13177"/>
                <a:gd name="T18" fmla="*/ 175375 w 11156"/>
                <a:gd name="T19" fmla="*/ 59675 h 13177"/>
                <a:gd name="T20" fmla="*/ 155275 w 11156"/>
                <a:gd name="T21" fmla="*/ 66975 h 13177"/>
                <a:gd name="T22" fmla="*/ 136400 w 11156"/>
                <a:gd name="T23" fmla="*/ 72450 h 13177"/>
                <a:gd name="T24" fmla="*/ 119350 w 11156"/>
                <a:gd name="T25" fmla="*/ 77325 h 13177"/>
                <a:gd name="T26" fmla="*/ 119350 w 11156"/>
                <a:gd name="T27" fmla="*/ 77325 h 13177"/>
                <a:gd name="T28" fmla="*/ 105975 w 11156"/>
                <a:gd name="T29" fmla="*/ 80375 h 13177"/>
                <a:gd name="T30" fmla="*/ 91950 w 11156"/>
                <a:gd name="T31" fmla="*/ 82800 h 13177"/>
                <a:gd name="T32" fmla="*/ 76750 w 11156"/>
                <a:gd name="T33" fmla="*/ 85250 h 13177"/>
                <a:gd name="T34" fmla="*/ 61525 w 11156"/>
                <a:gd name="T35" fmla="*/ 86475 h 13177"/>
                <a:gd name="T36" fmla="*/ 30475 w 11156"/>
                <a:gd name="T37" fmla="*/ 89500 h 13177"/>
                <a:gd name="T38" fmla="*/ 25 w 11156"/>
                <a:gd name="T39" fmla="*/ 90725 h 13177"/>
                <a:gd name="T40" fmla="*/ 25 w 11156"/>
                <a:gd name="T41" fmla="*/ 238075 h 13177"/>
                <a:gd name="T42" fmla="*/ 25 w 11156"/>
                <a:gd name="T43" fmla="*/ 238075 h 13177"/>
                <a:gd name="T44" fmla="*/ 30475 w 11156"/>
                <a:gd name="T45" fmla="*/ 239900 h 13177"/>
                <a:gd name="T46" fmla="*/ 61525 w 11156"/>
                <a:gd name="T47" fmla="*/ 242325 h 13177"/>
                <a:gd name="T48" fmla="*/ 76750 w 11156"/>
                <a:gd name="T49" fmla="*/ 244175 h 13177"/>
                <a:gd name="T50" fmla="*/ 91950 w 11156"/>
                <a:gd name="T51" fmla="*/ 246000 h 13177"/>
                <a:gd name="T52" fmla="*/ 105975 w 11156"/>
                <a:gd name="T53" fmla="*/ 248425 h 13177"/>
                <a:gd name="T54" fmla="*/ 119350 w 11156"/>
                <a:gd name="T55" fmla="*/ 251475 h 13177"/>
                <a:gd name="T56" fmla="*/ 119350 w 11156"/>
                <a:gd name="T57" fmla="*/ 251475 h 13177"/>
                <a:gd name="T58" fmla="*/ 136400 w 11156"/>
                <a:gd name="T59" fmla="*/ 256350 h 13177"/>
                <a:gd name="T60" fmla="*/ 155275 w 11156"/>
                <a:gd name="T61" fmla="*/ 262425 h 13177"/>
                <a:gd name="T62" fmla="*/ 175375 w 11156"/>
                <a:gd name="T63" fmla="*/ 269125 h 13177"/>
                <a:gd name="T64" fmla="*/ 196075 w 11156"/>
                <a:gd name="T65" fmla="*/ 278250 h 13177"/>
                <a:gd name="T66" fmla="*/ 216775 w 11156"/>
                <a:gd name="T67" fmla="*/ 288000 h 13177"/>
                <a:gd name="T68" fmla="*/ 227125 w 11156"/>
                <a:gd name="T69" fmla="*/ 294100 h 13177"/>
                <a:gd name="T70" fmla="*/ 238100 w 11156"/>
                <a:gd name="T71" fmla="*/ 300175 h 13177"/>
                <a:gd name="T72" fmla="*/ 248450 w 11156"/>
                <a:gd name="T73" fmla="*/ 306275 h 13177"/>
                <a:gd name="T74" fmla="*/ 258800 w 11156"/>
                <a:gd name="T75" fmla="*/ 313575 h 13177"/>
                <a:gd name="T76" fmla="*/ 269150 w 11156"/>
                <a:gd name="T77" fmla="*/ 320875 h 13177"/>
                <a:gd name="T78" fmla="*/ 278875 w 11156"/>
                <a:gd name="T79" fmla="*/ 329400 h 131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156"/>
                <a:gd name="T121" fmla="*/ 0 h 13177"/>
                <a:gd name="T122" fmla="*/ 11156 w 11156"/>
                <a:gd name="T123" fmla="*/ 13177 h 1317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4" name="Shape 521"/>
            <p:cNvSpPr>
              <a:spLocks/>
            </p:cNvSpPr>
            <p:nvPr/>
          </p:nvSpPr>
          <p:spPr bwMode="auto">
            <a:xfrm>
              <a:off x="7006550" y="1635475"/>
              <a:ext cx="34750" cy="378750"/>
            </a:xfrm>
            <a:custGeom>
              <a:avLst/>
              <a:gdLst>
                <a:gd name="T0" fmla="*/ 25600 w 1390"/>
                <a:gd name="T1" fmla="*/ 1225 h 15150"/>
                <a:gd name="T2" fmla="*/ 25600 w 1390"/>
                <a:gd name="T3" fmla="*/ 1225 h 15150"/>
                <a:gd name="T4" fmla="*/ 22550 w 1390"/>
                <a:gd name="T5" fmla="*/ 25 h 15150"/>
                <a:gd name="T6" fmla="*/ 20125 w 1390"/>
                <a:gd name="T7" fmla="*/ 25 h 15150"/>
                <a:gd name="T8" fmla="*/ 20125 w 1390"/>
                <a:gd name="T9" fmla="*/ 25 h 15150"/>
                <a:gd name="T10" fmla="*/ 17075 w 1390"/>
                <a:gd name="T11" fmla="*/ 25 h 15150"/>
                <a:gd name="T12" fmla="*/ 14625 w 1390"/>
                <a:gd name="T13" fmla="*/ 1225 h 15150"/>
                <a:gd name="T14" fmla="*/ 11600 w 1390"/>
                <a:gd name="T15" fmla="*/ 2450 h 15150"/>
                <a:gd name="T16" fmla="*/ 9775 w 1390"/>
                <a:gd name="T17" fmla="*/ 4275 h 15150"/>
                <a:gd name="T18" fmla="*/ 9775 w 1390"/>
                <a:gd name="T19" fmla="*/ 4275 h 15150"/>
                <a:gd name="T20" fmla="*/ 25 w 1390"/>
                <a:gd name="T21" fmla="*/ 13400 h 15150"/>
                <a:gd name="T22" fmla="*/ 25 w 1390"/>
                <a:gd name="T23" fmla="*/ 365950 h 15150"/>
                <a:gd name="T24" fmla="*/ 25 w 1390"/>
                <a:gd name="T25" fmla="*/ 365950 h 15150"/>
                <a:gd name="T26" fmla="*/ 9775 w 1390"/>
                <a:gd name="T27" fmla="*/ 374475 h 15150"/>
                <a:gd name="T28" fmla="*/ 9775 w 1390"/>
                <a:gd name="T29" fmla="*/ 374475 h 15150"/>
                <a:gd name="T30" fmla="*/ 11600 w 1390"/>
                <a:gd name="T31" fmla="*/ 376300 h 15150"/>
                <a:gd name="T32" fmla="*/ 14625 w 1390"/>
                <a:gd name="T33" fmla="*/ 377525 h 15150"/>
                <a:gd name="T34" fmla="*/ 17075 w 1390"/>
                <a:gd name="T35" fmla="*/ 378725 h 15150"/>
                <a:gd name="T36" fmla="*/ 20125 w 1390"/>
                <a:gd name="T37" fmla="*/ 378725 h 15150"/>
                <a:gd name="T38" fmla="*/ 20125 w 1390"/>
                <a:gd name="T39" fmla="*/ 378725 h 15150"/>
                <a:gd name="T40" fmla="*/ 22550 w 1390"/>
                <a:gd name="T41" fmla="*/ 378725 h 15150"/>
                <a:gd name="T42" fmla="*/ 25600 w 1390"/>
                <a:gd name="T43" fmla="*/ 377525 h 15150"/>
                <a:gd name="T44" fmla="*/ 25600 w 1390"/>
                <a:gd name="T45" fmla="*/ 377525 h 15150"/>
                <a:gd name="T46" fmla="*/ 29250 w 1390"/>
                <a:gd name="T47" fmla="*/ 375700 h 15150"/>
                <a:gd name="T48" fmla="*/ 32300 w 1390"/>
                <a:gd name="T49" fmla="*/ 372650 h 15150"/>
                <a:gd name="T50" fmla="*/ 34125 w 1390"/>
                <a:gd name="T51" fmla="*/ 368375 h 15150"/>
                <a:gd name="T52" fmla="*/ 34725 w 1390"/>
                <a:gd name="T53" fmla="*/ 364125 h 15150"/>
                <a:gd name="T54" fmla="*/ 34725 w 1390"/>
                <a:gd name="T55" fmla="*/ 14625 h 15150"/>
                <a:gd name="T56" fmla="*/ 34725 w 1390"/>
                <a:gd name="T57" fmla="*/ 14625 h 15150"/>
                <a:gd name="T58" fmla="*/ 34125 w 1390"/>
                <a:gd name="T59" fmla="*/ 10375 h 15150"/>
                <a:gd name="T60" fmla="*/ 32300 w 1390"/>
                <a:gd name="T61" fmla="*/ 6725 h 15150"/>
                <a:gd name="T62" fmla="*/ 29250 w 1390"/>
                <a:gd name="T63" fmla="*/ 3050 h 15150"/>
                <a:gd name="T64" fmla="*/ 25600 w 1390"/>
                <a:gd name="T65" fmla="*/ 1225 h 15150"/>
                <a:gd name="T66" fmla="*/ 25600 w 1390"/>
                <a:gd name="T67" fmla="*/ 1225 h 15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90"/>
                <a:gd name="T103" fmla="*/ 0 h 15150"/>
                <a:gd name="T104" fmla="*/ 1390 w 1390"/>
                <a:gd name="T105" fmla="*/ 15150 h 15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pic>
        <p:nvPicPr>
          <p:cNvPr id="12298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9525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hape 92"/>
          <p:cNvSpPr txBox="1">
            <a:spLocks/>
          </p:cNvSpPr>
          <p:nvPr/>
        </p:nvSpPr>
        <p:spPr>
          <a:xfrm>
            <a:off x="1620838" y="469900"/>
            <a:ext cx="6607175" cy="1160463"/>
          </a:xfrm>
          <a:prstGeom prst="rect">
            <a:avLst/>
          </a:prstGeom>
        </p:spPr>
        <p:txBody>
          <a:bodyPr lIns="91425" tIns="91425" rIns="91425" bIns="91425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" sz="3600" dirty="0">
                <a:solidFill>
                  <a:schemeClr val="accent4"/>
                </a:solidFill>
              </a:rPr>
              <a:t>Medicare Rights Center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8E22-877E-4FD0-8AD8-B34F5088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Coverage for unrelated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A6DE-7420-4601-9EA0-9AAA36CAB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Conditions unrelated to a beneficiary's terminal condition are not covered by the hospice benefit</a:t>
            </a:r>
          </a:p>
          <a:p>
            <a:r>
              <a:rPr lang="en-US" dirty="0">
                <a:cs typeface="Arial"/>
              </a:rPr>
              <a:t>This care is still paid for by Original Medicare or beneficiary’s MA Plan, depending on the coverage they had before they elected hospice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11305-E45E-4204-BCD4-EFD260D753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1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0971-176B-8A46-8688-198A7580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drugs unrelated to a terminal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62140-7444-9942-BCAD-2D62667FD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hospice benefit will not cover medications that are not related to beneficiary’s terminal condition </a:t>
            </a:r>
          </a:p>
          <a:p>
            <a:r>
              <a:rPr lang="en-US" dirty="0"/>
              <a:t>Their stand-alone Part D plan or Medicare Advantage drug coverage may cover medications that are unrelated to their terminal condition</a:t>
            </a:r>
          </a:p>
          <a:p>
            <a:pPr lvl="1"/>
            <a:r>
              <a:rPr lang="en-US" dirty="0"/>
              <a:t> Their plan’s coverage rules and cost-sharing will apply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2F859-01A8-514F-BA3D-023176DFF6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34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EB86-0928-CE47-A05D-771E1839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38" y="418186"/>
            <a:ext cx="8704761" cy="836657"/>
          </a:xfrm>
        </p:spPr>
        <p:txBody>
          <a:bodyPr/>
          <a:lstStyle/>
          <a:p>
            <a:r>
              <a:rPr lang="en-US" sz="4000" dirty="0"/>
              <a:t>Prescription drugs: Troubleshooting coverage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F7D88-8B7B-0C4E-95B0-7398E345E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Medicare assumes that medications prescribed to treat symptoms of pain, nausea, constipation, and/or anxiety are related to a terminal condition and should be covered by the hospice provider, not a beneficiary’s Part D plan</a:t>
            </a:r>
          </a:p>
          <a:p>
            <a:r>
              <a:rPr lang="en-US" sz="2400" dirty="0"/>
              <a:t>If a beneficiary needs these drugs to treat other conditions:</a:t>
            </a:r>
          </a:p>
          <a:p>
            <a:pPr lvl="1"/>
            <a:r>
              <a:rPr lang="en-US" dirty="0"/>
              <a:t>They should ask their hospice provider to send information to the Part D plan indicating that the prescriptions are unrelated to their terminal condition</a:t>
            </a:r>
          </a:p>
          <a:p>
            <a:pPr lvl="1"/>
            <a:r>
              <a:rPr lang="en-US" dirty="0"/>
              <a:t>After receiving this information, the beneficiary’s Part D plan must cover the medication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0D6EE-624E-FD4C-87D0-E734FAB7F8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2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6DB6F-CF09-9440-B0B0-3874ABD1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Hospice at a SNF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E0B5B-3F48-0446-837F-C47B2C037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Medicare covers hospice at a skilled nursing facility (SNF) only if the SNF has a contract with a Medicare-certified hospice that can provide hospice care</a:t>
            </a:r>
          </a:p>
          <a:p>
            <a:pPr lvl="1"/>
            <a:r>
              <a:rPr lang="en-US" dirty="0"/>
              <a:t>Medicare will not pay for room and board at the SNF, so beneficiary will be responsible for that cost</a:t>
            </a:r>
          </a:p>
          <a:p>
            <a:r>
              <a:rPr lang="en-US" sz="2600" dirty="0"/>
              <a:t>If beneficiary has skilled care needs unrelated to their terminal illness, and they meet Medicare’s coverage requirements for a SNF stay: </a:t>
            </a:r>
          </a:p>
          <a:p>
            <a:pPr lvl="1"/>
            <a:r>
              <a:rPr lang="en-US" dirty="0"/>
              <a:t>Medicare should cover room and board and skilled care related to that other condition 	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9FCD0-B084-494C-89ED-A180DC516B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67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D17F-7AC7-B149-B38B-EE47B71AE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38" y="418186"/>
            <a:ext cx="8399961" cy="836657"/>
          </a:xfrm>
        </p:spPr>
        <p:txBody>
          <a:bodyPr/>
          <a:lstStyle/>
          <a:p>
            <a:r>
              <a:rPr lang="en-US" sz="4300" dirty="0"/>
              <a:t>Hospice and Medicare Advantage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CE34-A687-0647-A86A-688BF5B0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Hospice care is currently covered under Original Medicare, even if a beneficiary has a Medicare Advantage Plan. </a:t>
            </a:r>
          </a:p>
          <a:p>
            <a:r>
              <a:rPr lang="en-US" dirty="0"/>
              <a:t>After electing hospice, care related to their terminal illness will follow Original Medicare’s cost and coverage rules.</a:t>
            </a:r>
          </a:p>
          <a:p>
            <a:r>
              <a:rPr lang="en-US" dirty="0"/>
              <a:t>The plan will continue to pay for any care that is unrelated to their terminal condition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093D5-5CA6-AA4E-BFF4-C2E2EE551B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95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E799-6EE1-4F4B-BE01-0D89E26D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cs typeface="Arial"/>
              </a:rPr>
              <a:t>2021 updates to hospice and Medicare Advantage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3B04-0EF4-4062-BF6D-D1E0D9C72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Starting in 2021, some MA Plans may offer coverage of hospice care under the Value-Based Insurance Design (VBID) model program</a:t>
            </a:r>
          </a:p>
          <a:p>
            <a:r>
              <a:rPr lang="en-US" dirty="0">
                <a:ea typeface="+mn-lt"/>
                <a:cs typeface="+mn-lt"/>
              </a:rPr>
              <a:t>For the first two years of VBID, hospice rules and rates must remain the same as they currently exist under Original Medicare</a:t>
            </a:r>
          </a:p>
          <a:p>
            <a:pPr lvl="1"/>
            <a:r>
              <a:rPr lang="en-US" dirty="0">
                <a:ea typeface="+mn-lt"/>
                <a:cs typeface="+mn-lt"/>
              </a:rPr>
              <a:t>Exception: MA Plan can offer one month of concurrent care (hospice and curative treatment together)</a:t>
            </a: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9D8D1-E557-43E3-B379-C0CD38B0A9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39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A07B-7674-C041-92B1-2514D4DC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and Ending Hospice 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836B66-D6B8-544E-885D-AF08EB76F5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59070EAB-8FED-42C2-A339-907D2319B84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48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B177-10E9-5D48-B3A4-B30A67E3E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hospice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8AB0-D392-E04F-9197-4B345E75A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Medicare covers hospice care for two initial 90-day benefit periods. </a:t>
            </a:r>
          </a:p>
          <a:p>
            <a:r>
              <a:rPr lang="en-US" sz="2600" dirty="0"/>
              <a:t>After this, it will cover an unlimited amount of 60-day benefit periods</a:t>
            </a:r>
          </a:p>
          <a:p>
            <a:pPr lvl="1"/>
            <a:r>
              <a:rPr lang="en-US" dirty="0"/>
              <a:t>At the start of each benefit period, beneficiary’s hospice doctor or related provider must recertify that they have a life expectancy of six months or less:</a:t>
            </a:r>
          </a:p>
          <a:p>
            <a:pPr lvl="2"/>
            <a:r>
              <a:rPr lang="en-US" dirty="0"/>
              <a:t>Required to have a face-to-face meeting with a hospice doctor or nurse practitioner </a:t>
            </a:r>
          </a:p>
          <a:p>
            <a:pPr lvl="2"/>
            <a:r>
              <a:rPr lang="en-US" dirty="0"/>
              <a:t>Meetings should take place before the end of their current benefit period but no earlier than 30 days before the new benefit period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21A99-F895-094E-8B64-592E166CC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54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64D69-600F-7045-A597-05ABA8BB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Appealing hospice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7B4D8-85FD-B242-851B-DED413AEB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Beneficiaries have the right to ask for a review of their case if a hospice provider has declared them no longer eligible for hospice care</a:t>
            </a:r>
          </a:p>
          <a:p>
            <a:r>
              <a:rPr lang="en-US" dirty="0"/>
              <a:t>Provider is required to give them a notice explaining their right to an expedited appeal</a:t>
            </a:r>
          </a:p>
          <a:p>
            <a:pPr lvl="1"/>
            <a:r>
              <a:rPr lang="en-US" dirty="0"/>
              <a:t>Appeal instructions should be provided on this notice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01C3A-F04F-BD47-95E5-44810B3F7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18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0A2F-AFDB-E84C-A677-146ADBC5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hospice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226FD-4F52-2044-AA1A-4C364D3FD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Beneficiaries also have the right to change their hospice provider once per benefit period</a:t>
            </a:r>
          </a:p>
          <a:p>
            <a:r>
              <a:rPr lang="en-US" dirty="0"/>
              <a:t>To change hospice providers, beneficiary must sign statement naming the new hospice provider they plan to receive care from, their previous hospice provider, and the effective date of the change</a:t>
            </a:r>
          </a:p>
          <a:p>
            <a:pPr lvl="1"/>
            <a:r>
              <a:rPr lang="en-US" dirty="0"/>
              <a:t>Statement must be filed at both hospice agencies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A20BB-AE8C-904F-925C-C62B10A277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9"/>
          <p:cNvSpPr txBox="1">
            <a:spLocks/>
          </p:cNvSpPr>
          <p:nvPr/>
        </p:nvSpPr>
        <p:spPr>
          <a:xfrm>
            <a:off x="1561459" y="1580225"/>
            <a:ext cx="6788530" cy="385290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This toolkit for State Health Insurance Assistance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Programs (SHIPs), Area Agencies on Aging (AAAs),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and Aging and Disability Resource Centers (ADRCs)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was made possible by grant funding from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National Council on Aging.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National Council on Aging is a respected national leader and trusted partner to help people aged 60+ meet the challenges of aging. They partner with nonprofit organizations, government, and business top provide innovative community programs and services, online help, and advocacy. </a:t>
            </a:r>
          </a:p>
        </p:txBody>
      </p:sp>
      <p:sp>
        <p:nvSpPr>
          <p:cNvPr id="27" name="Shape 92"/>
          <p:cNvSpPr txBox="1">
            <a:spLocks/>
          </p:cNvSpPr>
          <p:nvPr/>
        </p:nvSpPr>
        <p:spPr>
          <a:xfrm>
            <a:off x="1561459" y="679269"/>
            <a:ext cx="6606120" cy="722812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600" dirty="0">
                <a:solidFill>
                  <a:schemeClr val="accent4"/>
                </a:solidFill>
              </a:rPr>
              <a:t>National Council on Aging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194" t="30424" r="13889" b="28395"/>
          <a:stretch/>
        </p:blipFill>
        <p:spPr bwMode="auto">
          <a:xfrm>
            <a:off x="5931719" y="5402008"/>
            <a:ext cx="2419646" cy="71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2" y="9525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50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1D09-FCA9-6947-ABCD-D9583BCF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hospice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738F4-D387-764A-B1D6-7FD2089B8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beneficiary decides they want curative treatment (instead of just palliative treatment), they have the right to stop hospice at any time</a:t>
            </a:r>
          </a:p>
          <a:p>
            <a:r>
              <a:rPr lang="en-US" dirty="0"/>
              <a:t>They should speak with their hospice doctor if they are interested in stopping hospice care</a:t>
            </a:r>
          </a:p>
          <a:p>
            <a:pPr lvl="1"/>
            <a:r>
              <a:rPr lang="en-US" dirty="0"/>
              <a:t>They will be asked to sign a form that includes the date such care will 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6CCC2-AAB6-8441-8F47-124E01C8FC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7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418D-D6F6-614D-88F5-53386921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hospice care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C830-2976-8542-BDE4-209916BDB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hospice care ends:</a:t>
            </a:r>
          </a:p>
          <a:p>
            <a:pPr lvl="1"/>
            <a:r>
              <a:rPr lang="en-US" dirty="0"/>
              <a:t>Beneficiary will again receive Medicare coverage the way they did before choosing hospice, either through Original Medicare or a Medicare Advantage Plan</a:t>
            </a:r>
          </a:p>
          <a:p>
            <a:pPr lvl="1"/>
            <a:r>
              <a:rPr lang="en-US" dirty="0"/>
              <a:t>They should make sure to provide their Part D plan with written proof of the change so that plan can update beneficiary’s status in its system</a:t>
            </a:r>
          </a:p>
          <a:p>
            <a:pPr lvl="2"/>
            <a:r>
              <a:rPr lang="en-US" dirty="0"/>
              <a:t>If they do not give their plan this information, they may get medication denials</a:t>
            </a:r>
          </a:p>
          <a:p>
            <a:r>
              <a:rPr lang="en-US" dirty="0"/>
              <a:t>Beneficiary can elect hospice again later if they continue to meet the eligibility requirements</a:t>
            </a:r>
            <a:endParaRPr lang="en-US" dirty="0"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1750E-A8E8-8E4A-BA40-B75F7118C9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96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4ADE-AF2C-AB4B-81AB-4272DA06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Hospice fraud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8B473-9448-2449-A329-F9838500A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Look out for suspicious behavior from health care providers that might indicate Medicare fraud or abuse</a:t>
            </a:r>
          </a:p>
          <a:p>
            <a:pPr>
              <a:buFont typeface="Arial" panose="05000000000000000000" pitchFamily="2" charset="2"/>
              <a:buChar char="•"/>
            </a:pPr>
            <a:r>
              <a:rPr lang="en-US" sz="2400" dirty="0"/>
              <a:t>Providers should not be:</a:t>
            </a:r>
            <a:endParaRPr lang="en-US" sz="2400" dirty="0">
              <a:cs typeface="Arial"/>
            </a:endParaRPr>
          </a:p>
          <a:p>
            <a:pPr lvl="1"/>
            <a:r>
              <a:rPr lang="en-US" sz="2000" dirty="0"/>
              <a:t>Providing or billing for hospice services for patients who are not terminally ill</a:t>
            </a:r>
            <a:endParaRPr lang="en-US" sz="2000" dirty="0">
              <a:cs typeface="Arial"/>
            </a:endParaRPr>
          </a:p>
          <a:p>
            <a:pPr lvl="1"/>
            <a:r>
              <a:rPr lang="en-US" sz="2000" dirty="0"/>
              <a:t>Billing for a higher level of care than they provide</a:t>
            </a:r>
            <a:endParaRPr lang="en-US" sz="2000" dirty="0">
              <a:cs typeface="Arial"/>
            </a:endParaRPr>
          </a:p>
          <a:p>
            <a:pPr lvl="1"/>
            <a:r>
              <a:rPr lang="en-US" sz="2000" dirty="0"/>
              <a:t>Falsifying records related to hospice care eligibility</a:t>
            </a:r>
            <a:endParaRPr lang="en-US" sz="2000" dirty="0">
              <a:cs typeface="Arial"/>
            </a:endParaRPr>
          </a:p>
          <a:p>
            <a:r>
              <a:rPr lang="en-US" sz="2400" dirty="0"/>
              <a:t>In case of suspected fraud, beneficiaries should contact their Senior Medicare Patrol (SMP)</a:t>
            </a:r>
          </a:p>
          <a:p>
            <a:pPr lvl="1"/>
            <a:r>
              <a:rPr lang="en-US" dirty="0"/>
              <a:t>SMP can help them identify possible fraud, errors, and abuse, and report concerns. </a:t>
            </a:r>
          </a:p>
          <a:p>
            <a:pPr lvl="2"/>
            <a:r>
              <a:rPr lang="en-US" dirty="0"/>
              <a:t>Call 877-808-2468 or visit </a:t>
            </a:r>
            <a:r>
              <a:rPr lang="en-US" dirty="0">
                <a:hlinkClick r:id="rId2"/>
              </a:rPr>
              <a:t>www.smpresource.org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87CF1-6D8E-B54A-9915-64B2BB9683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51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Resources for information and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19" y="1686560"/>
            <a:ext cx="4381681" cy="4328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/>
              <a:t>State Health Insurance Assistance Program (SHIP)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www.shiptacenter.org</a:t>
            </a:r>
            <a:r>
              <a:rPr lang="en-US" sz="22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4"/>
              </a:rPr>
              <a:t>www.eldercare.gov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Social Security Administration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800-772-1213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5"/>
              </a:rPr>
              <a:t>www.ssa.gov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Medicare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1-800-MEDICARE (633-4227)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6"/>
              </a:rPr>
              <a:t>www.medicare.gov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4597400" y="1666240"/>
            <a:ext cx="4470400" cy="31208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000" b="1" dirty="0"/>
              <a:t>Medicare Rights Center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800-333-4114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7"/>
              </a:rPr>
              <a:t>www.medicareinteractive.org</a:t>
            </a:r>
            <a:r>
              <a:rPr lang="en-US" sz="2000" dirty="0"/>
              <a:t>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/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/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r>
              <a:rPr lang="en-US" sz="2000" b="1" kern="0" dirty="0"/>
              <a:t>National Council on Aging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8"/>
              </a:rPr>
              <a:t>www.ncoa.org</a:t>
            </a:r>
            <a:r>
              <a:rPr lang="en-US" dirty="0"/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9"/>
              </a:rPr>
              <a:t>www.mymedicarematters.org</a:t>
            </a:r>
            <a:r>
              <a:rPr lang="en-US" dirty="0"/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10"/>
              </a:rPr>
              <a:t>www.benefitscheckup.org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677" y="187539"/>
            <a:ext cx="1166948" cy="11669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A8284E-F3F1-5946-A149-E02058DCFD16}"/>
              </a:ext>
            </a:extLst>
          </p:cNvPr>
          <p:cNvSpPr/>
          <p:nvPr/>
        </p:nvSpPr>
        <p:spPr>
          <a:xfrm>
            <a:off x="4635319" y="5410200"/>
            <a:ext cx="44324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was supported in part by grant 90MINC0001-01-00 from the U.S. Administration for Community Living, Department of Health and Human Services. Points of view or opinions do not necessarily represent official ACL policy.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313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Interactive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www.medicareinteractive.org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500" dirty="0"/>
              <a:t>Web-based compendium developed by Medicare Rights for use as a look-up guide and counseling tool to help people with Medicare</a:t>
            </a:r>
          </a:p>
          <a:p>
            <a:pPr lvl="1"/>
            <a:r>
              <a:rPr lang="en-US" sz="2000" dirty="0"/>
              <a:t>Easy to navigate</a:t>
            </a:r>
          </a:p>
          <a:p>
            <a:pPr lvl="1"/>
            <a:r>
              <a:rPr lang="en-US" sz="2000" dirty="0"/>
              <a:t>Clear, simple language</a:t>
            </a:r>
          </a:p>
          <a:p>
            <a:pPr lvl="1"/>
            <a:r>
              <a:rPr lang="en-US" sz="2000" dirty="0"/>
              <a:t>Answers to Medicare questions and questions about related topics</a:t>
            </a:r>
          </a:p>
          <a:p>
            <a:pPr lvl="1"/>
            <a:r>
              <a:rPr lang="en-US" sz="2000" dirty="0"/>
              <a:t>3+ million annual visits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15" y="329793"/>
            <a:ext cx="2342395" cy="80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35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209064" cy="836657"/>
          </a:xfrm>
        </p:spPr>
        <p:txBody>
          <a:bodyPr>
            <a:noAutofit/>
          </a:bodyPr>
          <a:lstStyle/>
          <a:p>
            <a:r>
              <a:rPr lang="en-US" sz="3600" dirty="0"/>
              <a:t>Medicare Interactive Pro (MI Pro)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Web-based curriculum that empowers professionals to better help clients, patients, employees, retirees, and others navigate Medicare</a:t>
            </a:r>
          </a:p>
          <a:p>
            <a:pPr lvl="1"/>
            <a:r>
              <a:rPr lang="en-US" sz="2000" dirty="0"/>
              <a:t>Four levels with four to five courses each </a:t>
            </a:r>
          </a:p>
          <a:p>
            <a:pPr lvl="1"/>
            <a:r>
              <a:rPr lang="en-US" sz="2000" dirty="0"/>
              <a:t>Quizzes and downloadable course materials</a:t>
            </a:r>
          </a:p>
          <a:p>
            <a:r>
              <a:rPr lang="en-US" sz="2500" dirty="0"/>
              <a:t>Builds on 30 years of Medicare Rights Center counseling experience</a:t>
            </a:r>
          </a:p>
          <a:p>
            <a:r>
              <a:rPr lang="en-US" sz="2500" dirty="0"/>
              <a:t>For details, visit </a:t>
            </a:r>
            <a:r>
              <a:rPr lang="en-US" sz="2500" dirty="0">
                <a:hlinkClick r:id="rId2"/>
              </a:rPr>
              <a:t>www.medicareinteractive.org/learning-center/courses</a:t>
            </a:r>
            <a:r>
              <a:rPr lang="en-US" sz="2500" dirty="0"/>
              <a:t> or contact Jay Johnson at 212-204-6234 or </a:t>
            </a:r>
            <a:r>
              <a:rPr lang="en-US" sz="2500" dirty="0">
                <a:hlinkClick r:id="rId3"/>
              </a:rPr>
              <a:t>jjohnson@medicarerights.org</a:t>
            </a:r>
            <a:endParaRPr lang="en-US" sz="25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41" y="28329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8" y="417513"/>
            <a:ext cx="7886700" cy="8366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Learning 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1138" y="1744663"/>
            <a:ext cx="8620125" cy="435133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Review with the definition of hospice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Know what is covered under Medicare’s hospice benefit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Be familiar with how hospice works for those with Medicare Advantage plans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Understand how a beneficiary can continue or end their hospice benefit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F899BF35-47D9-495A-914C-621A36D13ED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693B-4E83-7C46-90E6-5DCB7A04C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Hospice Basics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769E9C-E8B5-9B4A-BCA9-53CB861268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59070EAB-8FED-42C2-A339-907D2319B8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0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9C86F-7511-DD49-B9D5-38FE37838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hospice?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3F1F3-F311-1045-A982-F7ABB02A8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for end-of-life pain management and comfort care for those with a terminal illness.</a:t>
            </a:r>
          </a:p>
          <a:p>
            <a:pPr lvl="1"/>
            <a:r>
              <a:rPr lang="en-US" dirty="0"/>
              <a:t>The goal of hospice is to help beneficiaries be as comfortable as possible, not to cure a terminal illness.</a:t>
            </a:r>
            <a:endParaRPr lang="en-US" dirty="0">
              <a:cs typeface="Arial"/>
            </a:endParaRPr>
          </a:p>
          <a:p>
            <a:r>
              <a:rPr lang="en-US" dirty="0"/>
              <a:t>Medicare’s hospice benefit:</a:t>
            </a:r>
          </a:p>
          <a:p>
            <a:pPr lvl="1"/>
            <a:r>
              <a:rPr lang="en-US" dirty="0"/>
              <a:t>Is primarily home-based</a:t>
            </a:r>
          </a:p>
          <a:p>
            <a:pPr lvl="1"/>
            <a:r>
              <a:rPr lang="en-US" dirty="0"/>
              <a:t>Offers end-of-life palliative treatment, including support for a beneficiary’s physical, emotional, and other needs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98A04-1C8A-574C-A310-AB5575C5A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4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ED5B-3E7D-934C-A3B1-31519A3E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Electing hospice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D8B6-EB23-374F-A646-6D1E4C550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elect hospice, a beneficiary must: </a:t>
            </a:r>
          </a:p>
          <a:p>
            <a:pPr lvl="1"/>
            <a:r>
              <a:rPr lang="en-US" dirty="0"/>
              <a:t>Be enrolled in Medicare Part A </a:t>
            </a:r>
          </a:p>
          <a:p>
            <a:pPr lvl="1"/>
            <a:r>
              <a:rPr lang="en-US" dirty="0"/>
              <a:t>Have a hospice doctor certify that they have a terminal illness. </a:t>
            </a:r>
          </a:p>
          <a:p>
            <a:pPr lvl="2"/>
            <a:r>
              <a:rPr lang="en-US" dirty="0"/>
              <a:t>This means they have a life expectancy of six months or less</a:t>
            </a:r>
          </a:p>
          <a:p>
            <a:pPr lvl="1"/>
            <a:r>
              <a:rPr lang="en-US" dirty="0"/>
              <a:t>Sign a statement electing to have Medicare pay for palliative care, and opting out of curative care, unless in a demonstration program.  </a:t>
            </a:r>
          </a:p>
          <a:p>
            <a:pPr lvl="1"/>
            <a:r>
              <a:rPr lang="en-US" dirty="0"/>
              <a:t>Receive care from a Medicare-certified hospice agency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D3CFB-E154-B748-8DF2-33A446792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9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3C4B-341F-BD47-A5DF-A059B809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Care Choice Model (MCCM)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0458A-C191-EC46-9D03-DBDB6E0A8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beneficiary’s hospice may participate in the MCCM program through the Centers for Medicare and Medicaid Innovation (CMMI)</a:t>
            </a:r>
          </a:p>
          <a:p>
            <a:r>
              <a:rPr lang="en-US" dirty="0"/>
              <a:t>The MCCM program lets hospice patients receive </a:t>
            </a:r>
            <a:r>
              <a:rPr lang="en-US" b="1" dirty="0"/>
              <a:t>both</a:t>
            </a:r>
            <a:r>
              <a:rPr lang="en-US" dirty="0"/>
              <a:t> palliative and curative care for their terminal condition</a:t>
            </a:r>
          </a:p>
          <a:p>
            <a:pPr lvl="1"/>
            <a:r>
              <a:rPr lang="en-US" dirty="0"/>
              <a:t>In this case, the signed statement electing Medicare to pay for only palliative care may not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32185-D35A-FE4A-9750-8A169EE3D7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9249E-7065-6F44-A18B-E7719F30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elect hospice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5CA5F-8C8E-DF47-B23D-A19AFEB5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beneficiary is interested in Medicare’s hospice benefit, they should: </a:t>
            </a:r>
          </a:p>
          <a:p>
            <a:pPr lvl="1"/>
            <a:r>
              <a:rPr lang="en-US" dirty="0"/>
              <a:t>Ask their doctor whether they meet the eligibility criteria for Medicare-covered hospice care. </a:t>
            </a:r>
          </a:p>
          <a:p>
            <a:pPr lvl="1"/>
            <a:r>
              <a:rPr lang="en-US" dirty="0"/>
              <a:t>Ask their doctor to contact a Medicare-certified hospice on their behalf.</a:t>
            </a:r>
          </a:p>
          <a:p>
            <a:r>
              <a:rPr lang="en-US" dirty="0"/>
              <a:t>Be persistent</a:t>
            </a:r>
          </a:p>
          <a:p>
            <a:pPr lvl="1"/>
            <a:r>
              <a:rPr lang="en-US" dirty="0"/>
              <a:t>There may be several Medicare-certified hospice agencies in their area</a:t>
            </a:r>
          </a:p>
          <a:p>
            <a:pPr lvl="1"/>
            <a:r>
              <a:rPr lang="en-US" dirty="0"/>
              <a:t>If first one they contact is unable to help them, they should contact another.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68C01-7E6D-1446-98BC-08023CA13A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67711"/>
      </p:ext>
    </p:extLst>
  </p:cSld>
  <p:clrMapOvr>
    <a:masterClrMapping/>
  </p:clrMapOvr>
</p:sld>
</file>

<file path=ppt/theme/theme1.xml><?xml version="1.0" encoding="utf-8"?>
<a:theme xmlns:a="http://schemas.openxmlformats.org/drawingml/2006/main" name="2_Eclipse">
  <a:themeElements>
    <a:clrScheme name="1_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Eclip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A36"/>
      </a:accent1>
      <a:accent2>
        <a:srgbClr val="71B861"/>
      </a:accent2>
      <a:accent3>
        <a:srgbClr val="004B91"/>
      </a:accent3>
      <a:accent4>
        <a:srgbClr val="373D6D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9B2CF0A20854A8A4C6CD90DB6F975" ma:contentTypeVersion="13" ma:contentTypeDescription="Create a new document." ma:contentTypeScope="" ma:versionID="98e22a8570a04c98b5a3f6543e9e060e">
  <xsd:schema xmlns:xsd="http://www.w3.org/2001/XMLSchema" xmlns:xs="http://www.w3.org/2001/XMLSchema" xmlns:p="http://schemas.microsoft.com/office/2006/metadata/properties" xmlns:ns1="http://schemas.microsoft.com/sharepoint/v3" xmlns:ns2="46eb5ea5-c861-40cc-b355-55969697028b" xmlns:ns3="8f333a15-14ce-4acb-be46-c7bb9ebaa243" targetNamespace="http://schemas.microsoft.com/office/2006/metadata/properties" ma:root="true" ma:fieldsID="41f41851b7ba3946872597d31aad0f6f" ns1:_="" ns2:_="" ns3:_="">
    <xsd:import namespace="http://schemas.microsoft.com/sharepoint/v3"/>
    <xsd:import namespace="46eb5ea5-c861-40cc-b355-55969697028b"/>
    <xsd:import namespace="8f333a15-14ce-4acb-be46-c7bb9ebaa243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b5ea5-c861-40cc-b355-5596969702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33a15-14ce-4acb-be46-c7bb9ebaa2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08BB67-306D-45DF-8538-80FD8F604431}">
  <ds:schemaRefs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46eb5ea5-c861-40cc-b355-55969697028b"/>
    <ds:schemaRef ds:uri="http://schemas.microsoft.com/office/infopath/2007/PartnerControls"/>
    <ds:schemaRef ds:uri="8f333a15-14ce-4acb-be46-c7bb9ebaa24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74616E-5CD7-4A45-BC3A-098C5F5DC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54E3E2-B0F3-4216-974C-66EE76FFF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6eb5ea5-c861-40cc-b355-55969697028b"/>
    <ds:schemaRef ds:uri="8f333a15-14ce-4acb-be46-c7bb9ebaa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14908</TotalTime>
  <Words>2339</Words>
  <Application>Microsoft Office PowerPoint</Application>
  <PresentationFormat>On-screen Show (4:3)</PresentationFormat>
  <Paragraphs>227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2_Eclipse</vt:lpstr>
      <vt:lpstr>1_Office Theme</vt:lpstr>
      <vt:lpstr>Helping clients understand the Medicare hospice benefit</vt:lpstr>
      <vt:lpstr>PowerPoint Presentation</vt:lpstr>
      <vt:lpstr>PowerPoint Presentation</vt:lpstr>
      <vt:lpstr>Learning objectives</vt:lpstr>
      <vt:lpstr>Hospice Basics</vt:lpstr>
      <vt:lpstr>What is hospice?</vt:lpstr>
      <vt:lpstr>Electing hospice</vt:lpstr>
      <vt:lpstr>Medicare Care Choice Model (MCCM) program</vt:lpstr>
      <vt:lpstr>How to elect hospice</vt:lpstr>
      <vt:lpstr>How to elect hospice</vt:lpstr>
      <vt:lpstr>Medicare’s Hospice Benefit Coverage</vt:lpstr>
      <vt:lpstr>Coverage basics</vt:lpstr>
      <vt:lpstr>What is covered?</vt:lpstr>
      <vt:lpstr>What is covered?</vt:lpstr>
      <vt:lpstr>What is covered?</vt:lpstr>
      <vt:lpstr>What is covered?</vt:lpstr>
      <vt:lpstr>What is covered?</vt:lpstr>
      <vt:lpstr>Prescription drugs related to terminal condition</vt:lpstr>
      <vt:lpstr>Prescription drug appeal</vt:lpstr>
      <vt:lpstr>Coverage for unrelated conditions</vt:lpstr>
      <vt:lpstr>Prescription drugs unrelated to a terminal condition</vt:lpstr>
      <vt:lpstr>Prescription drugs: Troubleshooting coverage issues</vt:lpstr>
      <vt:lpstr>Hospice at a SNF</vt:lpstr>
      <vt:lpstr>Hospice and Medicare Advantage</vt:lpstr>
      <vt:lpstr>2021 updates to hospice and Medicare Advantage</vt:lpstr>
      <vt:lpstr>Continuing and Ending Hospice Care</vt:lpstr>
      <vt:lpstr>Continuing hospice care</vt:lpstr>
      <vt:lpstr>Appealing hospice decisions</vt:lpstr>
      <vt:lpstr>Changing hospice providers</vt:lpstr>
      <vt:lpstr>Ending hospice care</vt:lpstr>
      <vt:lpstr>Ending hospice care </vt:lpstr>
      <vt:lpstr>Hospice fraud</vt:lpstr>
      <vt:lpstr>Resources for information and help</vt:lpstr>
      <vt:lpstr>Medicare Interactive</vt:lpstr>
      <vt:lpstr>Medicare Interactive Pro (MI Pro)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  Medicare</dc:title>
  <dc:creator>JennyE</dc:creator>
  <cp:lastModifiedBy>Emily Whicheloe</cp:lastModifiedBy>
  <cp:revision>1041</cp:revision>
  <dcterms:created xsi:type="dcterms:W3CDTF">2010-11-04T18:39:35Z</dcterms:created>
  <dcterms:modified xsi:type="dcterms:W3CDTF">2020-07-30T19:51:58Z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0x010100BD19B2CF0A20854A8A4C6CD90DB6F975</vt:lpwstr>
  </property>
  <property fmtid="{D5CDD505-2E9C-101B-9397-08002B2CF9AE}" pid="3" name="Order">
    <vt:r8>22700</vt:r8>
  </property>
</Properties>
</file>