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37" r:id="rId5"/>
    <p:sldId id="317" r:id="rId6"/>
    <p:sldId id="278" r:id="rId7"/>
    <p:sldId id="330" r:id="rId8"/>
    <p:sldId id="326" r:id="rId9"/>
    <p:sldId id="331" r:id="rId10"/>
    <p:sldId id="295" r:id="rId11"/>
    <p:sldId id="332" r:id="rId12"/>
    <p:sldId id="333" r:id="rId13"/>
    <p:sldId id="334" r:id="rId14"/>
    <p:sldId id="335" r:id="rId15"/>
    <p:sldId id="336" r:id="rId16"/>
    <p:sldId id="345" r:id="rId17"/>
    <p:sldId id="340" r:id="rId18"/>
    <p:sldId id="341" r:id="rId19"/>
    <p:sldId id="342" r:id="rId20"/>
    <p:sldId id="344" r:id="rId21"/>
  </p:sldIdLst>
  <p:sldSz cx="12192000" cy="6858000"/>
  <p:notesSz cx="9144000" cy="6858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ource Serif Pro" panose="02040603050405020204" pitchFamily="18" charset="0"/>
      <p:regular r:id="rId28"/>
      <p:bold r:id="rId29"/>
      <p:italic r:id="rId30"/>
      <p:boldItalic r:id="rId31"/>
    </p:embeddedFont>
    <p:embeddedFont>
      <p:font typeface="Source Serif Pro SemiBold" panose="0204060305040502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Agenda Slides" id="{2627BBA7-DFD3-4A22-A986-3D9703599D75}">
          <p14:sldIdLst>
            <p14:sldId id="337"/>
            <p14:sldId id="317"/>
          </p14:sldIdLst>
        </p14:section>
        <p14:section name="Content Slides" id="{97F12C29-CF1A-48DB-B352-BE0E8A69C26A}">
          <p14:sldIdLst>
            <p14:sldId id="278"/>
            <p14:sldId id="330"/>
            <p14:sldId id="326"/>
            <p14:sldId id="331"/>
            <p14:sldId id="295"/>
            <p14:sldId id="332"/>
            <p14:sldId id="333"/>
            <p14:sldId id="334"/>
            <p14:sldId id="335"/>
            <p14:sldId id="336"/>
            <p14:sldId id="345"/>
            <p14:sldId id="340"/>
            <p14:sldId id="341"/>
            <p14:sldId id="342"/>
            <p14:sldId id="344"/>
          </p14:sldIdLst>
        </p14:section>
        <p14:section name="Project Plan Slides" id="{4B804165-E195-4D80-962B-FE3118F9FC55}">
          <p14:sldIdLst/>
        </p14:section>
        <p14:section name="Transition &amp; End Slides" id="{7646D77C-D1D8-4977-AAC2-1938093B6D7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4A299"/>
    <a:srgbClr val="0B4A5D"/>
    <a:srgbClr val="DC003B"/>
    <a:srgbClr val="16726E"/>
    <a:srgbClr val="0ED882"/>
    <a:srgbClr val="FC9799"/>
    <a:srgbClr val="1AD3C5"/>
    <a:srgbClr val="2B2B2B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6" autoAdjust="0"/>
    <p:restoredTop sz="86122" autoAdjust="0"/>
  </p:normalViewPr>
  <p:slideViewPr>
    <p:cSldViewPr snapToGrid="0" snapToObjects="1">
      <p:cViewPr varScale="1">
        <p:scale>
          <a:sx n="109" d="100"/>
          <a:sy n="109" d="100"/>
        </p:scale>
        <p:origin x="112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61" d="100"/>
          <a:sy n="161" d="100"/>
        </p:scale>
        <p:origin x="108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404F2B-0D52-3646-9569-3FAAEF9FD9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96CCC-AFC0-104E-8946-68F3612B6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214DC-E273-A840-83D5-DE3D94E6E4F6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43F17-9F7D-CD49-B8BD-3E21BFACE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E5227-7EDD-624D-B998-9A1DECB14A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F259A-6918-1545-BF03-F6C5ED02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926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9FE139E-6103-2D47-850F-6AE547386FD4}" type="datetimeFigureOut">
              <a:rPr lang="en-US" smtClean="0"/>
              <a:pPr/>
              <a:t>7/6/23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8A8CE01-25CD-CF42-9DCE-3A72820397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240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2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23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526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33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588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63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91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95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0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139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Answer: $1- George Washington; $5- Abraham Lincoln; $10- Alexander Hamilton (was never the president but served as Secretary of Treasury 1789–1795) ; $20- Andrew Jackson; $50- Ulysses S. Grant;  $100- Benjamin Franklin (was never the president but was an influential inventor and statesman)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Poor Richard’s Almanac quotes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 “A penny saved is </a:t>
            </a:r>
            <a:r>
              <a:rPr lang="en-US" altLang="en-US" dirty="0" err="1">
                <a:ea typeface="ＭＳ Ｐゴシック" panose="020B0600070205080204" pitchFamily="34" charset="-128"/>
              </a:rPr>
              <a:t>twopence</a:t>
            </a:r>
            <a:r>
              <a:rPr lang="en-US" altLang="en-US" dirty="0">
                <a:ea typeface="ＭＳ Ｐゴシック" panose="020B0600070205080204" pitchFamily="34" charset="-128"/>
              </a:rPr>
              <a:t> dear” (if you save your money you can double it or a penny saved is </a:t>
            </a:r>
            <a:r>
              <a:rPr lang="en-US" altLang="en-US" i="1" dirty="0">
                <a:ea typeface="ＭＳ Ｐゴシック" panose="020B0600070205080204" pitchFamily="34" charset="-128"/>
              </a:rPr>
              <a:t>two</a:t>
            </a:r>
            <a:r>
              <a:rPr lang="en-US" altLang="en-US" dirty="0">
                <a:ea typeface="ＭＳ Ｐゴシック" panose="020B0600070205080204" pitchFamily="34" charset="-128"/>
              </a:rPr>
              <a:t> pennies earned).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“Tell me and I forget. Teach me and I remember. Involve me and I learn.”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The goal of this workshop is to teach you to be more involved in your financial life and learn the principles to lead you to a more secure retirement.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84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56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79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61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070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624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49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16726E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862B87-C49C-5AB0-77A4-CD8249B340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850" y="472209"/>
            <a:ext cx="1053819" cy="39472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C8B9214-2BB0-4E59-D64E-7D2DD323A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A14C7D4-694B-12CD-B121-81F1B7FCCF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4" name="Picture 3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EC214888-5995-331C-6027-2D5E85ACA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965" y="156707"/>
            <a:ext cx="7581620" cy="675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01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536E6EC2-8DFE-EC45-A597-2044BE35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00B7C08-DF1B-B246-B499-73343E7CAF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05606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con&#10;&#10;Description automatically generated">
            <a:extLst>
              <a:ext uri="{FF2B5EF4-FFF2-40B4-BE49-F238E27FC236}">
                <a16:creationId xmlns:a16="http://schemas.microsoft.com/office/drawing/2014/main" id="{FF43A0CC-8C06-DB44-ADB2-0D2DE7805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96"/>
            <a:ext cx="12192000" cy="68622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69B16A-05CF-484F-AB35-5FAE028B7D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428653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F42E93-C26A-2042-852E-BF17C142BA6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5E3C1F-2EE1-FB4C-9F99-89F83DFF6FC9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36A4CC3-0ACB-7042-AABA-4D52228C0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EA37A-273E-344D-951C-EDDDFE45D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10436469" cy="9149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for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15107D-B4EA-D446-A2D3-185AF0B3C7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1666" y="1737678"/>
            <a:ext cx="8372476" cy="669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1AD49-36A5-4A40-B9F6-8296FFCC23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2450" y="2654300"/>
            <a:ext cx="8372475" cy="363537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A299"/>
              </a:buClr>
              <a:buSzPct val="125000"/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D882"/>
              </a:buClr>
              <a:buSzPct val="90000"/>
              <a:buFont typeface="Wingdings" pitchFamily="2" charset="2"/>
              <a:buChar char="§"/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5D037B-BA4F-E744-D8A5-C0CE4BC28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1948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18F46FE-795A-B143-B2C5-0F05750D254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8AAAA3-7B04-DB4C-B0E3-B27A4E07C1A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5DCE1D9-7411-3344-BD37-ED1CE3BDE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31B42-6A96-8343-B321-3BD5662A0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10412289" cy="91496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FontTx/>
              <a:buNone/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text and callout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4D0080-4968-C147-9D17-404A557BFA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385" y="2509520"/>
            <a:ext cx="3106615" cy="2946718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Callout</a:t>
            </a:r>
          </a:p>
          <a:p>
            <a:pPr lvl="0"/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093A76-C7FB-4B4D-A592-4CFB7C16D9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0724" y="2509838"/>
            <a:ext cx="6584950" cy="568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CAA0C-C32F-E943-A591-90ABA5DF0D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0725" y="3233738"/>
            <a:ext cx="6584950" cy="272097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8C4A6-8B1A-85BA-37E2-FA2CA1F2CA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8359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B1CD81-9B70-D544-81B2-C20F305E6686}"/>
              </a:ext>
            </a:extLst>
          </p:cNvPr>
          <p:cNvSpPr/>
          <p:nvPr userDrawn="1"/>
        </p:nvSpPr>
        <p:spPr>
          <a:xfrm>
            <a:off x="4758332" y="2140527"/>
            <a:ext cx="6276109" cy="36783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D3EAB-B430-DB45-AC71-808E1D0159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8994798" cy="9301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One column text and video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01D9E2-D4E8-0B47-8485-F17B1333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385" y="2139950"/>
            <a:ext cx="3646365" cy="3678238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2000" b="1" i="0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FCFC6577-73CE-BE41-B0FC-3E2C70F35C72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04078" y="2259013"/>
            <a:ext cx="6013450" cy="34496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38D78690-5FFB-9E4D-B212-42ED7E39559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D90E28-96C2-A643-AEDE-DD6FEF8FFDD3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D24652-F614-F243-AA94-0FC86099FB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242DB1-06CA-53AB-81BB-488D95E72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93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A892-7E96-074B-8920-B7C11E8B16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300" y="2311400"/>
            <a:ext cx="6540500" cy="482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ADD3B-86AD-7D4F-93E5-1FBF7B171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20" y="219247"/>
            <a:ext cx="10403816" cy="91495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One column text and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E98267-CB39-234E-BF70-68580ABBEB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2258066"/>
            <a:ext cx="2897462" cy="28974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B505FCFE-E562-634A-AE1E-5BDAF593B00C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D8EE21-B6B2-8045-B184-7D47BB3C4DB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8554F8F-8E3B-7043-B30E-C40AD7E00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8D3560-9D8C-9F42-8AA8-A9CBB19B7B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3300" y="3144838"/>
            <a:ext cx="6567488" cy="303212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C3F15-0457-4E14-190F-ED3B242BD7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8921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01FF4F-88CF-9340-98C0-AE26E08DA4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523" y="2384425"/>
            <a:ext cx="4791076" cy="6746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779FD-0B1A-8F47-B5C4-E564BC48C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2" y="219247"/>
            <a:ext cx="10393678" cy="91496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EC1A-BEFC-E748-A0A4-7FF40BF3CF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2550" y="2384425"/>
            <a:ext cx="4921250" cy="674688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451BFB2D-BE9C-4A40-AD9C-1C0E0AEC34D4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171F72-F9D9-334D-B5FA-B3270D4D3C4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A6F6C-15FA-4848-98A6-FDB3F684A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F9593A-0C6E-804C-BBC0-77EBD377F9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522" y="3281362"/>
            <a:ext cx="4791076" cy="2957513"/>
          </a:xfrm>
          <a:prstGeom prst="rect">
            <a:avLst/>
          </a:prstGeom>
        </p:spPr>
        <p:txBody>
          <a:bodyPr lIns="0" tIns="0" rIns="0" bIns="0"/>
          <a:lstStyle>
            <a:lvl1pPr mar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>
              <a:spcBef>
                <a:spcPts val="0"/>
              </a:spcBef>
              <a:spcAft>
                <a:spcPts val="600"/>
              </a:spcAft>
              <a:defRPr sz="1600"/>
            </a:lvl2pPr>
            <a:lvl3pPr mar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 sz="1600"/>
            </a:lvl3pPr>
            <a:lvl4pPr mar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 sz="1600"/>
            </a:lvl4pPr>
            <a:lvl5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/>
            </a:lvl5pPr>
            <a:lvl6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/>
            </a:lvl6pPr>
            <a:lvl7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7pPr>
            <a:lvl8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Second level</a:t>
            </a:r>
          </a:p>
          <a:p>
            <a:pPr lvl="5"/>
            <a:r>
              <a:rPr lang="en-US" dirty="0"/>
              <a:t>Third level</a:t>
            </a:r>
          </a:p>
          <a:p>
            <a:pPr lvl="6"/>
            <a:r>
              <a:rPr lang="en-US" dirty="0"/>
              <a:t>Fourth level</a:t>
            </a:r>
          </a:p>
          <a:p>
            <a:pPr lvl="7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27944D-A5A5-4446-99E2-BB91E86EFC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2550" y="3281362"/>
            <a:ext cx="4921250" cy="294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  <a:lvl2pPr marL="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CA2DC-C6F0-D48B-DAF4-CF2E27929E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0251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1360" y="2627776"/>
            <a:ext cx="4998779" cy="5726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6"/>
            <a:ext cx="10393680" cy="9149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 and images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EDFDC4-646B-7C4F-87B3-9CA09BA096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1361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97486829-660D-284E-8A47-8BAAAED7EF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03643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80E55F-C56E-574C-BC74-E3C1E8B3F4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3974" y="2627313"/>
            <a:ext cx="4998779" cy="572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44EBEEB6-B68F-634E-9646-F58E61B560A1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FEE2DA-7DFE-A54B-8475-841BEFB7364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FFFAB93-7CD9-2E47-A89A-C0A2825FC0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FFB82-34CF-D040-AFE0-52D6FE3EA7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95600" y="3430651"/>
            <a:ext cx="2824645" cy="2736469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B95FF0-BE0E-4A4B-B757-8610ABF3DC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78368" y="3430651"/>
            <a:ext cx="2824645" cy="2736469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FA1A0-CDE6-A711-F863-FD953CB69E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075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041" y="2070100"/>
            <a:ext cx="2712995" cy="6338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164" y="219246"/>
            <a:ext cx="10342873" cy="9149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Three columns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F99A55-EB00-D442-B959-C04869664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6673" y="2070100"/>
            <a:ext cx="3080020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05FF31-83E2-484E-9ED4-DAF286D05E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78611" y="2070100"/>
            <a:ext cx="3264224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Slide Number Placeholder 12">
            <a:extLst>
              <a:ext uri="{FF2B5EF4-FFF2-40B4-BE49-F238E27FC236}">
                <a16:creationId xmlns:a16="http://schemas.microsoft.com/office/drawing/2014/main" id="{1B74B86E-490F-9D4F-ADF0-C74E97B2ADA9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8B669A-2577-0E4E-A049-357DE2B3E79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7F9A864-8D88-9140-B172-57220DA740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7F66CC-E0C6-C341-8B16-B04FF8A98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4887" y="2880467"/>
            <a:ext cx="2713038" cy="350763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5A8093-90F7-A943-9FA3-F049CCE99F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6094" y="2880467"/>
            <a:ext cx="3081131" cy="3507632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DBE29-DAC2-2345-9986-78A668D8FC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78457" y="2880467"/>
            <a:ext cx="3263900" cy="3507632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6F2CBD-5E2D-6B41-9A1E-4896FC2F9A26}"/>
              </a:ext>
            </a:extLst>
          </p:cNvPr>
          <p:cNvCxnSpPr/>
          <p:nvPr userDrawn="1"/>
        </p:nvCxnSpPr>
        <p:spPr>
          <a:xfrm>
            <a:off x="3799840" y="2070100"/>
            <a:ext cx="0" cy="4317999"/>
          </a:xfrm>
          <a:prstGeom prst="line">
            <a:avLst/>
          </a:prstGeom>
          <a:ln w="12700">
            <a:solidFill>
              <a:srgbClr val="04A2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93E4DC-59A0-324B-9C2A-0409EC5C7938}"/>
              </a:ext>
            </a:extLst>
          </p:cNvPr>
          <p:cNvCxnSpPr/>
          <p:nvPr userDrawn="1"/>
        </p:nvCxnSpPr>
        <p:spPr>
          <a:xfrm>
            <a:off x="7487920" y="2070100"/>
            <a:ext cx="0" cy="4317999"/>
          </a:xfrm>
          <a:prstGeom prst="line">
            <a:avLst/>
          </a:prstGeom>
          <a:ln w="12700">
            <a:solidFill>
              <a:srgbClr val="04A2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4D2B5EA-6DB5-F7C7-6DE9-EF11963966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95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F4DE1297-8D76-F44D-B97F-1FE6BAC196EB}"/>
              </a:ext>
            </a:extLst>
          </p:cNvPr>
          <p:cNvSpPr/>
          <p:nvPr userDrawn="1"/>
        </p:nvSpPr>
        <p:spPr>
          <a:xfrm>
            <a:off x="0" y="0"/>
            <a:ext cx="5174163" cy="6857999"/>
          </a:xfrm>
          <a:prstGeom prst="rect">
            <a:avLst/>
          </a:prstGeom>
          <a:solidFill>
            <a:srgbClr val="0B4A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800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AB21D1-D528-A548-83B4-436090B6CDC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805914" y="736827"/>
            <a:ext cx="3058968" cy="1161547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 dirty="0"/>
              <a:t>Create a chart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E24B51B9-9F6A-F341-8FBF-510B318C134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805D92-50F7-1C4B-94AB-03CD3C08F2B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8A28C4B-FC1F-8940-9DD3-37D4C95F9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B5171-27C8-BA47-BB03-5FE947014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703" y="2509520"/>
            <a:ext cx="4009697" cy="3700780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1D06676-671D-9747-BC51-DEFA1B61C1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2" y="647700"/>
            <a:ext cx="4009697" cy="141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36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20285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16726E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C8B9214-2BB0-4E59-D64E-7D2DD323A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A14C7D4-694B-12CD-B121-81F1B7FCCF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E85CF2-DD66-39A8-C41F-A5611A4A08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39" y="476465"/>
            <a:ext cx="1039341" cy="3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44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98ACE56E-7AAA-5040-B21E-49CBAD005376}"/>
              </a:ext>
            </a:extLst>
          </p:cNvPr>
          <p:cNvCxnSpPr>
            <a:cxnSpLocks/>
          </p:cNvCxnSpPr>
          <p:nvPr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5003F256-3A94-F840-9F4F-DEB1E76461AC}"/>
              </a:ext>
            </a:extLst>
          </p:cNvPr>
          <p:cNvCxnSpPr>
            <a:cxnSpLocks/>
          </p:cNvCxnSpPr>
          <p:nvPr/>
        </p:nvCxnSpPr>
        <p:spPr>
          <a:xfrm>
            <a:off x="1947841" y="4456405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36B71DC-7BAB-E147-A7C0-215D651112E7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947840" y="2480840"/>
            <a:ext cx="2428217" cy="16457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defTabSz="9144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16726E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898B2-8ECF-8149-9074-78CC98FD8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1" y="219247"/>
            <a:ext cx="10414000" cy="93899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2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FD455-49D3-5547-8802-7B05C80FC1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863" y="4654550"/>
            <a:ext cx="2428875" cy="16113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Slide Number Placeholder 12">
            <a:extLst>
              <a:ext uri="{FF2B5EF4-FFF2-40B4-BE49-F238E27FC236}">
                <a16:creationId xmlns:a16="http://schemas.microsoft.com/office/drawing/2014/main" id="{11C64DFA-0F30-DE49-9907-278F84F717A2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23113C-34A1-3648-9F0A-FB36DEA701BC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126B297-D157-414E-824F-EEF3132E30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44089-5519-3747-A435-16AC594BE4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2481263"/>
            <a:ext cx="6781800" cy="1644650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A9B55E-70B3-4149-A97C-6BEA84677C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9300" y="4654550"/>
            <a:ext cx="6821488" cy="1611313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3A4B2-43B6-6D0B-B78F-75862DAB65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7288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651DE-5EBC-4E4C-ADC6-769FF466B373}"/>
              </a:ext>
            </a:extLst>
          </p:cNvPr>
          <p:cNvCxnSpPr>
            <a:cxnSpLocks/>
          </p:cNvCxnSpPr>
          <p:nvPr userDrawn="1"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7B28E41B-69A5-3F4C-8C94-C126B4D29606}"/>
              </a:ext>
            </a:extLst>
          </p:cNvPr>
          <p:cNvCxnSpPr>
            <a:cxnSpLocks/>
          </p:cNvCxnSpPr>
          <p:nvPr userDrawn="1"/>
        </p:nvCxnSpPr>
        <p:spPr>
          <a:xfrm>
            <a:off x="1947841" y="4726513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E18BB46A-E7F4-5140-A4C4-A0E9D5B56B63}"/>
              </a:ext>
            </a:extLst>
          </p:cNvPr>
          <p:cNvCxnSpPr>
            <a:cxnSpLocks/>
          </p:cNvCxnSpPr>
          <p:nvPr userDrawn="1"/>
        </p:nvCxnSpPr>
        <p:spPr>
          <a:xfrm>
            <a:off x="1947840" y="3496621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2389B2-C2BA-184C-96C3-10F4DECC1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8"/>
            <a:ext cx="10403839" cy="93116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3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4DFBF-D793-9447-9310-976B22A43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613" y="2414588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6C7376B-CF73-734B-8D2C-2BBA6124B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5613" y="3588761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9D94E54-111B-3344-8B28-3D61371D5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5613" y="4825279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7120CD-E33F-914E-9BF5-9754AE417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863" y="2414588"/>
            <a:ext cx="2187575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71E169-15B4-6D48-9464-EEE8ADB04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7863" y="3588761"/>
            <a:ext cx="2187575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7F4967-8B15-054E-A1D7-E445BD63E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47863" y="4826000"/>
            <a:ext cx="2187575" cy="1014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1" name="Slide Number Placeholder 12">
            <a:extLst>
              <a:ext uri="{FF2B5EF4-FFF2-40B4-BE49-F238E27FC236}">
                <a16:creationId xmlns:a16="http://schemas.microsoft.com/office/drawing/2014/main" id="{F96C02EA-4914-8645-A899-081F99859D75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6CF102-437F-174F-AA04-9D4E6C1C19C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96CBE32-512B-C543-B153-50C4F7A82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B8D6AA-BC3B-C7B6-603A-FE36516703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7297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4 Point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36">
            <a:extLst>
              <a:ext uri="{FF2B5EF4-FFF2-40B4-BE49-F238E27FC236}">
                <a16:creationId xmlns:a16="http://schemas.microsoft.com/office/drawing/2014/main" id="{89A0E903-E331-D14C-8CE1-EF3690AA6B6F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519430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6" name="Straight Connector 36">
            <a:extLst>
              <a:ext uri="{FF2B5EF4-FFF2-40B4-BE49-F238E27FC236}">
                <a16:creationId xmlns:a16="http://schemas.microsoft.com/office/drawing/2014/main" id="{A77C8866-946A-F44B-AF88-9C6C83E5CC46}"/>
              </a:ext>
            </a:extLst>
          </p:cNvPr>
          <p:cNvCxnSpPr>
            <a:cxnSpLocks/>
          </p:cNvCxnSpPr>
          <p:nvPr userDrawn="1"/>
        </p:nvCxnSpPr>
        <p:spPr>
          <a:xfrm>
            <a:off x="728006" y="2033620"/>
            <a:ext cx="4963886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36">
            <a:extLst>
              <a:ext uri="{FF2B5EF4-FFF2-40B4-BE49-F238E27FC236}">
                <a16:creationId xmlns:a16="http://schemas.microsoft.com/office/drawing/2014/main" id="{308F65F1-42C9-204F-8EBC-4309D49583FA}"/>
              </a:ext>
            </a:extLst>
          </p:cNvPr>
          <p:cNvCxnSpPr>
            <a:cxnSpLocks/>
          </p:cNvCxnSpPr>
          <p:nvPr userDrawn="1"/>
        </p:nvCxnSpPr>
        <p:spPr>
          <a:xfrm>
            <a:off x="6305153" y="4235800"/>
            <a:ext cx="519430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24707938-9427-3441-9D0B-096F774D2BC0}"/>
              </a:ext>
            </a:extLst>
          </p:cNvPr>
          <p:cNvCxnSpPr>
            <a:cxnSpLocks/>
          </p:cNvCxnSpPr>
          <p:nvPr userDrawn="1"/>
        </p:nvCxnSpPr>
        <p:spPr>
          <a:xfrm>
            <a:off x="728006" y="4235800"/>
            <a:ext cx="4963886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1517B4-FBCE-BA45-A4F0-E9A95B6A7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006" y="219247"/>
            <a:ext cx="10397194" cy="96347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4 points and images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832521F-945C-D64E-A4F5-C65AFCFB3E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06" y="4796311"/>
            <a:ext cx="1641210" cy="1372581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8ACE1DCA-5B51-B648-8DB2-19B520F7FB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5153" y="2574245"/>
            <a:ext cx="1641210" cy="1369948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73F87FC-F5DB-4C4C-BC6C-1C647DBFCF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5153" y="4796311"/>
            <a:ext cx="1641210" cy="1299609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BFEF9-4B33-524B-B404-1C6B695A8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06" y="2075092"/>
            <a:ext cx="4949377" cy="38301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780690-894B-7F4A-89EA-05C771FFED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154" y="2075092"/>
            <a:ext cx="5169216" cy="3830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CE1431-47CD-4E40-A776-3868D5327A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06" y="4286914"/>
            <a:ext cx="4963885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001E3D-740D-8440-B4BE-D636623C7D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5153" y="4286914"/>
            <a:ext cx="5194299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A5124AC-6D6C-034C-9DD6-D906B7AD12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1333" y="2574577"/>
            <a:ext cx="3110560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BB517E-8620-DD45-AD5C-3A120AA40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58480" y="2572990"/>
            <a:ext cx="3340974" cy="137159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F605DBF-0F52-9549-B4F7-345D8730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81333" y="4797077"/>
            <a:ext cx="3110560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2F8D021-F168-0740-A76D-9A7EBD4D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58480" y="4795490"/>
            <a:ext cx="3340974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208562-E52E-3947-BB04-51BB19EAD3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8006" y="2572990"/>
            <a:ext cx="1641210" cy="137160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4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26" name="Slide Number Placeholder 12">
            <a:extLst>
              <a:ext uri="{FF2B5EF4-FFF2-40B4-BE49-F238E27FC236}">
                <a16:creationId xmlns:a16="http://schemas.microsoft.com/office/drawing/2014/main" id="{E8CD1284-4B84-6D4B-B820-3AB761CF5457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3A9D1B-434B-3B46-A20B-801342E651AD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52D4A76-55D9-804E-9AE9-C27E9BFCA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3E68FF-459E-05CB-810F-CC64677B98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0511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8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2">
            <a:extLst>
              <a:ext uri="{FF2B5EF4-FFF2-40B4-BE49-F238E27FC236}">
                <a16:creationId xmlns:a16="http://schemas.microsoft.com/office/drawing/2014/main" id="{13FE47D9-EA55-FC40-82E9-DEC507AD1E83}"/>
              </a:ext>
            </a:extLst>
          </p:cNvPr>
          <p:cNvCxnSpPr>
            <a:cxnSpLocks/>
          </p:cNvCxnSpPr>
          <p:nvPr userDrawn="1"/>
        </p:nvCxnSpPr>
        <p:spPr>
          <a:xfrm flipH="1">
            <a:off x="721360" y="4334627"/>
            <a:ext cx="2368694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29619B6A-3E12-3E4F-97FA-908622D2B8AA}"/>
              </a:ext>
            </a:extLst>
          </p:cNvPr>
          <p:cNvCxnSpPr>
            <a:cxnSpLocks/>
          </p:cNvCxnSpPr>
          <p:nvPr userDrawn="1"/>
        </p:nvCxnSpPr>
        <p:spPr>
          <a:xfrm flipH="1">
            <a:off x="721361" y="2287106"/>
            <a:ext cx="2368692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E4BCA83-126C-8A40-AC5C-325A0CC8A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39"/>
            <a:ext cx="10414000" cy="92884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8 points</a:t>
            </a:r>
          </a:p>
        </p:txBody>
      </p:sp>
      <p:cxnSp>
        <p:nvCxnSpPr>
          <p:cNvPr id="39" name="Straight Connector 2">
            <a:extLst>
              <a:ext uri="{FF2B5EF4-FFF2-40B4-BE49-F238E27FC236}">
                <a16:creationId xmlns:a16="http://schemas.microsoft.com/office/drawing/2014/main" id="{6CAB4FB4-39AF-9041-8CC0-A2642238253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85953" y="4334627"/>
            <a:ext cx="2396015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0" name="Straight Connector 21">
            <a:extLst>
              <a:ext uri="{FF2B5EF4-FFF2-40B4-BE49-F238E27FC236}">
                <a16:creationId xmlns:a16="http://schemas.microsoft.com/office/drawing/2014/main" id="{4AB60CE5-7F5D-ED41-958B-B272AE10DFC9}"/>
              </a:ext>
            </a:extLst>
          </p:cNvPr>
          <p:cNvCxnSpPr>
            <a:cxnSpLocks/>
          </p:cNvCxnSpPr>
          <p:nvPr userDrawn="1"/>
        </p:nvCxnSpPr>
        <p:spPr>
          <a:xfrm flipH="1">
            <a:off x="3585953" y="2287106"/>
            <a:ext cx="2396015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2" name="Straight Connector 2">
            <a:extLst>
              <a:ext uri="{FF2B5EF4-FFF2-40B4-BE49-F238E27FC236}">
                <a16:creationId xmlns:a16="http://schemas.microsoft.com/office/drawing/2014/main" id="{BA89B143-BB24-8942-976F-30C1F753FD5F}"/>
              </a:ext>
            </a:extLst>
          </p:cNvPr>
          <p:cNvCxnSpPr>
            <a:cxnSpLocks/>
          </p:cNvCxnSpPr>
          <p:nvPr userDrawn="1"/>
        </p:nvCxnSpPr>
        <p:spPr>
          <a:xfrm flipH="1">
            <a:off x="6404018" y="4334627"/>
            <a:ext cx="2376979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21">
            <a:extLst>
              <a:ext uri="{FF2B5EF4-FFF2-40B4-BE49-F238E27FC236}">
                <a16:creationId xmlns:a16="http://schemas.microsoft.com/office/drawing/2014/main" id="{50CF07AB-E5E3-2047-9B71-2B94CCA0001C}"/>
              </a:ext>
            </a:extLst>
          </p:cNvPr>
          <p:cNvCxnSpPr>
            <a:cxnSpLocks/>
          </p:cNvCxnSpPr>
          <p:nvPr userDrawn="1"/>
        </p:nvCxnSpPr>
        <p:spPr>
          <a:xfrm flipH="1">
            <a:off x="6404018" y="2287106"/>
            <a:ext cx="2372922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2">
            <a:extLst>
              <a:ext uri="{FF2B5EF4-FFF2-40B4-BE49-F238E27FC236}">
                <a16:creationId xmlns:a16="http://schemas.microsoft.com/office/drawing/2014/main" id="{5D0B50D6-7F1D-5D42-9995-A44CCDC847EC}"/>
              </a:ext>
            </a:extLst>
          </p:cNvPr>
          <p:cNvCxnSpPr>
            <a:cxnSpLocks/>
          </p:cNvCxnSpPr>
          <p:nvPr userDrawn="1"/>
        </p:nvCxnSpPr>
        <p:spPr>
          <a:xfrm flipH="1">
            <a:off x="9159250" y="4334627"/>
            <a:ext cx="2356986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6" name="Straight Connector 21">
            <a:extLst>
              <a:ext uri="{FF2B5EF4-FFF2-40B4-BE49-F238E27FC236}">
                <a16:creationId xmlns:a16="http://schemas.microsoft.com/office/drawing/2014/main" id="{529BF895-274F-594D-AF96-EB7AAE08393F}"/>
              </a:ext>
            </a:extLst>
          </p:cNvPr>
          <p:cNvCxnSpPr>
            <a:cxnSpLocks/>
          </p:cNvCxnSpPr>
          <p:nvPr userDrawn="1"/>
        </p:nvCxnSpPr>
        <p:spPr>
          <a:xfrm flipH="1">
            <a:off x="9159250" y="2287106"/>
            <a:ext cx="2356986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AEA36-A7DC-A649-915C-5DB263E97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360" y="2327098"/>
            <a:ext cx="2368693" cy="4847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DEC775-C947-D244-8752-8C3DD0CCDF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5952" y="2327098"/>
            <a:ext cx="2396015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3A443D-B063-1349-9AA8-0DC7CF74C1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07" y="2327098"/>
            <a:ext cx="2356987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DB7FD91-AF73-C940-BA2C-AF665C6BF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9" y="2327098"/>
            <a:ext cx="2356986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53789CD-493A-9447-AF9C-E84DE9E57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360" y="4394253"/>
            <a:ext cx="2361332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ECE89A3-01FB-1C47-83B9-EE08A269C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5953" y="4394253"/>
            <a:ext cx="2396014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1B2740D-DC7F-5C46-8390-6E4C2F592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9808" y="4394253"/>
            <a:ext cx="2361189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DB622EE-B538-5246-A770-E2E8E38EF4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9249" y="4394253"/>
            <a:ext cx="2368049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70DCF57-A2E2-A243-8F78-8608AC8EE9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360" y="2883525"/>
            <a:ext cx="2361331" cy="1315031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EFF7F820-25AC-184F-A103-92608BCD8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5953" y="2884105"/>
            <a:ext cx="2396014" cy="1325563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50D67A9-D5A6-524E-ACEF-301879663D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953" y="2883525"/>
            <a:ext cx="2356987" cy="1315031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55C5D0E5-41C9-E44B-9F88-060FF185A7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59249" y="2882447"/>
            <a:ext cx="2356987" cy="1295471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0CB7CC81-5E36-3847-A628-A1046C8A11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1360" y="4832978"/>
            <a:ext cx="2361189" cy="142398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5CC3F345-C467-B74C-948D-A29899636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85952" y="4833986"/>
            <a:ext cx="2396013" cy="1443618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3616DC8-E336-2045-8593-96CA2D8E5F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9953" y="4832979"/>
            <a:ext cx="2361189" cy="142398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ECB66314-286F-0C40-89CD-F58F33DA60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59249" y="4832979"/>
            <a:ext cx="2368049" cy="144462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0" name="Slide Number Placeholder 12">
            <a:extLst>
              <a:ext uri="{FF2B5EF4-FFF2-40B4-BE49-F238E27FC236}">
                <a16:creationId xmlns:a16="http://schemas.microsoft.com/office/drawing/2014/main" id="{5456C155-F546-E142-A7BF-D3948EB390B2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45672D-362E-DF44-A5DE-ECE039F8AF57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68520DA0-5DDF-F641-A5E9-261A07BE8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4A9A93-A990-CC0F-1744-5F3C212D61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1643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CE85-83CD-C346-8FC0-C5124495F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7"/>
            <a:ext cx="10355611" cy="91867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F348C48-42BC-8541-9D9C-BDB9FEA29E33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AAF5FD-A83F-0647-98E7-5C5967A826E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80AF10C-15E7-FE49-9C1B-10C8731EB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A46B2-2869-6946-8174-07BF49D7F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360" y="1595120"/>
            <a:ext cx="10355611" cy="4632643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400"/>
            </a:lvl1pPr>
            <a:lvl2pPr marL="32004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400"/>
            </a:lvl2pPr>
            <a:lvl3pPr marL="50292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400"/>
            </a:lvl3pPr>
            <a:lvl4pPr marL="73152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400"/>
            </a:lvl4pPr>
            <a:lvl5pPr marL="914400" indent="-182880" defTabSz="457200">
              <a:defRPr sz="1200"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92416-7289-F628-4494-CE87091A15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692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A3FA52DC-873F-6847-9AA7-B418F4F990B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DF5D68-B196-D243-9D31-99A206350DC8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64E56CE-CDB2-7B44-BA8C-851887E41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2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061BD773-1C63-EB4D-9BC8-8A841228C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490" y="345418"/>
            <a:ext cx="11356109" cy="54259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</a:rPr>
              <a:t>2 Month 2021 Project 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AF9C8D2-AFFC-7947-AC08-57C64A5642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41681425"/>
              </p:ext>
            </p:extLst>
          </p:nvPr>
        </p:nvGraphicFramePr>
        <p:xfrm>
          <a:off x="429491" y="1080340"/>
          <a:ext cx="11356110" cy="42675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0938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1639597118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525754032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3132086791"/>
                    </a:ext>
                  </a:extLst>
                </a:gridCol>
                <a:gridCol w="1703648">
                  <a:extLst>
                    <a:ext uri="{9D8B030D-6E8A-4147-A177-3AD203B41FA5}">
                      <a16:colId xmlns:a16="http://schemas.microsoft.com/office/drawing/2014/main" val="2964950139"/>
                    </a:ext>
                  </a:extLst>
                </a:gridCol>
                <a:gridCol w="1731818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3368195123"/>
                    </a:ext>
                  </a:extLst>
                </a:gridCol>
                <a:gridCol w="1177637">
                  <a:extLst>
                    <a:ext uri="{9D8B030D-6E8A-4147-A177-3AD203B41FA5}">
                      <a16:colId xmlns:a16="http://schemas.microsoft.com/office/drawing/2014/main" val="661972226"/>
                    </a:ext>
                  </a:extLst>
                </a:gridCol>
                <a:gridCol w="1103746">
                  <a:extLst>
                    <a:ext uri="{9D8B030D-6E8A-4147-A177-3AD203B41FA5}">
                      <a16:colId xmlns:a16="http://schemas.microsoft.com/office/drawing/2014/main" val="497956197"/>
                    </a:ext>
                  </a:extLst>
                </a:gridCol>
              </a:tblGrid>
              <a:tr h="40457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415186"/>
                  </a:ext>
                </a:extLst>
              </a:tr>
              <a:tr h="73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854684"/>
                  </a:ext>
                </a:extLst>
              </a:tr>
              <a:tr h="1473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9867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20DF949-E328-1045-8FAC-465AD417AEF3}"/>
              </a:ext>
            </a:extLst>
          </p:cNvPr>
          <p:cNvGrpSpPr/>
          <p:nvPr userDrawn="1"/>
        </p:nvGrpSpPr>
        <p:grpSpPr>
          <a:xfrm>
            <a:off x="8005943" y="701716"/>
            <a:ext cx="294777" cy="5389649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EEE3036-2C0B-4D4F-AAD4-6A12044D704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FACF9D7A-DA8F-A942-B1A1-DE53B39DAEBD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6F03D2-84F7-8440-A81B-78614AF601C2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1F882FC-2835-F840-B901-3849AC7FBDFD}"/>
              </a:ext>
            </a:extLst>
          </p:cNvPr>
          <p:cNvSpPr/>
          <p:nvPr userDrawn="1"/>
        </p:nvSpPr>
        <p:spPr>
          <a:xfrm>
            <a:off x="6250737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265F7F-3F2E-6548-AFB8-8DCD16A3942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14E7AD-6D55-5D4C-BB90-5BB5E6A588EF}"/>
              </a:ext>
            </a:extLst>
          </p:cNvPr>
          <p:cNvSpPr/>
          <p:nvPr userDrawn="1"/>
        </p:nvSpPr>
        <p:spPr>
          <a:xfrm>
            <a:off x="7920705" y="599596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A16C7-2A6C-3041-AB4B-7879EF8F18C7}"/>
              </a:ext>
            </a:extLst>
          </p:cNvPr>
          <p:cNvSpPr txBox="1"/>
          <p:nvPr userDrawn="1"/>
        </p:nvSpPr>
        <p:spPr>
          <a:xfrm>
            <a:off x="5882379" y="6258661"/>
            <a:ext cx="107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29B23-034F-6843-A2A5-7F84099252E5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41F94-3FA7-774A-ADAE-7E3A13AC2289}"/>
              </a:ext>
            </a:extLst>
          </p:cNvPr>
          <p:cNvSpPr txBox="1"/>
          <p:nvPr userDrawn="1"/>
        </p:nvSpPr>
        <p:spPr>
          <a:xfrm>
            <a:off x="7549976" y="6273818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906160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Plan 6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49FBF463-A400-DE43-82A9-DD6D7FCB1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5102"/>
            <a:ext cx="8160911" cy="46066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</a:rPr>
              <a:t>6 Month 2021 Project 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E2E29FBF-6530-CF43-ACCA-6E1AC262987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28789040"/>
              </p:ext>
            </p:extLst>
          </p:nvPr>
        </p:nvGraphicFramePr>
        <p:xfrm>
          <a:off x="431800" y="1443944"/>
          <a:ext cx="11353801" cy="40524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50265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243348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929149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69317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899652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76632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1771445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</a:tblGrid>
              <a:tr h="370108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247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B588387-2F62-2C4B-B503-6576EE020300}"/>
              </a:ext>
            </a:extLst>
          </p:cNvPr>
          <p:cNvGrpSpPr/>
          <p:nvPr userDrawn="1"/>
        </p:nvGrpSpPr>
        <p:grpSpPr>
          <a:xfrm>
            <a:off x="6407468" y="1040180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B170AAE-2832-2B4E-A359-2995E9DB1A0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FB83C4-6DF1-D24B-9CA2-DCE3C16FFAD7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548833-5A32-B24E-9EE2-957114AE0061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2CC9567-99C2-9349-90D0-CFB117460F52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BDFFD1-3F6F-464C-815A-6EDD529C55A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2EDC9C-2416-6A40-AB23-A356B35B95E3}"/>
              </a:ext>
            </a:extLst>
          </p:cNvPr>
          <p:cNvSpPr/>
          <p:nvPr userDrawn="1"/>
        </p:nvSpPr>
        <p:spPr>
          <a:xfrm>
            <a:off x="6346126" y="5975924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96D9D-CF5E-5540-9F31-642970E5751E}"/>
              </a:ext>
            </a:extLst>
          </p:cNvPr>
          <p:cNvSpPr txBox="1"/>
          <p:nvPr userDrawn="1"/>
        </p:nvSpPr>
        <p:spPr>
          <a:xfrm>
            <a:off x="6019287" y="6270814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350C5-E354-F449-B033-3E0BD2003A6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004E30-C6C9-CA42-AEBA-3F1AA8305DC9}"/>
              </a:ext>
            </a:extLst>
          </p:cNvPr>
          <p:cNvSpPr txBox="1"/>
          <p:nvPr userDrawn="1"/>
        </p:nvSpPr>
        <p:spPr>
          <a:xfrm>
            <a:off x="9673290" y="6291136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353792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1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1D7167A3-E1F3-7B4A-87C4-31FD5538DB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88591333"/>
              </p:ext>
            </p:extLst>
          </p:nvPr>
        </p:nvGraphicFramePr>
        <p:xfrm>
          <a:off x="431800" y="1411302"/>
          <a:ext cx="11353800" cy="40040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4419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21112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59871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55914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892629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378851573"/>
                    </a:ext>
                  </a:extLst>
                </a:gridCol>
                <a:gridCol w="859971">
                  <a:extLst>
                    <a:ext uri="{9D8B030D-6E8A-4147-A177-3AD203B41FA5}">
                      <a16:colId xmlns:a16="http://schemas.microsoft.com/office/drawing/2014/main" val="3547354514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645553096"/>
                    </a:ext>
                  </a:extLst>
                </a:gridCol>
                <a:gridCol w="794657">
                  <a:extLst>
                    <a:ext uri="{9D8B030D-6E8A-4147-A177-3AD203B41FA5}">
                      <a16:colId xmlns:a16="http://schemas.microsoft.com/office/drawing/2014/main" val="4020784248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3951785590"/>
                    </a:ext>
                  </a:extLst>
                </a:gridCol>
              </a:tblGrid>
              <a:tr h="266375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DEC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72136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725C773-9FF8-1A45-BD9E-22B8602B2D08}"/>
              </a:ext>
            </a:extLst>
          </p:cNvPr>
          <p:cNvGrpSpPr/>
          <p:nvPr userDrawn="1"/>
        </p:nvGrpSpPr>
        <p:grpSpPr>
          <a:xfrm>
            <a:off x="3405803" y="1047264"/>
            <a:ext cx="302598" cy="5054541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B71F95-D404-F94D-920A-12A7C81A37E4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DF0587-C3AF-9842-A376-721019B12308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EA85C7-9B49-EA41-85F4-03769AB0B3BC}"/>
              </a:ext>
            </a:extLst>
          </p:cNvPr>
          <p:cNvCxnSpPr/>
          <p:nvPr userDrawn="1"/>
        </p:nvCxnSpPr>
        <p:spPr>
          <a:xfrm>
            <a:off x="431800" y="607132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E339AD6-31DF-484D-9C72-C70FB1541E3D}"/>
              </a:ext>
            </a:extLst>
          </p:cNvPr>
          <p:cNvSpPr/>
          <p:nvPr userDrawn="1"/>
        </p:nvSpPr>
        <p:spPr>
          <a:xfrm>
            <a:off x="7798269" y="5989548"/>
            <a:ext cx="170478" cy="170478"/>
          </a:xfrm>
          <a:prstGeom prst="ellipse">
            <a:avLst/>
          </a:prstGeom>
          <a:solidFill>
            <a:srgbClr val="0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D44019-2AFC-1E45-AD25-BCCECA4C678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2B64C4-7EEC-D64F-AF35-CCB08BDB29E6}"/>
              </a:ext>
            </a:extLst>
          </p:cNvPr>
          <p:cNvSpPr/>
          <p:nvPr userDrawn="1"/>
        </p:nvSpPr>
        <p:spPr>
          <a:xfrm>
            <a:off x="3320563" y="5987733"/>
            <a:ext cx="170478" cy="170478"/>
          </a:xfrm>
          <a:prstGeom prst="ellipse">
            <a:avLst/>
          </a:prstGeom>
          <a:solidFill>
            <a:srgbClr val="1AD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B8B0D22-665B-4F69-A5B0-DADAEACFB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4706"/>
            <a:ext cx="8160911" cy="461062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>
                <a:latin typeface="Source Serif Pro SemiBold" panose="02040603050405020204" pitchFamily="18" charset="0"/>
                <a:ea typeface="Source Serif Pro SemiBold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</a:rPr>
              <a:t>12 Month 2021 Project 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BB253-DA7B-4687-A8C8-2AE1B0B4E4CC}"/>
              </a:ext>
            </a:extLst>
          </p:cNvPr>
          <p:cNvSpPr txBox="1"/>
          <p:nvPr userDrawn="1"/>
        </p:nvSpPr>
        <p:spPr>
          <a:xfrm>
            <a:off x="3023371" y="6269387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10000"/>
                  </a:schemeClr>
                </a:solidFill>
              </a:rPr>
              <a:t>Milestone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B5163-7459-4200-AC72-53AE1D4244E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DA4AA-40AE-4127-87D2-4FA4279AAACF}"/>
              </a:ext>
            </a:extLst>
          </p:cNvPr>
          <p:cNvSpPr txBox="1"/>
          <p:nvPr userDrawn="1"/>
        </p:nvSpPr>
        <p:spPr>
          <a:xfrm>
            <a:off x="7342301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>
                    <a:lumMod val="10000"/>
                  </a:schemeClr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2106823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0A12F-117A-F54C-9A34-C176409BCD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90" y="1036276"/>
            <a:ext cx="998427" cy="859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339E92-2173-2347-B46B-24CE00CA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75" y="5147695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77CCFA14-DDD9-8842-AA20-1169614183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EB5A10DD-58C9-754E-9C59-60986D35E24F}"/>
              </a:ext>
            </a:extLst>
          </p:cNvPr>
          <p:cNvSpPr/>
          <p:nvPr/>
        </p:nvSpPr>
        <p:spPr>
          <a:xfrm>
            <a:off x="11479477" y="2716478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AC2C27-FD6C-F34B-9737-D23CB3084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4480" y="1895475"/>
            <a:ext cx="9065623" cy="325278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FontTx/>
              <a:buNone/>
              <a:defRPr sz="3600" b="1" i="1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algn="ctr">
              <a:buFontTx/>
              <a:buNone/>
              <a:defRPr/>
            </a:lvl2pPr>
            <a:lvl3pPr algn="ctr">
              <a:buFontTx/>
              <a:buNone/>
              <a:defRPr/>
            </a:lvl3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 dirty="0"/>
              <a:t>Quote for inspiration</a:t>
            </a:r>
          </a:p>
        </p:txBody>
      </p:sp>
    </p:spTree>
    <p:extLst>
      <p:ext uri="{BB962C8B-B14F-4D97-AF65-F5344CB8AC3E}">
        <p14:creationId xmlns:p14="http://schemas.microsoft.com/office/powerpoint/2010/main" val="1384321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16726E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07EF46F-9926-A142-BB8B-0194F137A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00A883F-7D95-6F4F-9251-68B11E093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862B87-C49C-5AB0-77A4-CD8249B340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850" y="472209"/>
            <a:ext cx="1053819" cy="394723"/>
          </a:xfrm>
          <a:prstGeom prst="rect">
            <a:avLst/>
          </a:prstGeom>
        </p:spPr>
      </p:pic>
      <p:pic>
        <p:nvPicPr>
          <p:cNvPr id="5" name="Picture 4" descr="A person and a child smiling&#10;&#10;Description automatically generated with medium confidence">
            <a:extLst>
              <a:ext uri="{FF2B5EF4-FFF2-40B4-BE49-F238E27FC236}">
                <a16:creationId xmlns:a16="http://schemas.microsoft.com/office/drawing/2014/main" id="{BEABC2DA-F35A-FE74-BFB5-0D280F080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552403" y="149901"/>
            <a:ext cx="7657530" cy="674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57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Initi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DF416A4C-EDF5-E349-996D-32FD5D99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59" y="5063874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305B668-7A9F-5A45-BD1A-732DFF262C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14">
            <a:extLst>
              <a:ext uri="{FF2B5EF4-FFF2-40B4-BE49-F238E27FC236}">
                <a16:creationId xmlns:a16="http://schemas.microsoft.com/office/drawing/2014/main" id="{72846A5C-3F14-0A40-A5A3-42D08000ACC4}"/>
              </a:ext>
            </a:extLst>
          </p:cNvPr>
          <p:cNvSpPr/>
          <p:nvPr/>
        </p:nvSpPr>
        <p:spPr>
          <a:xfrm>
            <a:off x="11479477" y="2389489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0B37C0-0432-E54D-88CC-1ED02077A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9030" y="2612819"/>
            <a:ext cx="6086474" cy="42586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800" b="1" i="0">
                <a:solidFill>
                  <a:srgbClr val="DC003B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>
                <a:latin typeface="+mj-lt"/>
              </a:defRPr>
            </a:lvl2pPr>
            <a:lvl3pPr>
              <a:buFontTx/>
              <a:buNone/>
              <a:defRPr sz="2800">
                <a:latin typeface="+mj-lt"/>
              </a:defRPr>
            </a:lvl3pPr>
            <a:lvl4pPr>
              <a:buFontTx/>
              <a:buNone/>
              <a:defRPr sz="2800">
                <a:latin typeface="+mj-lt"/>
              </a:defRPr>
            </a:lvl4pPr>
            <a:lvl5pPr>
              <a:buFontTx/>
              <a:buNone/>
              <a:defRPr sz="2800">
                <a:latin typeface="+mj-lt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292564-B06C-6C4E-846C-43D2B5FF83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9029" y="3211512"/>
            <a:ext cx="6086914" cy="43497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D509E-0760-E74B-937B-EBB4E9844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69029" y="3819320"/>
            <a:ext cx="6086475" cy="5032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0547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, company name&#10;&#10;Description automatically generated">
            <a:extLst>
              <a:ext uri="{FF2B5EF4-FFF2-40B4-BE49-F238E27FC236}">
                <a16:creationId xmlns:a16="http://schemas.microsoft.com/office/drawing/2014/main" id="{5C57F989-DF98-1D4F-87E5-C5A4B93DB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282" y="2978682"/>
            <a:ext cx="2326640" cy="9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9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6A74D-1060-8D55-3399-C54E50846245}"/>
              </a:ext>
            </a:extLst>
          </p:cNvPr>
          <p:cNvSpPr/>
          <p:nvPr userDrawn="1"/>
        </p:nvSpPr>
        <p:spPr>
          <a:xfrm>
            <a:off x="-9625" y="-9625"/>
            <a:ext cx="12209584" cy="68961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355119-D5CF-C1BE-738D-07465B8CB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50" y="476007"/>
            <a:ext cx="1053819" cy="393626"/>
          </a:xfrm>
          <a:prstGeom prst="rect">
            <a:avLst/>
          </a:prstGeom>
        </p:spPr>
      </p:pic>
      <p:pic>
        <p:nvPicPr>
          <p:cNvPr id="8" name="Picture 7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885BD8FC-03C9-B41E-CD04-B5D3ACB82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913" y="1095133"/>
            <a:ext cx="6216074" cy="5783944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772C337-2DFB-96F7-A7A8-E96EE22694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0E21877-539B-005F-4847-52B70FC47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83331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6A74D-1060-8D55-3399-C54E50846245}"/>
              </a:ext>
            </a:extLst>
          </p:cNvPr>
          <p:cNvSpPr/>
          <p:nvPr userDrawn="1"/>
        </p:nvSpPr>
        <p:spPr>
          <a:xfrm>
            <a:off x="-9625" y="-9625"/>
            <a:ext cx="12209584" cy="68961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355119-D5CF-C1BE-738D-07465B8CB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50" y="476007"/>
            <a:ext cx="1053819" cy="393626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772C337-2DFB-96F7-A7A8-E96EE22694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0E21877-539B-005F-4847-52B70FC47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Picture 6" descr="A picture containing person, holding, player, male&#10;&#10;Description automatically generated">
            <a:extLst>
              <a:ext uri="{FF2B5EF4-FFF2-40B4-BE49-F238E27FC236}">
                <a16:creationId xmlns:a16="http://schemas.microsoft.com/office/drawing/2014/main" id="{E18EA37A-7398-1789-52C3-EE612F0877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384" y="-143435"/>
            <a:ext cx="10685991" cy="712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63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D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29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650F505-B83B-A441-812C-EE379E670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5213" y="681038"/>
            <a:ext cx="3751537" cy="26384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65455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4703" y="1826229"/>
            <a:ext cx="3762048" cy="9283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8C306D6-5859-B742-8416-01097D2D2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3" y="681038"/>
            <a:ext cx="3762048" cy="9283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7733069-2C87-144C-8EF4-E64E3F05E1D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46582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4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C6E66E-7E33-A44B-BD63-962BE2B94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3" y="681038"/>
            <a:ext cx="3762048" cy="26384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909328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D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rgbClr val="1AD3C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092310-E0D1-F449-A33E-956CA1FFEEC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1887537"/>
            <a:ext cx="3746500" cy="4119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60CCD6-78D7-E747-9DF0-CDD86FD726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08600" y="10287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4DB73B-550C-AA4E-91C2-5152291FD41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321300" y="23320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C98627-AC03-D548-A99A-BF2BC08206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08600" y="26797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9EE424-708D-BE43-B5C3-438424102CF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321300" y="39703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6E3D2E-A7EC-B54C-A80C-93F6573D0A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08600" y="43180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7380D-8105-3244-A71C-2CC3E68B6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681037"/>
            <a:ext cx="3752850" cy="120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>
                    <a:lumMod val="10000"/>
                  </a:schemeClr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760786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26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4" r:id="rId2"/>
    <p:sldLayoutId id="2147483689" r:id="rId3"/>
    <p:sldLayoutId id="2147483688" r:id="rId4"/>
    <p:sldLayoutId id="2147483690" r:id="rId5"/>
    <p:sldLayoutId id="2147483651" r:id="rId6"/>
    <p:sldLayoutId id="2147483665" r:id="rId7"/>
    <p:sldLayoutId id="2147483666" r:id="rId8"/>
    <p:sldLayoutId id="2147483667" r:id="rId9"/>
    <p:sldLayoutId id="2147483701" r:id="rId10"/>
    <p:sldLayoutId id="2147483702" r:id="rId11"/>
    <p:sldLayoutId id="2147483676" r:id="rId12"/>
    <p:sldLayoutId id="2147483675" r:id="rId13"/>
    <p:sldLayoutId id="2147483678" r:id="rId14"/>
    <p:sldLayoutId id="2147483650" r:id="rId15"/>
    <p:sldLayoutId id="2147483652" r:id="rId16"/>
    <p:sldLayoutId id="2147483677" r:id="rId17"/>
    <p:sldLayoutId id="2147483655" r:id="rId18"/>
    <p:sldLayoutId id="2147483657" r:id="rId19"/>
    <p:sldLayoutId id="2147483654" r:id="rId20"/>
    <p:sldLayoutId id="2147483653" r:id="rId21"/>
    <p:sldLayoutId id="2147483656" r:id="rId22"/>
    <p:sldLayoutId id="2147483658" r:id="rId23"/>
    <p:sldLayoutId id="2147483679" r:id="rId24"/>
    <p:sldLayoutId id="2147483687" r:id="rId25"/>
    <p:sldLayoutId id="2147483685" r:id="rId26"/>
    <p:sldLayoutId id="2147483684" r:id="rId27"/>
    <p:sldLayoutId id="2147483686" r:id="rId28"/>
    <p:sldLayoutId id="2147483671" r:id="rId29"/>
    <p:sldLayoutId id="2147483672" r:id="rId30"/>
    <p:sldLayoutId id="2147483723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hyperlink" Target="https://www.nfcc.org/" TargetMode="Externa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6" Type="http://schemas.openxmlformats.org/officeDocument/2006/relationships/hyperlink" Target="https://www.annualcreditreport.com/index.action" TargetMode="External"/><Relationship Id="rId5" Type="http://schemas.openxmlformats.org/officeDocument/2006/relationships/hyperlink" Target="https://www.nfcc.org/" TargetMode="Externa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openxmlformats.org/officeDocument/2006/relationships/hyperlink" Target="http://benefitscheckup.org/" TargetMode="External"/><Relationship Id="rId4" Type="http://schemas.openxmlformats.org/officeDocument/2006/relationships/hyperlink" Target="https://www.nfcc.org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4.xml"/><Relationship Id="rId7" Type="http://schemas.openxmlformats.org/officeDocument/2006/relationships/hyperlink" Target="http://eldercare.acl.gov/" TargetMode="Externa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Relationship Id="rId6" Type="http://schemas.openxmlformats.org/officeDocument/2006/relationships/hyperlink" Target="http://benefitscheckup.org/" TargetMode="External"/><Relationship Id="rId5" Type="http://schemas.openxmlformats.org/officeDocument/2006/relationships/hyperlink" Target="https://www.nfcc.org/" TargetMode="External"/><Relationship Id="rId4" Type="http://schemas.openxmlformats.org/officeDocument/2006/relationships/image" Target="../media/image35.jpe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hyperlink" Target="http://agewellplanner.org/" TargetMode="External"/><Relationship Id="rId5" Type="http://schemas.openxmlformats.org/officeDocument/2006/relationships/hyperlink" Target="https://www.nfcc.org/" TargetMode="Externa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37.jpeg"/><Relationship Id="rId5" Type="http://schemas.openxmlformats.org/officeDocument/2006/relationships/hyperlink" Target="http://ncoa.org/Age-Well-Planner" TargetMode="External"/><Relationship Id="rId4" Type="http://schemas.openxmlformats.org/officeDocument/2006/relationships/hyperlink" Target="https://www.nfcc.org/" TargetMode="Externa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hyperlink" Target="http://benefitscheckup.org/" TargetMode="Externa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image" Target="../media/image27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D3F7EB-8980-3696-3ECC-7064B8EBD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Organization/Event Name</a:t>
            </a:r>
          </a:p>
          <a:p>
            <a:endParaRPr lang="en-US" dirty="0"/>
          </a:p>
          <a:p>
            <a:r>
              <a:rPr lang="en-US" dirty="0"/>
              <a:t>Date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C702E-9E82-275C-6038-E2F493FFE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pc="-500" dirty="0"/>
              <a:t>W</a:t>
            </a:r>
            <a:r>
              <a:rPr lang="en-US" dirty="0"/>
              <a:t>elcome</a:t>
            </a:r>
          </a:p>
        </p:txBody>
      </p:sp>
      <p:pic>
        <p:nvPicPr>
          <p:cNvPr id="7" name="Picture 6" descr="Savvy Saving Seniors Resource-FULL participant handbook cover page">
            <a:extLst>
              <a:ext uri="{FF2B5EF4-FFF2-40B4-BE49-F238E27FC236}">
                <a16:creationId xmlns:a16="http://schemas.microsoft.com/office/drawing/2014/main" id="{E51FFF26-5C19-47AB-1692-FD47E05D5D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295" y="1074370"/>
            <a:ext cx="4131644" cy="5450253"/>
          </a:xfrm>
          <a:prstGeom prst="rect">
            <a:avLst/>
          </a:prstGeom>
        </p:spPr>
      </p:pic>
      <p:pic>
        <p:nvPicPr>
          <p:cNvPr id="9" name="Picture 8" descr="Logo, Bank of America">
            <a:extLst>
              <a:ext uri="{FF2B5EF4-FFF2-40B4-BE49-F238E27FC236}">
                <a16:creationId xmlns:a16="http://schemas.microsoft.com/office/drawing/2014/main" id="{C87ED82A-2EB9-7AA6-DF2F-15FF27400F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16" y="5133975"/>
            <a:ext cx="3905243" cy="390525"/>
          </a:xfrm>
          <a:prstGeom prst="rect">
            <a:avLst/>
          </a:prstGeom>
        </p:spPr>
      </p:pic>
      <p:pic>
        <p:nvPicPr>
          <p:cNvPr id="10" name="Picture 9" descr="Logo, NCOA">
            <a:extLst>
              <a:ext uri="{FF2B5EF4-FFF2-40B4-BE49-F238E27FC236}">
                <a16:creationId xmlns:a16="http://schemas.microsoft.com/office/drawing/2014/main" id="{7FF7632B-1D87-B65B-1B76-C6E35656CB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16" y="5915025"/>
            <a:ext cx="1374909" cy="5166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B8DAD5-2776-DE37-6C73-F1F1F0AFDFE5}"/>
              </a:ext>
            </a:extLst>
          </p:cNvPr>
          <p:cNvSpPr/>
          <p:nvPr/>
        </p:nvSpPr>
        <p:spPr>
          <a:xfrm>
            <a:off x="304800" y="314325"/>
            <a:ext cx="1428750" cy="6592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6F6EC51-7A05-C0A1-8F72-702EFFE7E65B}"/>
              </a:ext>
            </a:extLst>
          </p:cNvPr>
          <p:cNvSpPr txBox="1">
            <a:spLocks/>
          </p:cNvSpPr>
          <p:nvPr/>
        </p:nvSpPr>
        <p:spPr>
          <a:xfrm>
            <a:off x="920616" y="511491"/>
            <a:ext cx="8470896" cy="46208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Tx/>
              <a:buNone/>
              <a:defRPr sz="5400" b="1" i="0" kern="120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2400" b="1" i="0" kern="120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2000" b="1" i="0" kern="120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800" b="1" i="0" kern="120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Savvy Saving Seniors</a:t>
            </a:r>
            <a:r>
              <a:rPr lang="en-US" sz="24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Becoming Resource-FULL</a:t>
            </a:r>
          </a:p>
        </p:txBody>
      </p:sp>
    </p:spTree>
    <p:extLst>
      <p:ext uri="{BB962C8B-B14F-4D97-AF65-F5344CB8AC3E}">
        <p14:creationId xmlns:p14="http://schemas.microsoft.com/office/powerpoint/2010/main" val="1231395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n-US" dirty="0"/>
              <a:t>Bene</a:t>
            </a:r>
            <a:r>
              <a:rPr lang="en-US" spc="100" dirty="0"/>
              <a:t>f</a:t>
            </a:r>
            <a:r>
              <a:rPr lang="en-US" dirty="0"/>
              <a:t>its of Banking</a:t>
            </a:r>
          </a:p>
        </p:txBody>
      </p:sp>
      <p:pic>
        <p:nvPicPr>
          <p:cNvPr id="10" name="Picture Placeholder 9" descr="Hands holding papers in front of computer">
            <a:extLst>
              <a:ext uri="{FF2B5EF4-FFF2-40B4-BE49-F238E27FC236}">
                <a16:creationId xmlns:a16="http://schemas.microsoft.com/office/drawing/2014/main" id="{5999985E-5FE7-5D4E-83DE-B57200F332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25408"/>
            <a:ext cx="2897462" cy="2897461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1" y="2339067"/>
            <a:ext cx="6417364" cy="3429000"/>
          </a:xfrm>
        </p:spPr>
        <p:txBody>
          <a:bodyPr/>
          <a:lstStyle/>
          <a:p>
            <a:pPr indent="0">
              <a:buClr>
                <a:srgbClr val="0ED882"/>
              </a:buClr>
              <a:buSzPct val="125000"/>
            </a:pPr>
            <a:r>
              <a:rPr lang="en-US" sz="1800" dirty="0"/>
              <a:t>Using a bank account doesn’t just </a:t>
            </a:r>
            <a:r>
              <a:rPr lang="en-US" sz="1800" b="1" dirty="0"/>
              <a:t>protect</a:t>
            </a:r>
            <a:r>
              <a:rPr lang="en-US" sz="1800" dirty="0"/>
              <a:t> your money, </a:t>
            </a:r>
            <a:br>
              <a:rPr lang="en-US" sz="1800" dirty="0"/>
            </a:br>
            <a:r>
              <a:rPr lang="en-US" sz="1800" dirty="0"/>
              <a:t>it </a:t>
            </a:r>
            <a:r>
              <a:rPr lang="en-US" sz="1800" b="1" dirty="0"/>
              <a:t>saves</a:t>
            </a:r>
            <a:r>
              <a:rPr lang="en-US" sz="1800" dirty="0"/>
              <a:t> you money.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Safety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Interest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Convenience with online banking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Credit-building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grpSp>
        <p:nvGrpSpPr>
          <p:cNvPr id="6" name="Group 5" descr="Logos, Bank of America and NCOA">
            <a:extLst>
              <a:ext uri="{FF2B5EF4-FFF2-40B4-BE49-F238E27FC236}">
                <a16:creationId xmlns:a16="http://schemas.microsoft.com/office/drawing/2014/main" id="{591A7BDF-A81D-DDEA-8AB0-5A5B1DB829F3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5716FE-749D-A393-2038-9D4D727E8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81C208-8C10-F434-2B66-6D74B8AC4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B12172E-1D6E-E7BE-6789-BFE973309F72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912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0" y="1794781"/>
            <a:ext cx="6617389" cy="4257675"/>
          </a:xfrm>
        </p:spPr>
        <p:txBody>
          <a:bodyPr/>
          <a:lstStyle/>
          <a:p>
            <a:pPr indent="0">
              <a:buClr>
                <a:srgbClr val="0ED882"/>
              </a:buClr>
              <a:buSzPct val="125000"/>
            </a:pPr>
            <a:r>
              <a:rPr lang="en-US" sz="1800" dirty="0"/>
              <a:t>A </a:t>
            </a:r>
            <a:r>
              <a:rPr lang="en-US" sz="1800" b="1" dirty="0"/>
              <a:t>payday loan </a:t>
            </a:r>
            <a:r>
              <a:rPr lang="en-US" sz="1800" dirty="0"/>
              <a:t>may look like a credit option when you’re short on cash, but it can drain your limited income to less than before.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Avoid payday loans. Budget realistically and save for extra expenses.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Contact lenders or creditors if you know you’ll have trouble paying a bill. Often, you can work out alternate payment plans.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Shop for a low-cost loan or a credit card cash advance.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0" algn="ctr">
              <a:buClr>
                <a:srgbClr val="0ED882"/>
              </a:buClr>
              <a:buSzPct val="125000"/>
            </a:pPr>
            <a:r>
              <a:rPr lang="en-US" sz="1800" i="1" dirty="0"/>
              <a:t>Find a nonprofit credit counseling agency:</a:t>
            </a:r>
          </a:p>
          <a:p>
            <a:pPr indent="0" algn="ctr">
              <a:buClr>
                <a:srgbClr val="0ED882"/>
              </a:buClr>
              <a:buSzPct val="125000"/>
            </a:pPr>
            <a:r>
              <a:rPr lang="en-US" sz="1800" b="1" dirty="0"/>
              <a:t>National Foundation for Credit Counseling </a:t>
            </a:r>
            <a:br>
              <a:rPr lang="en-US" sz="1800" dirty="0"/>
            </a:br>
            <a:r>
              <a:rPr lang="en-US" sz="1800" dirty="0">
                <a:solidFill>
                  <a:srgbClr val="04A299"/>
                </a:solidFill>
              </a:rPr>
              <a:t>nfcc.org</a:t>
            </a:r>
            <a:r>
              <a:rPr lang="en-US" sz="1800" dirty="0"/>
              <a:t> or </a:t>
            </a:r>
            <a:r>
              <a:rPr lang="en-US" sz="1800" spc="50" dirty="0"/>
              <a:t>800-388-2227</a:t>
            </a:r>
          </a:p>
          <a:p>
            <a:pPr indent="0">
              <a:buClr>
                <a:srgbClr val="0ED882"/>
              </a:buClr>
              <a:buSzPct val="125000"/>
            </a:pPr>
            <a:endParaRPr lang="en-US" sz="1800" dirty="0"/>
          </a:p>
          <a:p>
            <a:pPr indent="0">
              <a:buClr>
                <a:srgbClr val="0ED882"/>
              </a:buClr>
              <a:buSzPct val="125000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n-US" dirty="0"/>
              <a:t>Avoiding Money Drains</a:t>
            </a:r>
          </a:p>
        </p:txBody>
      </p:sp>
      <p:pic>
        <p:nvPicPr>
          <p:cNvPr id="10" name="Picture Placeholder 9" descr="Smiling woman at computer">
            <a:extLst>
              <a:ext uri="{FF2B5EF4-FFF2-40B4-BE49-F238E27FC236}">
                <a16:creationId xmlns:a16="http://schemas.microsoft.com/office/drawing/2014/main" id="{5999985E-5FE7-5D4E-83DE-B57200F332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14522"/>
            <a:ext cx="2897462" cy="2897461"/>
          </a:xfrm>
        </p:spPr>
      </p:pic>
      <p:sp>
        <p:nvSpPr>
          <p:cNvPr id="2" name="Rectangle 1">
            <a:hlinkClick r:id="rId5"/>
            <a:extLst>
              <a:ext uri="{FF2B5EF4-FFF2-40B4-BE49-F238E27FC236}">
                <a16:creationId xmlns:a16="http://schemas.microsoft.com/office/drawing/2014/main" id="{C664AB35-7DDC-A80B-4BC9-D2CB6D8321C2}"/>
              </a:ext>
            </a:extLst>
          </p:cNvPr>
          <p:cNvSpPr/>
          <p:nvPr/>
        </p:nvSpPr>
        <p:spPr>
          <a:xfrm>
            <a:off x="6219825" y="5410200"/>
            <a:ext cx="93345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9803D08-9E10-C026-FAF4-7A0658ECDABD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9DE901-A8E5-AEA4-8060-9C43F6626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9" name="Picture 8" descr="Logos, Bank of America and NCOA">
              <a:extLst>
                <a:ext uri="{FF2B5EF4-FFF2-40B4-BE49-F238E27FC236}">
                  <a16:creationId xmlns:a16="http://schemas.microsoft.com/office/drawing/2014/main" id="{33A7BB37-B274-EC8D-4862-F4CA8D7F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8FA3D20-1F17-8F92-1A65-483E14E6AF55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21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0" y="1665418"/>
            <a:ext cx="6617389" cy="4752974"/>
          </a:xfrm>
        </p:spPr>
        <p:txBody>
          <a:bodyPr/>
          <a:lstStyle/>
          <a:p>
            <a:pPr marL="342900" indent="-342900">
              <a:spcAft>
                <a:spcPts val="15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ATM/bank fees</a:t>
            </a:r>
          </a:p>
          <a:p>
            <a:pPr marL="342900" indent="-342900">
              <a:spcAft>
                <a:spcPts val="15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Misusing balance transfers</a:t>
            </a:r>
          </a:p>
          <a:p>
            <a:pPr marL="342900" indent="-342900">
              <a:spcAft>
                <a:spcPts val="15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Retail store credit cards</a:t>
            </a:r>
          </a:p>
          <a:p>
            <a:pPr marL="342900" indent="-342900">
              <a:spcAft>
                <a:spcPts val="15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Late payments</a:t>
            </a:r>
          </a:p>
          <a:p>
            <a:pPr marL="342900" indent="-342900">
              <a:spcAft>
                <a:spcPts val="15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Procrastinating on creating an emergency fund</a:t>
            </a:r>
          </a:p>
          <a:p>
            <a:pPr marL="342900" indent="-342900">
              <a:spcAft>
                <a:spcPts val="15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Handouts</a:t>
            </a:r>
          </a:p>
          <a:p>
            <a:pPr marL="342900" indent="-342900">
              <a:spcAft>
                <a:spcPts val="15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Financial scams</a:t>
            </a:r>
          </a:p>
          <a:p>
            <a:pPr marL="342900" indent="-342900">
              <a:spcAft>
                <a:spcPts val="15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Poor credit rating (Check yours at </a:t>
            </a:r>
            <a:r>
              <a:rPr lang="en-US" sz="1800" dirty="0" err="1">
                <a:solidFill>
                  <a:srgbClr val="04A299"/>
                </a:solidFill>
              </a:rPr>
              <a:t>AnnualCreditReport.com</a:t>
            </a:r>
            <a:r>
              <a:rPr lang="en-US" sz="1800" dirty="0"/>
              <a:t>.) </a:t>
            </a:r>
          </a:p>
          <a:p>
            <a:pPr marL="342900" indent="-342900">
              <a:spcAft>
                <a:spcPts val="15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Fast food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n-US" dirty="0"/>
              <a:t>Top Budget Busters to Avoid</a:t>
            </a:r>
          </a:p>
        </p:txBody>
      </p:sp>
      <p:pic>
        <p:nvPicPr>
          <p:cNvPr id="10" name="Picture Placeholder 9" descr="Man walking to pharmacist">
            <a:extLst>
              <a:ext uri="{FF2B5EF4-FFF2-40B4-BE49-F238E27FC236}">
                <a16:creationId xmlns:a16="http://schemas.microsoft.com/office/drawing/2014/main" id="{5999985E-5FE7-5D4E-83DE-B57200F332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14522"/>
            <a:ext cx="2897462" cy="2897461"/>
          </a:xfrm>
        </p:spPr>
      </p:pic>
      <p:sp>
        <p:nvSpPr>
          <p:cNvPr id="2" name="Rectangle 1">
            <a:hlinkClick r:id="rId5"/>
            <a:extLst>
              <a:ext uri="{FF2B5EF4-FFF2-40B4-BE49-F238E27FC236}">
                <a16:creationId xmlns:a16="http://schemas.microsoft.com/office/drawing/2014/main" id="{C664AB35-7DDC-A80B-4BC9-D2CB6D8321C2}"/>
              </a:ext>
            </a:extLst>
          </p:cNvPr>
          <p:cNvSpPr/>
          <p:nvPr/>
        </p:nvSpPr>
        <p:spPr>
          <a:xfrm>
            <a:off x="6219825" y="5410200"/>
            <a:ext cx="93345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FE7CCF-18F7-1D7F-C1E8-A6DB3D6F25A4}"/>
              </a:ext>
            </a:extLst>
          </p:cNvPr>
          <p:cNvGrpSpPr/>
          <p:nvPr/>
        </p:nvGrpSpPr>
        <p:grpSpPr>
          <a:xfrm>
            <a:off x="9229060" y="5391251"/>
            <a:ext cx="2962938" cy="830997"/>
            <a:chOff x="9229060" y="5545254"/>
            <a:chExt cx="2962938" cy="830997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8CC04A9B-1258-F368-D618-13643D122BCA}"/>
                </a:ext>
              </a:extLst>
            </p:cNvPr>
            <p:cNvSpPr/>
            <p:nvPr/>
          </p:nvSpPr>
          <p:spPr>
            <a:xfrm flipH="1">
              <a:off x="9229060" y="5610570"/>
              <a:ext cx="2962938" cy="528641"/>
            </a:xfrm>
            <a:prstGeom prst="round1Rect">
              <a:avLst>
                <a:gd name="adj" fmla="val 50000"/>
              </a:avLst>
            </a:prstGeom>
            <a:solidFill>
              <a:srgbClr val="16726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0D6385-6F04-26F8-F695-4AD09A7D5EF1}"/>
                </a:ext>
              </a:extLst>
            </p:cNvPr>
            <p:cNvSpPr txBox="1"/>
            <p:nvPr/>
          </p:nvSpPr>
          <p:spPr>
            <a:xfrm>
              <a:off x="9261718" y="5545254"/>
              <a:ext cx="2870834" cy="8309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endParaRPr lang="en-US" sz="800" b="1" dirty="0">
                <a:solidFill>
                  <a:schemeClr val="bg1"/>
                </a:solidFill>
                <a:ea typeface="ＭＳ Ｐゴシック" charset="-128"/>
              </a:endParaRPr>
            </a:p>
            <a:p>
              <a:pPr algn="ctr" eaLnBrk="1" hangingPunct="1">
                <a:defRPr/>
              </a:pPr>
              <a:r>
                <a:rPr lang="en-US" sz="2000" b="1" dirty="0">
                  <a:solidFill>
                    <a:schemeClr val="bg1"/>
                  </a:solidFill>
                  <a:ea typeface="ＭＳ Ｐゴシック" charset="-128"/>
                </a:rPr>
                <a:t>What’s your tip?</a:t>
              </a:r>
              <a:br>
                <a:rPr lang="en-US" sz="2000" b="1" dirty="0">
                  <a:solidFill>
                    <a:schemeClr val="bg1"/>
                  </a:solidFill>
                  <a:ea typeface="ＭＳ Ｐゴシック" charset="-128"/>
                </a:rPr>
              </a:br>
              <a:endParaRPr lang="en-US" sz="2000" dirty="0">
                <a:solidFill>
                  <a:schemeClr val="bg1"/>
                </a:solidFill>
                <a:ea typeface="ＭＳ Ｐゴシック" charset="-128"/>
              </a:endParaRPr>
            </a:p>
          </p:txBody>
        </p:sp>
      </p:grpSp>
      <p:sp>
        <p:nvSpPr>
          <p:cNvPr id="6" name="Rectangle 5">
            <a:hlinkClick r:id="rId6"/>
            <a:extLst>
              <a:ext uri="{FF2B5EF4-FFF2-40B4-BE49-F238E27FC236}">
                <a16:creationId xmlns:a16="http://schemas.microsoft.com/office/drawing/2014/main" id="{2B26285D-8A94-6259-2FC6-1DD3249A1B00}"/>
              </a:ext>
            </a:extLst>
          </p:cNvPr>
          <p:cNvSpPr/>
          <p:nvPr/>
        </p:nvSpPr>
        <p:spPr>
          <a:xfrm>
            <a:off x="8070112" y="4965405"/>
            <a:ext cx="2519916" cy="287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9536EC-5943-5FC0-BB20-55B6D727E3A9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581CABC-4808-D407-B87C-A63D227F9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21" name="Picture 20" descr="Logos, Bank of America and NCOA">
              <a:extLst>
                <a:ext uri="{FF2B5EF4-FFF2-40B4-BE49-F238E27FC236}">
                  <a16:creationId xmlns:a16="http://schemas.microsoft.com/office/drawing/2014/main" id="{1F294C24-7F80-F932-EBDA-2698568CE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F39D797-68AB-ADB6-35AF-E778D168286B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5633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n-US" dirty="0"/>
              <a:t>Bene</a:t>
            </a:r>
            <a:r>
              <a:rPr lang="en-US" spc="150" dirty="0"/>
              <a:t>f</a:t>
            </a:r>
            <a:r>
              <a:rPr lang="en-US" dirty="0"/>
              <a:t>itting from Bene</a:t>
            </a:r>
            <a:r>
              <a:rPr lang="en-US" spc="150" dirty="0"/>
              <a:t>f</a:t>
            </a:r>
            <a:r>
              <a:rPr lang="en-US" dirty="0"/>
              <a:t>its</a:t>
            </a:r>
          </a:p>
        </p:txBody>
      </p:sp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C664AB35-7DDC-A80B-4BC9-D2CB6D8321C2}"/>
              </a:ext>
            </a:extLst>
          </p:cNvPr>
          <p:cNvSpPr/>
          <p:nvPr/>
        </p:nvSpPr>
        <p:spPr>
          <a:xfrm>
            <a:off x="6219825" y="5410200"/>
            <a:ext cx="93345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1A4E36C-891E-19D8-4177-13F39122717E}"/>
              </a:ext>
            </a:extLst>
          </p:cNvPr>
          <p:cNvSpPr txBox="1">
            <a:spLocks/>
          </p:cNvSpPr>
          <p:nvPr/>
        </p:nvSpPr>
        <p:spPr>
          <a:xfrm>
            <a:off x="8104241" y="3503240"/>
            <a:ext cx="2775083" cy="6742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See if you quali</a:t>
            </a:r>
            <a:r>
              <a:rPr lang="en-US" sz="2000" spc="100" dirty="0"/>
              <a:t>f</a:t>
            </a:r>
            <a:r>
              <a:rPr lang="en-US" sz="2000" dirty="0"/>
              <a:t>y at </a:t>
            </a:r>
            <a:br>
              <a:rPr lang="en-US" sz="2000" dirty="0"/>
            </a:br>
            <a:r>
              <a:rPr lang="en-US" sz="2000" dirty="0" err="1">
                <a:solidFill>
                  <a:srgbClr val="04A299"/>
                </a:solidFill>
              </a:rPr>
              <a:t>Bene</a:t>
            </a:r>
            <a:r>
              <a:rPr lang="en-US" sz="2000" spc="80" dirty="0" err="1">
                <a:solidFill>
                  <a:srgbClr val="04A299"/>
                </a:solidFill>
              </a:rPr>
              <a:t>f</a:t>
            </a:r>
            <a:r>
              <a:rPr lang="en-US" sz="2000" dirty="0" err="1">
                <a:solidFill>
                  <a:srgbClr val="04A299"/>
                </a:solidFill>
              </a:rPr>
              <a:t>itsCheckUp.org</a:t>
            </a:r>
            <a:r>
              <a:rPr lang="en-US" sz="2000" dirty="0"/>
              <a:t>.</a:t>
            </a:r>
          </a:p>
        </p:txBody>
      </p:sp>
      <p:sp>
        <p:nvSpPr>
          <p:cNvPr id="12" name="Rectangle 11" descr="BenefitsCheckUp.org">
            <a:hlinkClick r:id="rId5"/>
            <a:extLst>
              <a:ext uri="{FF2B5EF4-FFF2-40B4-BE49-F238E27FC236}">
                <a16:creationId xmlns:a16="http://schemas.microsoft.com/office/drawing/2014/main" id="{3392D408-432F-7009-2B75-2F72AE2719E9}"/>
              </a:ext>
            </a:extLst>
          </p:cNvPr>
          <p:cNvSpPr/>
          <p:nvPr/>
        </p:nvSpPr>
        <p:spPr>
          <a:xfrm>
            <a:off x="8104228" y="3804459"/>
            <a:ext cx="2633674" cy="295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BenefitsCheckUp homepage">
            <a:extLst>
              <a:ext uri="{FF2B5EF4-FFF2-40B4-BE49-F238E27FC236}">
                <a16:creationId xmlns:a16="http://schemas.microsoft.com/office/drawing/2014/main" id="{5C2313B5-7B28-DE3F-C355-1BB8E5D2EF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"/>
          <a:stretch/>
        </p:blipFill>
        <p:spPr>
          <a:xfrm>
            <a:off x="815135" y="1522300"/>
            <a:ext cx="7133686" cy="3887900"/>
          </a:xfrm>
          <a:prstGeom prst="rect">
            <a:avLst/>
          </a:prstGeom>
          <a:ln w="31750">
            <a:solidFill>
              <a:srgbClr val="0B4A5D"/>
            </a:solidFill>
          </a:ln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E754FE6-EBD6-22AA-AD71-C3056BEAF52D}"/>
              </a:ext>
            </a:extLst>
          </p:cNvPr>
          <p:cNvSpPr txBox="1">
            <a:spLocks/>
          </p:cNvSpPr>
          <p:nvPr/>
        </p:nvSpPr>
        <p:spPr>
          <a:xfrm>
            <a:off x="8168444" y="2691135"/>
            <a:ext cx="3175849" cy="54295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-28575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16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16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16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16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800" dirty="0">
                <a:solidFill>
                  <a:srgbClr val="0B4A5D"/>
                </a:solidFill>
              </a:rPr>
              <a:t>You Are Not Alone!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87BA51-F8AE-B3B1-F262-3F00B6136D3D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4F9729-F0A0-495A-7628-C9F74C733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9" name="Picture 8" descr="Logos, Bank of America and NCOA">
              <a:extLst>
                <a:ext uri="{FF2B5EF4-FFF2-40B4-BE49-F238E27FC236}">
                  <a16:creationId xmlns:a16="http://schemas.microsoft.com/office/drawing/2014/main" id="{CE965817-D904-2F26-BFDE-3254D30B3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21A8039-7404-D7A8-F681-CEFCBF1D19DB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361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0" y="2349956"/>
            <a:ext cx="6617389" cy="3027651"/>
          </a:xfrm>
        </p:spPr>
        <p:txBody>
          <a:bodyPr/>
          <a:lstStyle/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/>
              <a:t>Online:</a:t>
            </a:r>
            <a:br>
              <a:rPr lang="en-US" sz="1800" dirty="0"/>
            </a:br>
            <a:r>
              <a:rPr lang="en-US" sz="1800" dirty="0" err="1">
                <a:solidFill>
                  <a:srgbClr val="04A299"/>
                </a:solidFill>
              </a:rPr>
              <a:t>BenefitsCheckUp.org</a:t>
            </a:r>
            <a:br>
              <a:rPr lang="en-US" sz="1800" dirty="0">
                <a:solidFill>
                  <a:srgbClr val="04A299"/>
                </a:solidFill>
              </a:rPr>
            </a:br>
            <a:r>
              <a:rPr lang="en-US" sz="1800" dirty="0" err="1">
                <a:solidFill>
                  <a:srgbClr val="04A299"/>
                </a:solidFill>
              </a:rPr>
              <a:t>Eldercare.acl.gov</a:t>
            </a:r>
            <a:endParaRPr lang="en-US" sz="1800" dirty="0">
              <a:solidFill>
                <a:srgbClr val="04A299"/>
              </a:solidFill>
            </a:endParaRP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b="1" dirty="0"/>
              <a:t>Phone: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Eldercare Locator: </a:t>
            </a:r>
            <a:r>
              <a:rPr lang="en-US" sz="1800" b="1" dirty="0"/>
              <a:t>80</a:t>
            </a:r>
            <a:r>
              <a:rPr lang="en-US" sz="1800" b="1" spc="150" dirty="0"/>
              <a:t>0-</a:t>
            </a:r>
            <a:r>
              <a:rPr lang="en-US" sz="1800" b="1" dirty="0"/>
              <a:t>677-1116</a:t>
            </a:r>
            <a:br>
              <a:rPr lang="en-US" sz="1800" dirty="0"/>
            </a:br>
            <a:r>
              <a:rPr lang="en-US" sz="1800" dirty="0"/>
              <a:t>Your city or county’s Department of Aging Services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491389"/>
            <a:ext cx="10403816" cy="914958"/>
          </a:xfrm>
        </p:spPr>
        <p:txBody>
          <a:bodyPr/>
          <a:lstStyle/>
          <a:p>
            <a:r>
              <a:rPr lang="en-US" dirty="0"/>
              <a:t>Where can I </a:t>
            </a:r>
            <a:r>
              <a:rPr lang="en-US" spc="150" dirty="0"/>
              <a:t>f</a:t>
            </a:r>
            <a:r>
              <a:rPr lang="en-US" dirty="0"/>
              <a:t>ind programs near me? </a:t>
            </a:r>
            <a:br>
              <a:rPr lang="en-US" dirty="0"/>
            </a:br>
            <a:r>
              <a:rPr lang="en-US" dirty="0"/>
              <a:t>And how do I apply?</a:t>
            </a:r>
          </a:p>
        </p:txBody>
      </p:sp>
      <p:pic>
        <p:nvPicPr>
          <p:cNvPr id="10" name="Picture Placeholder 9" descr="Couple discussing paperwork with case worker">
            <a:extLst>
              <a:ext uri="{FF2B5EF4-FFF2-40B4-BE49-F238E27FC236}">
                <a16:creationId xmlns:a16="http://schemas.microsoft.com/office/drawing/2014/main" id="{5999985E-5FE7-5D4E-83DE-B57200F332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14522"/>
            <a:ext cx="2897462" cy="2897461"/>
          </a:xfrm>
        </p:spPr>
      </p:pic>
      <p:sp>
        <p:nvSpPr>
          <p:cNvPr id="2" name="Rectangle 1">
            <a:hlinkClick r:id="rId5"/>
            <a:extLst>
              <a:ext uri="{FF2B5EF4-FFF2-40B4-BE49-F238E27FC236}">
                <a16:creationId xmlns:a16="http://schemas.microsoft.com/office/drawing/2014/main" id="{C664AB35-7DDC-A80B-4BC9-D2CB6D8321C2}"/>
              </a:ext>
            </a:extLst>
          </p:cNvPr>
          <p:cNvSpPr/>
          <p:nvPr/>
        </p:nvSpPr>
        <p:spPr>
          <a:xfrm>
            <a:off x="6219825" y="5410200"/>
            <a:ext cx="93345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 descr="BenefitsCheckUp.org">
            <a:hlinkClick r:id="rId6"/>
            <a:extLst>
              <a:ext uri="{FF2B5EF4-FFF2-40B4-BE49-F238E27FC236}">
                <a16:creationId xmlns:a16="http://schemas.microsoft.com/office/drawing/2014/main" id="{D3B5BF8C-265F-F738-1B35-C3641190DB26}"/>
              </a:ext>
            </a:extLst>
          </p:cNvPr>
          <p:cNvSpPr/>
          <p:nvPr/>
        </p:nvSpPr>
        <p:spPr>
          <a:xfrm>
            <a:off x="4516244" y="2888166"/>
            <a:ext cx="2241395" cy="28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 descr="Eldercare.acl.gov">
            <a:hlinkClick r:id="rId7"/>
            <a:extLst>
              <a:ext uri="{FF2B5EF4-FFF2-40B4-BE49-F238E27FC236}">
                <a16:creationId xmlns:a16="http://schemas.microsoft.com/office/drawing/2014/main" id="{455E87F7-3A1F-5631-61E8-F5F01A6A43C0}"/>
              </a:ext>
            </a:extLst>
          </p:cNvPr>
          <p:cNvSpPr/>
          <p:nvPr/>
        </p:nvSpPr>
        <p:spPr>
          <a:xfrm>
            <a:off x="4516244" y="3178098"/>
            <a:ext cx="1851102" cy="250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 descr="Logos, Bank of America and NCOA">
            <a:extLst>
              <a:ext uri="{FF2B5EF4-FFF2-40B4-BE49-F238E27FC236}">
                <a16:creationId xmlns:a16="http://schemas.microsoft.com/office/drawing/2014/main" id="{B671B57D-A77A-DB42-453D-3D589DB4CAF4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CDF7F6-E595-91B7-75C5-4479631C1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EDAAD1-CA6C-5EF2-111E-6B428C27A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669EA8-BE87-21A4-D9DE-3F499DA9CC3B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87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0" y="2321376"/>
            <a:ext cx="6617389" cy="3190875"/>
          </a:xfrm>
        </p:spPr>
        <p:txBody>
          <a:bodyPr/>
          <a:lstStyle/>
          <a:p>
            <a:pPr indent="0">
              <a:buClr>
                <a:srgbClr val="0ED882"/>
              </a:buClr>
              <a:buSzPct val="125000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Stay informed! Review your local community directory of programs for older adults.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Visit </a:t>
            </a:r>
            <a:r>
              <a:rPr lang="en-US" sz="1800" dirty="0" err="1">
                <a:solidFill>
                  <a:srgbClr val="04A299"/>
                </a:solidFill>
              </a:rPr>
              <a:t>AgeWellPlanner.org</a:t>
            </a:r>
            <a:r>
              <a:rPr lang="en-US" sz="1800" dirty="0">
                <a:solidFill>
                  <a:srgbClr val="04A299"/>
                </a:solidFill>
              </a:rPr>
              <a:t> </a:t>
            </a:r>
            <a:r>
              <a:rPr lang="en-US" sz="1800" dirty="0"/>
              <a:t>to use assessment tools, </a:t>
            </a:r>
            <a:br>
              <a:rPr lang="en-US" sz="1800" dirty="0"/>
            </a:br>
            <a:r>
              <a:rPr lang="en-US" sz="1800" dirty="0"/>
              <a:t>get personalized resources, and find expert help.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Talk to your local Aging and Disability Resource Center (ADRC) for the latest information on your benefits.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0">
              <a:buClr>
                <a:srgbClr val="0ED882"/>
              </a:buClr>
              <a:buSzPct val="125000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n-US" dirty="0"/>
              <a:t>I Have Bene</a:t>
            </a:r>
            <a:r>
              <a:rPr lang="en-US" spc="150" dirty="0"/>
              <a:t>f</a:t>
            </a:r>
            <a:r>
              <a:rPr lang="en-US" dirty="0"/>
              <a:t>its, Now What?</a:t>
            </a:r>
          </a:p>
        </p:txBody>
      </p:sp>
      <p:pic>
        <p:nvPicPr>
          <p:cNvPr id="10" name="Picture Placeholder 9" descr="Smiling woman">
            <a:extLst>
              <a:ext uri="{FF2B5EF4-FFF2-40B4-BE49-F238E27FC236}">
                <a16:creationId xmlns:a16="http://schemas.microsoft.com/office/drawing/2014/main" id="{5999985E-5FE7-5D4E-83DE-B57200F332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14522"/>
            <a:ext cx="2897462" cy="2897461"/>
          </a:xfrm>
        </p:spPr>
      </p:pic>
      <p:sp>
        <p:nvSpPr>
          <p:cNvPr id="2" name="Rectangle 1">
            <a:hlinkClick r:id="rId5"/>
            <a:extLst>
              <a:ext uri="{FF2B5EF4-FFF2-40B4-BE49-F238E27FC236}">
                <a16:creationId xmlns:a16="http://schemas.microsoft.com/office/drawing/2014/main" id="{C664AB35-7DDC-A80B-4BC9-D2CB6D8321C2}"/>
              </a:ext>
            </a:extLst>
          </p:cNvPr>
          <p:cNvSpPr/>
          <p:nvPr/>
        </p:nvSpPr>
        <p:spPr>
          <a:xfrm>
            <a:off x="6219825" y="5410200"/>
            <a:ext cx="93345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 descr="AgeWellPlanner.org">
            <a:hlinkClick r:id="rId6"/>
            <a:extLst>
              <a:ext uri="{FF2B5EF4-FFF2-40B4-BE49-F238E27FC236}">
                <a16:creationId xmlns:a16="http://schemas.microsoft.com/office/drawing/2014/main" id="{35ACE14B-A817-986F-B661-D62C1C27FBED}"/>
              </a:ext>
            </a:extLst>
          </p:cNvPr>
          <p:cNvSpPr/>
          <p:nvPr/>
        </p:nvSpPr>
        <p:spPr>
          <a:xfrm>
            <a:off x="5029100" y="3458244"/>
            <a:ext cx="2045468" cy="238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0C2A18-CE02-7E63-1633-4ED0AF11FCEA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61011A-A720-3DE6-A91E-A37FB79E4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11" name="Picture 10" descr="Logos, Bank of America and NCOA">
              <a:extLst>
                <a:ext uri="{FF2B5EF4-FFF2-40B4-BE49-F238E27FC236}">
                  <a16:creationId xmlns:a16="http://schemas.microsoft.com/office/drawing/2014/main" id="{F14187A5-ECEE-806B-A7F9-80DACCE2F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CF8FEA-60A2-F581-E701-469D4149855E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611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C664AB35-7DDC-A80B-4BC9-D2CB6D8321C2}"/>
              </a:ext>
            </a:extLst>
          </p:cNvPr>
          <p:cNvSpPr/>
          <p:nvPr/>
        </p:nvSpPr>
        <p:spPr>
          <a:xfrm>
            <a:off x="6219825" y="5410200"/>
            <a:ext cx="93345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35ACE14B-A817-986F-B661-D62C1C27FBED}"/>
              </a:ext>
            </a:extLst>
          </p:cNvPr>
          <p:cNvSpPr/>
          <p:nvPr/>
        </p:nvSpPr>
        <p:spPr>
          <a:xfrm>
            <a:off x="5038725" y="3552825"/>
            <a:ext cx="2781300" cy="238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 Same Side Corner Rectangle 20" descr="Five older adults at dinner table">
            <a:extLst>
              <a:ext uri="{FF2B5EF4-FFF2-40B4-BE49-F238E27FC236}">
                <a16:creationId xmlns:a16="http://schemas.microsoft.com/office/drawing/2014/main" id="{FCB10299-00A6-F5F2-1FD9-1CC6FDE5986B}"/>
              </a:ext>
            </a:extLst>
          </p:cNvPr>
          <p:cNvSpPr/>
          <p:nvPr/>
        </p:nvSpPr>
        <p:spPr>
          <a:xfrm>
            <a:off x="2652856" y="1755176"/>
            <a:ext cx="6520543" cy="3503024"/>
          </a:xfrm>
          <a:prstGeom prst="round2SameRect">
            <a:avLst>
              <a:gd name="adj1" fmla="val 39202"/>
              <a:gd name="adj2" fmla="val 0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3C199BA3-6F27-16E1-AA11-93992FCE4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7694" y="4703626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EE837B30-2416-426C-E15B-0B3DF4386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Oval 14">
            <a:extLst>
              <a:ext uri="{FF2B5EF4-FFF2-40B4-BE49-F238E27FC236}">
                <a16:creationId xmlns:a16="http://schemas.microsoft.com/office/drawing/2014/main" id="{A1D1D2A7-1339-78E2-0120-A88CEA46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79477" y="2389489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grpSp>
        <p:nvGrpSpPr>
          <p:cNvPr id="11" name="Group 10" descr="Logos, Bank of America and NCOA">
            <a:extLst>
              <a:ext uri="{FF2B5EF4-FFF2-40B4-BE49-F238E27FC236}">
                <a16:creationId xmlns:a16="http://schemas.microsoft.com/office/drawing/2014/main" id="{E5BAB1B9-EB0E-DA2A-6FB0-5A8AFB44C48A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C4C59E-53F7-F79E-9B52-B01E1BBA2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437987-5AE9-1BA2-FB9A-C3EFDE1F4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A42F2C0-26F8-28B6-2B4A-F469199D08C7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763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D1F952-E665-814B-9799-202A42523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059" y="1992084"/>
            <a:ext cx="6026150" cy="427445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900" dirty="0"/>
              <a:t>Company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Contact Name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Address Line 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Phone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Fax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Email</a:t>
            </a:r>
          </a:p>
          <a:p>
            <a:pPr>
              <a:spcAft>
                <a:spcPts val="600"/>
              </a:spcAft>
            </a:pPr>
            <a:r>
              <a:rPr lang="en-US" sz="1900" dirty="0"/>
              <a:t>Web address here</a:t>
            </a:r>
          </a:p>
          <a:p>
            <a:endParaRPr lang="en-US" sz="19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AAD1B-060F-A74B-B427-21881FBB7C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702" y="681038"/>
            <a:ext cx="4172983" cy="263842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 More Information</a:t>
            </a:r>
          </a:p>
        </p:txBody>
      </p:sp>
      <p:grpSp>
        <p:nvGrpSpPr>
          <p:cNvPr id="4" name="Group 3" descr="Logos, Bank of America and NCOA">
            <a:extLst>
              <a:ext uri="{FF2B5EF4-FFF2-40B4-BE49-F238E27FC236}">
                <a16:creationId xmlns:a16="http://schemas.microsoft.com/office/drawing/2014/main" id="{82E03BB4-15AB-EED6-6861-650E680CDAF6}"/>
              </a:ext>
            </a:extLst>
          </p:cNvPr>
          <p:cNvGrpSpPr/>
          <p:nvPr/>
        </p:nvGrpSpPr>
        <p:grpSpPr>
          <a:xfrm>
            <a:off x="8404926" y="6308226"/>
            <a:ext cx="3520366" cy="340307"/>
            <a:chOff x="8404926" y="6308226"/>
            <a:chExt cx="3520366" cy="34030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B2B9ED8-67BE-C033-F1CE-862D14213C78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2C5247-DA62-AFAD-3F59-B652F954D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5039" cy="316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B00E8A-2565-C7B6-8394-7056341F7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926" y="6323192"/>
              <a:ext cx="2303839" cy="230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5140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FA84C452-B9AA-66C5-067B-C05B5CEF93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213" y="681038"/>
            <a:ext cx="3751537" cy="2638426"/>
          </a:xfrm>
        </p:spPr>
        <p:txBody>
          <a:bodyPr/>
          <a:lstStyle/>
          <a:p>
            <a:r>
              <a:rPr lang="en-US" spc="-300" dirty="0"/>
              <a:t>T</a:t>
            </a:r>
            <a:r>
              <a:rPr lang="en-US" dirty="0"/>
              <a:t>oda</a:t>
            </a:r>
            <a:r>
              <a:rPr lang="en-US" spc="300" dirty="0"/>
              <a:t>y</a:t>
            </a:r>
            <a:r>
              <a:rPr lang="en-US" spc="-500" dirty="0"/>
              <a:t>’</a:t>
            </a:r>
            <a:r>
              <a:rPr lang="en-US" dirty="0"/>
              <a:t>s Objectives</a:t>
            </a:r>
          </a:p>
          <a:p>
            <a:endParaRPr lang="en-US" dirty="0"/>
          </a:p>
        </p:txBody>
      </p:sp>
      <p:graphicFrame>
        <p:nvGraphicFramePr>
          <p:cNvPr id="7" name="Table">
            <a:extLst>
              <a:ext uri="{FF2B5EF4-FFF2-40B4-BE49-F238E27FC236}">
                <a16:creationId xmlns:a16="http://schemas.microsoft.com/office/drawing/2014/main" id="{4E90D726-67DA-E30C-DDA9-C1E7D1D2B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632084"/>
              </p:ext>
            </p:extLst>
          </p:nvPr>
        </p:nvGraphicFramePr>
        <p:xfrm>
          <a:off x="5321300" y="1577130"/>
          <a:ext cx="6335711" cy="4471332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335711">
                  <a:extLst>
                    <a:ext uri="{9D8B030D-6E8A-4147-A177-3AD203B41FA5}">
                      <a16:colId xmlns:a16="http://schemas.microsoft.com/office/drawing/2014/main" val="1415697778"/>
                    </a:ext>
                  </a:extLst>
                </a:gridCol>
              </a:tblGrid>
              <a:tr h="896684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4400" spc="-88">
                          <a:solidFill>
                            <a:srgbClr val="000000"/>
                          </a:solidFill>
                          <a:latin typeface="Arial"/>
                        </a:defRPr>
                      </a:pPr>
                      <a:r>
                        <a:rPr lang="en-US" sz="1600" b="0" i="0" spc="0" dirty="0">
                          <a:solidFill>
                            <a:schemeClr val="bg1"/>
                          </a:solidFill>
                          <a:latin typeface="Arial" pitchFamily="34"/>
                          <a:cs typeface="Arial" pitchFamily="34"/>
                        </a:rPr>
                        <a:t>1. 10 Things All Seniors Should Consider</a:t>
                      </a:r>
                      <a:endParaRPr lang="en-US" sz="1600" b="0" i="0" spc="0" dirty="0">
                        <a:solidFill>
                          <a:schemeClr val="bg1"/>
                        </a:solidFill>
                        <a:latin typeface="Arial" pitchFamily="34"/>
                        <a:ea typeface="Arimo Regular"/>
                        <a:cs typeface="Arial" pitchFamily="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106383"/>
                  </a:ext>
                </a:extLst>
              </a:tr>
              <a:tr h="884596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 b="0" i="0" spc="0" dirty="0">
                          <a:solidFill>
                            <a:schemeClr val="bg1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2. Become a Savvy Saving Senior: </a:t>
                      </a:r>
                      <a:br>
                        <a:rPr lang="en-US" sz="1600" b="0" i="0" spc="0" dirty="0">
                          <a:solidFill>
                            <a:schemeClr val="bg1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</a:br>
                      <a:r>
                        <a:rPr lang="en-US" sz="1600" b="0" i="0" spc="0" dirty="0">
                          <a:solidFill>
                            <a:schemeClr val="bg1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    Money Management Tips and Tricks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668940"/>
                  </a:ext>
                </a:extLst>
              </a:tr>
              <a:tr h="896684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4400" spc="-88">
                          <a:solidFill>
                            <a:srgbClr val="000000"/>
                          </a:solidFill>
                          <a:latin typeface="Arial"/>
                        </a:defRPr>
                      </a:pPr>
                      <a:r>
                        <a:rPr lang="en-US" sz="1600" b="0" i="0" spc="0" dirty="0">
                          <a:solidFill>
                            <a:schemeClr val="bg1"/>
                          </a:solidFill>
                          <a:latin typeface="Arial" pitchFamily="34"/>
                          <a:cs typeface="Arial" pitchFamily="34"/>
                        </a:rPr>
                        <a:t>3. Top Budget Busters to Avoid Money Drains</a:t>
                      </a:r>
                      <a:endParaRPr lang="en-US" sz="1600" b="0" i="0" spc="0" dirty="0">
                        <a:solidFill>
                          <a:schemeClr val="bg1"/>
                        </a:solidFill>
                        <a:latin typeface="Arial" pitchFamily="34"/>
                        <a:ea typeface="Arimo Regular"/>
                        <a:cs typeface="Arial" pitchFamily="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483036"/>
                  </a:ext>
                </a:extLst>
              </a:tr>
              <a:tr h="896684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 b="0" i="0" spc="0" dirty="0">
                          <a:solidFill>
                            <a:schemeClr val="bg1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4. Becoming Resource-FULL: Benefitting from Benefits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179216"/>
                  </a:ext>
                </a:extLst>
              </a:tr>
              <a:tr h="896684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endParaRPr lang="en-US" sz="1600" b="0" i="0" spc="0" dirty="0">
                        <a:solidFill>
                          <a:schemeClr val="bg1"/>
                        </a:solidFill>
                        <a:latin typeface="Arial" pitchFamily="34"/>
                        <a:ea typeface="Arimo Regular"/>
                        <a:cs typeface="Arial" pitchFamily="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874861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98E1701F-427B-555A-DA7C-FD17874FD64A}"/>
              </a:ext>
            </a:extLst>
          </p:cNvPr>
          <p:cNvGrpSpPr/>
          <p:nvPr/>
        </p:nvGrpSpPr>
        <p:grpSpPr>
          <a:xfrm>
            <a:off x="8404926" y="6308226"/>
            <a:ext cx="3520366" cy="340307"/>
            <a:chOff x="8404926" y="6308226"/>
            <a:chExt cx="3520366" cy="34030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0B98028-B19F-3648-E13E-3FD37BA5A89C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675CE8-EEA7-FD44-E6E3-2A7FD54A3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5039" cy="316890"/>
            </a:xfrm>
            <a:prstGeom prst="rect">
              <a:avLst/>
            </a:prstGeom>
          </p:spPr>
        </p:pic>
        <p:pic>
          <p:nvPicPr>
            <p:cNvPr id="5" name="Picture 4" descr="Logos, Bank of America and NCOA">
              <a:extLst>
                <a:ext uri="{FF2B5EF4-FFF2-40B4-BE49-F238E27FC236}">
                  <a16:creationId xmlns:a16="http://schemas.microsoft.com/office/drawing/2014/main" id="{2D723324-6F2A-DB52-E22D-DB4EDC20C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926" y="6323192"/>
              <a:ext cx="2303839" cy="230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588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n-US" dirty="0"/>
              <a:t>Dollars and Sense</a:t>
            </a:r>
          </a:p>
        </p:txBody>
      </p:sp>
      <p:pic>
        <p:nvPicPr>
          <p:cNvPr id="12" name="Picture 11" descr="Bills with center photo grayed out">
            <a:extLst>
              <a:ext uri="{FF2B5EF4-FFF2-40B4-BE49-F238E27FC236}">
                <a16:creationId xmlns:a16="http://schemas.microsoft.com/office/drawing/2014/main" id="{00B75EE2-5E0A-7287-3627-BA0DDFBFED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38" y="988588"/>
            <a:ext cx="8345681" cy="52055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72E8BC-58FD-AD0C-BEE7-14C98819A836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68CFDA-BD83-5B85-33BA-AA9805D7D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1F65E8-F481-20CC-264E-0BD7EFE45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FA0E824-45FF-6107-4DB1-3B2274A4EF3F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3767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n-US" spc="-200" dirty="0"/>
              <a:t>T</a:t>
            </a:r>
            <a:r>
              <a:rPr lang="en-US" dirty="0"/>
              <a:t>op </a:t>
            </a:r>
            <a:r>
              <a:rPr lang="en-US" spc="-200" dirty="0"/>
              <a:t>1</a:t>
            </a:r>
            <a:r>
              <a:rPr lang="en-US" dirty="0"/>
              <a:t>0 Things All Seniors Should Consider</a:t>
            </a:r>
            <a:endParaRPr lang="en-US" spc="20" dirty="0"/>
          </a:p>
        </p:txBody>
      </p:sp>
      <p:pic>
        <p:nvPicPr>
          <p:cNvPr id="10" name="Picture Placeholder 9" descr="Couple with paperwork">
            <a:extLst>
              <a:ext uri="{FF2B5EF4-FFF2-40B4-BE49-F238E27FC236}">
                <a16:creationId xmlns:a16="http://schemas.microsoft.com/office/drawing/2014/main" id="{5999985E-5FE7-5D4E-83DE-B57200F332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25408"/>
            <a:ext cx="2897462" cy="2897461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1" y="2322758"/>
            <a:ext cx="2433074" cy="3709067"/>
          </a:xfrm>
        </p:spPr>
        <p:txBody>
          <a:bodyPr/>
          <a:lstStyle/>
          <a:p>
            <a:endParaRPr lang="en-US" dirty="0"/>
          </a:p>
          <a:p>
            <a:pPr marL="571500" lvl="2" indent="-342900">
              <a:buFont typeface="+mj-lt"/>
              <a:buAutoNum type="arabicPeriod"/>
            </a:pPr>
            <a:r>
              <a:rPr lang="en-US" dirty="0"/>
              <a:t>Current expenses</a:t>
            </a:r>
          </a:p>
          <a:p>
            <a:pPr marL="571500" lvl="2" indent="-342900">
              <a:buFont typeface="+mj-lt"/>
              <a:buAutoNum type="arabicPeriod"/>
            </a:pPr>
            <a:endParaRPr lang="en-US" dirty="0"/>
          </a:p>
          <a:p>
            <a:pPr marL="571500" lvl="2" indent="-342900">
              <a:buFont typeface="+mj-lt"/>
              <a:buAutoNum type="arabicPeriod"/>
            </a:pPr>
            <a:r>
              <a:rPr lang="en-US" dirty="0"/>
              <a:t>Health insurance</a:t>
            </a:r>
          </a:p>
          <a:p>
            <a:pPr marL="571500" lvl="2" indent="-342900">
              <a:buFont typeface="+mj-lt"/>
              <a:buAutoNum type="arabicPeriod"/>
            </a:pPr>
            <a:endParaRPr lang="en-US" dirty="0"/>
          </a:p>
          <a:p>
            <a:pPr marL="571500" lvl="2" indent="-342900">
              <a:buFont typeface="+mj-lt"/>
              <a:buAutoNum type="arabicPeriod"/>
            </a:pPr>
            <a:r>
              <a:rPr lang="en-US" dirty="0"/>
              <a:t>Prescription drugs</a:t>
            </a:r>
          </a:p>
          <a:p>
            <a:pPr marL="571500" lvl="2" indent="-342900">
              <a:buFont typeface="+mj-lt"/>
              <a:buAutoNum type="arabicPeriod"/>
            </a:pPr>
            <a:endParaRPr lang="en-US" dirty="0"/>
          </a:p>
          <a:p>
            <a:pPr marL="571500" lvl="2" indent="-342900">
              <a:buFont typeface="+mj-lt"/>
              <a:buAutoNum type="arabicPeriod"/>
            </a:pPr>
            <a:r>
              <a:rPr lang="en-US" dirty="0"/>
              <a:t>Property taxes</a:t>
            </a:r>
          </a:p>
          <a:p>
            <a:pPr marL="571500" lvl="2" indent="-342900">
              <a:buFont typeface="+mj-lt"/>
              <a:buAutoNum type="arabicPeriod"/>
            </a:pPr>
            <a:endParaRPr lang="en-US" dirty="0"/>
          </a:p>
          <a:p>
            <a:pPr marL="571500" lvl="2" indent="-342900">
              <a:buFont typeface="+mj-lt"/>
              <a:buAutoNum type="arabicPeriod"/>
            </a:pPr>
            <a:r>
              <a:rPr lang="en-US" dirty="0"/>
              <a:t>Phones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E2A50E55-83C7-530B-B38C-366D027A5BAF}"/>
              </a:ext>
            </a:extLst>
          </p:cNvPr>
          <p:cNvSpPr txBox="1">
            <a:spLocks/>
          </p:cNvSpPr>
          <p:nvPr/>
        </p:nvSpPr>
        <p:spPr>
          <a:xfrm>
            <a:off x="7241360" y="2322758"/>
            <a:ext cx="4048431" cy="3159559"/>
          </a:xfrm>
          <a:prstGeom prst="rect">
            <a:avLst/>
          </a:prstGeom>
        </p:spPr>
        <p:txBody>
          <a:bodyPr lIns="0" tIns="0" rIns="0" bIns="0"/>
          <a:lstStyle>
            <a:lvl1pPr marL="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571500" lvl="2" indent="-342900">
              <a:buFont typeface="+mj-lt"/>
              <a:buAutoNum type="arabicPeriod" startAt="6"/>
            </a:pPr>
            <a:r>
              <a:rPr lang="en-US" dirty="0"/>
              <a:t>Volunteering</a:t>
            </a:r>
          </a:p>
          <a:p>
            <a:pPr marL="571500" lvl="2" indent="-342900">
              <a:buFont typeface="+mj-lt"/>
              <a:buAutoNum type="arabicPeriod" startAt="6"/>
            </a:pPr>
            <a:endParaRPr lang="en-US" dirty="0"/>
          </a:p>
          <a:p>
            <a:pPr marL="571500" lvl="2" indent="-342900">
              <a:buFont typeface="+mj-lt"/>
              <a:buAutoNum type="arabicPeriod" startAt="6"/>
            </a:pPr>
            <a:r>
              <a:rPr lang="en-US" dirty="0"/>
              <a:t>Using your home to stay at home</a:t>
            </a:r>
          </a:p>
          <a:p>
            <a:pPr marL="571500" lvl="2" indent="-342900">
              <a:buFont typeface="+mj-lt"/>
              <a:buAutoNum type="arabicPeriod" startAt="6"/>
            </a:pPr>
            <a:endParaRPr lang="en-US" dirty="0"/>
          </a:p>
          <a:p>
            <a:pPr marL="571500" lvl="2" indent="-342900">
              <a:buFont typeface="+mj-lt"/>
              <a:buAutoNum type="arabicPeriod" startAt="6"/>
            </a:pPr>
            <a:r>
              <a:rPr lang="en-US" dirty="0"/>
              <a:t>Senior discounts</a:t>
            </a:r>
          </a:p>
          <a:p>
            <a:pPr marL="571500" lvl="2" indent="-342900">
              <a:buFont typeface="+mj-lt"/>
              <a:buAutoNum type="arabicPeriod" startAt="6"/>
            </a:pPr>
            <a:endParaRPr lang="en-US" dirty="0"/>
          </a:p>
          <a:p>
            <a:pPr marL="571500" lvl="2" indent="-342900">
              <a:buFont typeface="+mj-lt"/>
              <a:buAutoNum type="arabicPeriod" startAt="6"/>
            </a:pPr>
            <a:r>
              <a:rPr lang="en-US" dirty="0"/>
              <a:t>Estate planning</a:t>
            </a:r>
          </a:p>
          <a:p>
            <a:pPr marL="571500" lvl="2" indent="-342900">
              <a:buFont typeface="+mj-lt"/>
              <a:buAutoNum type="arabicPeriod" startAt="6"/>
            </a:pPr>
            <a:endParaRPr lang="en-US" dirty="0"/>
          </a:p>
          <a:p>
            <a:pPr marL="571500" lvl="2" indent="-342900">
              <a:buFont typeface="+mj-lt"/>
              <a:buAutoNum type="arabicPeriod" startAt="6"/>
            </a:pPr>
            <a:r>
              <a:rPr lang="en-US" dirty="0"/>
              <a:t>More help: </a:t>
            </a:r>
            <a:br>
              <a:rPr lang="en-US" dirty="0"/>
            </a:br>
            <a:r>
              <a:rPr lang="en-US" dirty="0" err="1">
                <a:solidFill>
                  <a:srgbClr val="04A299"/>
                </a:solidFill>
              </a:rPr>
              <a:t>BenefitsCheckUp.org</a:t>
            </a:r>
            <a:r>
              <a:rPr lang="en-US" dirty="0">
                <a:solidFill>
                  <a:srgbClr val="04A299"/>
                </a:solidFill>
              </a:rPr>
              <a:t> </a:t>
            </a:r>
            <a:br>
              <a:rPr lang="en-US" dirty="0"/>
            </a:br>
            <a:r>
              <a:rPr lang="en-US" dirty="0"/>
              <a:t>Eldercare Locator • 80</a:t>
            </a:r>
            <a:r>
              <a:rPr lang="en-US" spc="100" dirty="0"/>
              <a:t>0-</a:t>
            </a:r>
            <a:r>
              <a:rPr lang="en-US" dirty="0"/>
              <a:t>677-1116</a:t>
            </a:r>
          </a:p>
        </p:txBody>
      </p:sp>
      <p:sp>
        <p:nvSpPr>
          <p:cNvPr id="3" name="Rectangle 2">
            <a:hlinkClick r:id="rId5"/>
            <a:extLst>
              <a:ext uri="{FF2B5EF4-FFF2-40B4-BE49-F238E27FC236}">
                <a16:creationId xmlns:a16="http://schemas.microsoft.com/office/drawing/2014/main" id="{5F9F7010-5B5D-835F-782B-925BB9DEA25A}"/>
              </a:ext>
            </a:extLst>
          </p:cNvPr>
          <p:cNvSpPr/>
          <p:nvPr/>
        </p:nvSpPr>
        <p:spPr>
          <a:xfrm>
            <a:off x="7781925" y="4810125"/>
            <a:ext cx="1971675" cy="20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E7C9F8-4CED-F511-26B1-6FFA834D5286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A12775-42EA-1139-037F-D6E9756B6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EAB973-21BB-A50F-23AA-EF49FBBD0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28408E8-1A02-ED36-9B95-FD00F8B5F9AF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316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n-US" dirty="0"/>
              <a:t>Money Management Tips and Tricks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1" y="2894259"/>
            <a:ext cx="5674414" cy="2997634"/>
          </a:xfrm>
        </p:spPr>
        <p:txBody>
          <a:bodyPr/>
          <a:lstStyle/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Learn how to create a budget with a peace-of-mind emergency savings goal.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Understand how to budget, so you can keep control of your finances.</a:t>
            </a:r>
          </a:p>
        </p:txBody>
      </p:sp>
      <p:pic>
        <p:nvPicPr>
          <p:cNvPr id="2" name="Picture Placeholder 9" descr="Hands with calculator and laptop">
            <a:extLst>
              <a:ext uri="{FF2B5EF4-FFF2-40B4-BE49-F238E27FC236}">
                <a16:creationId xmlns:a16="http://schemas.microsoft.com/office/drawing/2014/main" id="{D55B483B-32CB-C1A2-85C7-1A3555D309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14522"/>
            <a:ext cx="2897462" cy="2897461"/>
          </a:xfrm>
          <a:prstGeom prst="ellipse">
            <a:avLst/>
          </a:prstGeom>
          <a:solidFill>
            <a:schemeClr val="bg2"/>
          </a:solidFill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CE6009-D0B0-5AEF-BB95-9EE771A78C49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CE259F-6ED4-1276-EF98-7ACF48E7B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C31E0D-723F-E83A-54A5-688CA3332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01E45DC-BBC1-C144-7E75-84BED9094E0A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722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n-US" dirty="0"/>
              <a:t>Tips for Budgeting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1" y="2186667"/>
            <a:ext cx="6417364" cy="4029076"/>
          </a:xfrm>
        </p:spPr>
        <p:txBody>
          <a:bodyPr/>
          <a:lstStyle/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Reconcile your bank statement each month.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Use a spending diary.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Keep receipts.</a:t>
            </a:r>
          </a:p>
          <a:p>
            <a:pPr indent="0">
              <a:buClr>
                <a:srgbClr val="0ED882"/>
              </a:buClr>
              <a:buSzPct val="125000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Set up automatic bill payment for fixed expenses.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Set aside an amount each month for savings.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Think ahead for any future expenses you can predict, </a:t>
            </a:r>
            <a:br>
              <a:rPr lang="en-US" sz="1800" dirty="0"/>
            </a:br>
            <a:r>
              <a:rPr lang="en-US" sz="1800" dirty="0"/>
              <a:t>such as birthdays and holidays.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CDF893-D66B-F072-94AB-A13D0169FE49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8858FB-9279-7573-A457-4ABE1D067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2982BA-EDD9-1A54-4A15-68A3BBB13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7941CEE-F4E9-E96C-63F2-FF5C7FD53AC8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17EE3B-1E4F-29DC-DF55-164C6D827F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5" name="Picture Placeholder 9" descr="Man and woman looking at laptop screen">
            <a:extLst>
              <a:ext uri="{FF2B5EF4-FFF2-40B4-BE49-F238E27FC236}">
                <a16:creationId xmlns:a16="http://schemas.microsoft.com/office/drawing/2014/main" id="{690E2EC6-4D3D-8F57-A06A-64B7EDD03A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25407"/>
            <a:ext cx="2897462" cy="2897461"/>
          </a:xfrm>
          <a:prstGeom prst="ellipse">
            <a:avLst/>
          </a:prstGeom>
          <a:solidFill>
            <a:schemeClr val="bg2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6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3A56A-0DC6-F947-AF2A-D5274684C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702" y="1237388"/>
            <a:ext cx="4009697" cy="1414780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Meet Ms</a:t>
            </a:r>
            <a:r>
              <a:rPr lang="en-US" spc="-400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B.</a:t>
            </a:r>
          </a:p>
        </p:txBody>
      </p:sp>
      <p:pic>
        <p:nvPicPr>
          <p:cNvPr id="2" name="Content Placeholder 4" descr="Grandmother and granddaughter playing checkeres">
            <a:extLst>
              <a:ext uri="{FF2B5EF4-FFF2-40B4-BE49-F238E27FC236}">
                <a16:creationId xmlns:a16="http://schemas.microsoft.com/office/drawing/2014/main" id="{FCC98668-ACB8-D739-D0A3-2157386A9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4701" y="1954403"/>
            <a:ext cx="3764281" cy="25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1B3F86D-ACD2-A835-8CAD-76C0A71FE6BE}"/>
              </a:ext>
            </a:extLst>
          </p:cNvPr>
          <p:cNvSpPr txBox="1">
            <a:spLocks/>
          </p:cNvSpPr>
          <p:nvPr/>
        </p:nvSpPr>
        <p:spPr>
          <a:xfrm>
            <a:off x="5782564" y="364284"/>
            <a:ext cx="4998212" cy="579068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Income</a:t>
            </a:r>
          </a:p>
          <a:p>
            <a:pPr marL="914400" lvl="2" indent="0">
              <a:buNone/>
              <a:tabLst>
                <a:tab pos="4572000" algn="r"/>
              </a:tabLst>
            </a:pPr>
            <a:r>
              <a:rPr lang="en-US" sz="1400" dirty="0"/>
              <a:t>Training stipend from SCSEP	$580</a:t>
            </a:r>
          </a:p>
          <a:p>
            <a:pPr marL="914400" lvl="2" indent="0" defTabSz="2743200">
              <a:buNone/>
              <a:tabLst>
                <a:tab pos="4572000" algn="r"/>
              </a:tabLst>
            </a:pPr>
            <a:r>
              <a:rPr lang="en-US" sz="1400" dirty="0"/>
              <a:t>Public benefits – SNAP	$35</a:t>
            </a:r>
          </a:p>
          <a:p>
            <a:pPr marL="914400" lvl="2" indent="0" defTabSz="2743200">
              <a:buNone/>
              <a:tabLst>
                <a:tab pos="4572000" algn="r"/>
              </a:tabLst>
            </a:pPr>
            <a:r>
              <a:rPr lang="en-US" sz="1400" dirty="0"/>
              <a:t>Social Security	$650</a:t>
            </a:r>
          </a:p>
          <a:p>
            <a:pPr marL="914400" lvl="2" indent="0" defTabSz="2743200">
              <a:spcBef>
                <a:spcPts val="1700"/>
              </a:spcBef>
              <a:buNone/>
              <a:tabLst>
                <a:tab pos="4572000" algn="r"/>
              </a:tabLst>
            </a:pPr>
            <a:r>
              <a:rPr lang="en-US" sz="1400" b="1" dirty="0"/>
              <a:t>Total Income	$1,265</a:t>
            </a:r>
          </a:p>
          <a:p>
            <a:pPr marL="914400" lvl="2" indent="0" defTabSz="2743200">
              <a:spcBef>
                <a:spcPts val="1100"/>
              </a:spcBef>
              <a:buNone/>
              <a:tabLst>
                <a:tab pos="4572000" algn="r"/>
              </a:tabLst>
            </a:pPr>
            <a:endParaRPr lang="en-US" sz="1400" b="1" dirty="0"/>
          </a:p>
          <a:p>
            <a:pPr>
              <a:tabLst>
                <a:tab pos="2743200" algn="r"/>
              </a:tabLst>
            </a:pPr>
            <a:r>
              <a:rPr lang="en-US" sz="1400" dirty="0"/>
              <a:t>Fixed Expenses</a:t>
            </a:r>
          </a:p>
          <a:p>
            <a:pPr marL="914400" lvl="2" indent="0">
              <a:buNone/>
              <a:tabLst>
                <a:tab pos="4572000" algn="r"/>
              </a:tabLst>
            </a:pPr>
            <a:r>
              <a:rPr lang="en-US" sz="1400" dirty="0"/>
              <a:t>Rent/mortgage	$700</a:t>
            </a:r>
          </a:p>
          <a:p>
            <a:pPr marL="914400" lvl="2" indent="0">
              <a:buNone/>
              <a:tabLst>
                <a:tab pos="4572000" algn="r"/>
              </a:tabLst>
            </a:pPr>
            <a:r>
              <a:rPr lang="en-US" sz="1400" dirty="0"/>
              <a:t>Car insurance	$50</a:t>
            </a:r>
          </a:p>
          <a:p>
            <a:pPr marL="914400" lvl="2" indent="0">
              <a:buNone/>
              <a:tabLst>
                <a:tab pos="4572000" algn="r"/>
              </a:tabLst>
            </a:pPr>
            <a:r>
              <a:rPr lang="en-US" sz="1400" dirty="0"/>
              <a:t>Medical insurance premiums	$165</a:t>
            </a:r>
          </a:p>
          <a:p>
            <a:pPr marL="914400" lvl="2" indent="0">
              <a:buNone/>
              <a:tabLst>
                <a:tab pos="4572000" algn="r"/>
              </a:tabLst>
            </a:pPr>
            <a:r>
              <a:rPr lang="en-US" sz="1400" dirty="0"/>
              <a:t>Credit card payments	$75</a:t>
            </a:r>
          </a:p>
          <a:p>
            <a:pPr>
              <a:tabLst>
                <a:tab pos="2743200" algn="r"/>
              </a:tabLst>
            </a:pPr>
            <a:r>
              <a:rPr lang="en-US" sz="1400" dirty="0"/>
              <a:t>Flexible Expenses</a:t>
            </a:r>
          </a:p>
          <a:p>
            <a:pPr marL="914400" lvl="2" indent="0">
              <a:buNone/>
              <a:tabLst>
                <a:tab pos="4572000" algn="r"/>
              </a:tabLst>
            </a:pPr>
            <a:r>
              <a:rPr lang="en-US" sz="1400" dirty="0"/>
              <a:t>Electricity	$65</a:t>
            </a:r>
          </a:p>
          <a:p>
            <a:pPr marL="914400" lvl="2" indent="0">
              <a:buNone/>
              <a:tabLst>
                <a:tab pos="4572000" algn="r"/>
              </a:tabLst>
            </a:pPr>
            <a:r>
              <a:rPr lang="en-US" sz="1400" dirty="0"/>
              <a:t>Pet food	$25</a:t>
            </a:r>
          </a:p>
          <a:p>
            <a:pPr marL="914400" lvl="2" indent="0">
              <a:buNone/>
              <a:tabLst>
                <a:tab pos="4572000" algn="r"/>
              </a:tabLst>
            </a:pPr>
            <a:r>
              <a:rPr lang="en-US" sz="1400" dirty="0"/>
              <a:t>Food	$85</a:t>
            </a:r>
          </a:p>
          <a:p>
            <a:pPr marL="914400" lvl="2" indent="0">
              <a:buNone/>
              <a:tabLst>
                <a:tab pos="4572000" algn="r"/>
              </a:tabLst>
            </a:pPr>
            <a:r>
              <a:rPr lang="en-US" sz="1400" dirty="0"/>
              <a:t>Transportation/gas	$35</a:t>
            </a:r>
          </a:p>
          <a:p>
            <a:pPr marL="914400" lvl="2" indent="0">
              <a:buNone/>
              <a:tabLst>
                <a:tab pos="4572000" algn="r"/>
              </a:tabLst>
            </a:pPr>
            <a:r>
              <a:rPr lang="en-US" sz="1400" dirty="0"/>
              <a:t>Personal expenses	$25</a:t>
            </a:r>
          </a:p>
          <a:p>
            <a:pPr marL="914400" lvl="2" indent="0">
              <a:buNone/>
              <a:tabLst>
                <a:tab pos="4572000" algn="r"/>
              </a:tabLst>
            </a:pPr>
            <a:r>
              <a:rPr lang="en-US" sz="1400" dirty="0"/>
              <a:t>Charity/donations	$25</a:t>
            </a:r>
          </a:p>
          <a:p>
            <a:pPr marL="914400" lvl="2" indent="0">
              <a:buNone/>
              <a:tabLst>
                <a:tab pos="4572000" algn="r"/>
              </a:tabLst>
            </a:pPr>
            <a:r>
              <a:rPr lang="en-US" sz="1400" dirty="0"/>
              <a:t>Savings	$15</a:t>
            </a:r>
          </a:p>
          <a:p>
            <a:pPr marL="914400" lvl="2" indent="0">
              <a:spcBef>
                <a:spcPts val="1700"/>
              </a:spcBef>
              <a:buNone/>
              <a:tabLst>
                <a:tab pos="4572000" algn="r"/>
              </a:tabLst>
            </a:pPr>
            <a:r>
              <a:rPr lang="en-US" sz="1400" b="1" dirty="0"/>
              <a:t>Total Expenses	$1,265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28D087-32F0-A22C-7F62-BBB928A153B2}"/>
              </a:ext>
            </a:extLst>
          </p:cNvPr>
          <p:cNvCxnSpPr/>
          <p:nvPr/>
        </p:nvCxnSpPr>
        <p:spPr>
          <a:xfrm>
            <a:off x="6675120" y="1424989"/>
            <a:ext cx="3712464" cy="0"/>
          </a:xfrm>
          <a:prstGeom prst="line">
            <a:avLst/>
          </a:prstGeom>
          <a:ln w="12700">
            <a:solidFill>
              <a:srgbClr val="1672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CFD431-EE9F-D2CD-E2CA-A4AD86B1DD6F}"/>
              </a:ext>
            </a:extLst>
          </p:cNvPr>
          <p:cNvCxnSpPr/>
          <p:nvPr/>
        </p:nvCxnSpPr>
        <p:spPr>
          <a:xfrm>
            <a:off x="6675120" y="5609302"/>
            <a:ext cx="3712464" cy="0"/>
          </a:xfrm>
          <a:prstGeom prst="line">
            <a:avLst/>
          </a:prstGeom>
          <a:ln w="12700">
            <a:solidFill>
              <a:srgbClr val="1672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4F8909-482F-D215-B415-C51D819D9596}"/>
              </a:ext>
            </a:extLst>
          </p:cNvPr>
          <p:cNvCxnSpPr>
            <a:cxnSpLocks/>
          </p:cNvCxnSpPr>
          <p:nvPr/>
        </p:nvCxnSpPr>
        <p:spPr>
          <a:xfrm>
            <a:off x="5750888" y="1955929"/>
            <a:ext cx="4636696" cy="0"/>
          </a:xfrm>
          <a:prstGeom prst="line">
            <a:avLst/>
          </a:prstGeom>
          <a:ln w="34925">
            <a:solidFill>
              <a:srgbClr val="16726E">
                <a:alpha val="30207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 descr="Logos, Bank of America, NCOA">
            <a:extLst>
              <a:ext uri="{FF2B5EF4-FFF2-40B4-BE49-F238E27FC236}">
                <a16:creationId xmlns:a16="http://schemas.microsoft.com/office/drawing/2014/main" id="{3F74E462-6EE0-9533-2F9D-30C8B4C456C3}"/>
              </a:ext>
            </a:extLst>
          </p:cNvPr>
          <p:cNvGrpSpPr/>
          <p:nvPr/>
        </p:nvGrpSpPr>
        <p:grpSpPr>
          <a:xfrm>
            <a:off x="8407597" y="6323562"/>
            <a:ext cx="3515964" cy="340307"/>
            <a:chOff x="8407597" y="6308226"/>
            <a:chExt cx="3515964" cy="3403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FEAF79-5BD2-8FFA-81A2-AA36DD49F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A43EE6B-C818-2D5A-A7C3-BA65E028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8E61D88-FB76-62BF-C7DB-8E6081CE406A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1593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n-US" dirty="0"/>
              <a:t>Financial Goal-Setting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1" y="2186667"/>
            <a:ext cx="6417364" cy="4029076"/>
          </a:xfrm>
        </p:spPr>
        <p:txBody>
          <a:bodyPr/>
          <a:lstStyle/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Start today to plan your financial goals.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Begin by putting them down on paper.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List your short-term and long-term goals.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94360" lvl="2" indent="-285750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1800" i="1" dirty="0"/>
              <a:t>Short-term: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Pay off credit card debt in 2–3 years.</a:t>
            </a:r>
          </a:p>
          <a:p>
            <a:pPr marL="594360" lvl="2" indent="-285750">
              <a:buClr>
                <a:schemeClr val="bg1">
                  <a:lumMod val="50000"/>
                </a:schemeClr>
              </a:buClr>
              <a:buSzPct val="125000"/>
            </a:pPr>
            <a:endParaRPr lang="en-US" sz="1800" dirty="0"/>
          </a:p>
          <a:p>
            <a:pPr marL="594360" lvl="2" indent="-285750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1800" i="1" dirty="0"/>
              <a:t>Long-term: </a:t>
            </a:r>
            <a:br>
              <a:rPr lang="en-US" sz="1800" dirty="0"/>
            </a:br>
            <a:r>
              <a:rPr lang="en-US" sz="1800" dirty="0"/>
              <a:t>Add $10 per month to an emergency savings account. </a:t>
            </a:r>
          </a:p>
          <a:p>
            <a:pPr indent="0">
              <a:buClr>
                <a:srgbClr val="0ED882"/>
              </a:buClr>
              <a:buSzPct val="125000"/>
            </a:pPr>
            <a:endParaRPr lang="en-US" sz="1800" dirty="0"/>
          </a:p>
        </p:txBody>
      </p:sp>
      <p:pic>
        <p:nvPicPr>
          <p:cNvPr id="5" name="Picture Placeholder 9" descr="Woman with notebook and laptop">
            <a:extLst>
              <a:ext uri="{FF2B5EF4-FFF2-40B4-BE49-F238E27FC236}">
                <a16:creationId xmlns:a16="http://schemas.microsoft.com/office/drawing/2014/main" id="{2007957E-675F-6D35-8A9E-943347D79E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25408"/>
            <a:ext cx="2897462" cy="2897461"/>
          </a:xfrm>
        </p:spPr>
      </p:pic>
      <p:grpSp>
        <p:nvGrpSpPr>
          <p:cNvPr id="7" name="Group 6" descr="Logos, Bank of America and NCOA">
            <a:extLst>
              <a:ext uri="{FF2B5EF4-FFF2-40B4-BE49-F238E27FC236}">
                <a16:creationId xmlns:a16="http://schemas.microsoft.com/office/drawing/2014/main" id="{CFEC767E-17F4-2DD5-4DC9-A951539056E5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374169-E7BE-5D66-1B47-675691866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EF8473-0789-A834-E736-53C968747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4A0ABF6-DF72-091A-4958-A17CE33D6D1C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12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D8722476-08EC-4C4E-8FD9-7BDB4200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20" y="219247"/>
            <a:ext cx="10403816" cy="914958"/>
          </a:xfrm>
        </p:spPr>
        <p:txBody>
          <a:bodyPr/>
          <a:lstStyle/>
          <a:p>
            <a:r>
              <a:rPr lang="en-US" dirty="0"/>
              <a:t>Financial Goal Action Plan</a:t>
            </a:r>
          </a:p>
        </p:txBody>
      </p:sp>
      <p:pic>
        <p:nvPicPr>
          <p:cNvPr id="10" name="Picture Placeholder 9" descr="Couple looking at paperwork">
            <a:extLst>
              <a:ext uri="{FF2B5EF4-FFF2-40B4-BE49-F238E27FC236}">
                <a16:creationId xmlns:a16="http://schemas.microsoft.com/office/drawing/2014/main" id="{5999985E-5FE7-5D4E-83DE-B57200F3320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225408"/>
            <a:ext cx="2897462" cy="2897461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31AA4F4-BD24-084E-AD52-2D897398E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211" y="2634342"/>
            <a:ext cx="6417364" cy="2581275"/>
          </a:xfrm>
        </p:spPr>
        <p:txBody>
          <a:bodyPr/>
          <a:lstStyle/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Describe goals in detail, starting with the highest priority.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Keep a spending diary.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Identify financial resources needed to achieve goals.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/>
              <a:t>Set a deadline for achieving your goal.</a:t>
            </a:r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Clr>
                <a:srgbClr val="0ED882"/>
              </a:buClr>
              <a:buSzPct val="125000"/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B3D31B-2C35-0B4A-44E9-D45CD380C031}"/>
              </a:ext>
            </a:extLst>
          </p:cNvPr>
          <p:cNvGrpSpPr/>
          <p:nvPr/>
        </p:nvGrpSpPr>
        <p:grpSpPr>
          <a:xfrm>
            <a:off x="8407597" y="6308226"/>
            <a:ext cx="3515964" cy="340307"/>
            <a:chOff x="8407597" y="6308226"/>
            <a:chExt cx="3515964" cy="3403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493961-2869-F7BF-E042-98E643FFA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0253" y="6331643"/>
              <a:ext cx="843308" cy="316890"/>
            </a:xfrm>
            <a:prstGeom prst="rect">
              <a:avLst/>
            </a:prstGeom>
          </p:spPr>
        </p:pic>
        <p:pic>
          <p:nvPicPr>
            <p:cNvPr id="8" name="Picture 7" descr="Logos, Bank of America and NCOA">
              <a:extLst>
                <a:ext uri="{FF2B5EF4-FFF2-40B4-BE49-F238E27FC236}">
                  <a16:creationId xmlns:a16="http://schemas.microsoft.com/office/drawing/2014/main" id="{C4ABAF13-DFBC-9BB6-CCA9-13DE3D774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7597" y="6322450"/>
              <a:ext cx="2303847" cy="23038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ED9589D-B4C4-ECBB-7E96-A19722AF4491}"/>
                </a:ext>
              </a:extLst>
            </p:cNvPr>
            <p:cNvCxnSpPr>
              <a:cxnSpLocks/>
            </p:cNvCxnSpPr>
            <p:nvPr/>
          </p:nvCxnSpPr>
          <p:spPr>
            <a:xfrm>
              <a:off x="10868611" y="6308226"/>
              <a:ext cx="0" cy="340307"/>
            </a:xfrm>
            <a:prstGeom prst="line">
              <a:avLst/>
            </a:prstGeom>
            <a:ln w="19050">
              <a:solidFill>
                <a:srgbClr val="DC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5643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/>
    </mc:Choice>
    <mc:Fallback xmlns="">
      <p:transition spd="slow" advTm="1126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heme/theme1.xml><?xml version="1.0" encoding="utf-8"?>
<a:theme xmlns:a="http://schemas.openxmlformats.org/drawingml/2006/main" name="Office Theme">
  <a:themeElements>
    <a:clrScheme name="NCOA hyperlink colors">
      <a:dk1>
        <a:srgbClr val="2B2B2B"/>
      </a:dk1>
      <a:lt1>
        <a:srgbClr val="FAFAFA"/>
      </a:lt1>
      <a:dk2>
        <a:srgbClr val="0A495D"/>
      </a:dk2>
      <a:lt2>
        <a:srgbClr val="DADADA"/>
      </a:lt2>
      <a:accent1>
        <a:srgbClr val="0DD782"/>
      </a:accent1>
      <a:accent2>
        <a:srgbClr val="F76366"/>
      </a:accent2>
      <a:accent3>
        <a:srgbClr val="A5A5A5"/>
      </a:accent3>
      <a:accent4>
        <a:srgbClr val="FEECEC"/>
      </a:accent4>
      <a:accent5>
        <a:srgbClr val="DAE4E6"/>
      </a:accent5>
      <a:accent6>
        <a:srgbClr val="BBE8CC"/>
      </a:accent6>
      <a:hlink>
        <a:srgbClr val="3C8A8F"/>
      </a:hlink>
      <a:folHlink>
        <a:srgbClr val="0A495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fc6a4f5-ce7f-4fe6-8212-a2187a6e7bb6">
      <UserInfo>
        <DisplayName>Brandy Bauer</DisplayName>
        <AccountId>35</AccountId>
        <AccountType/>
      </UserInfo>
    </SharedWithUsers>
    <lcf76f155ced4ddcb4097134ff3c332f xmlns="3aa304b4-6952-4d84-a38d-449afb35300a">
      <Terms xmlns="http://schemas.microsoft.com/office/infopath/2007/PartnerControls"/>
    </lcf76f155ced4ddcb4097134ff3c332f>
    <TaxCatchAll xmlns="7fc6a4f5-ce7f-4fe6-8212-a2187a6e7bb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73E3B7306D1A4DBE85A8386C2D1C42" ma:contentTypeVersion="16" ma:contentTypeDescription="Create a new document." ma:contentTypeScope="" ma:versionID="3077d08c7a7c8ef089563207ce3b4c32">
  <xsd:schema xmlns:xsd="http://www.w3.org/2001/XMLSchema" xmlns:xs="http://www.w3.org/2001/XMLSchema" xmlns:p="http://schemas.microsoft.com/office/2006/metadata/properties" xmlns:ns2="3aa304b4-6952-4d84-a38d-449afb35300a" xmlns:ns3="7fc6a4f5-ce7f-4fe6-8212-a2187a6e7bb6" targetNamespace="http://schemas.microsoft.com/office/2006/metadata/properties" ma:root="true" ma:fieldsID="7e7b57a64698af8ebdb9be2536739160" ns2:_="" ns3:_="">
    <xsd:import namespace="3aa304b4-6952-4d84-a38d-449afb35300a"/>
    <xsd:import namespace="7fc6a4f5-ce7f-4fe6-8212-a2187a6e7b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304b4-6952-4d84-a38d-449afb353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12d6f55-07f9-4665-ad25-941cd020e4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c6a4f5-ce7f-4fe6-8212-a2187a6e7bb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e268f64-fb46-4816-863b-9540618c7432}" ma:internalName="TaxCatchAll" ma:showField="CatchAllData" ma:web="7fc6a4f5-ce7f-4fe6-8212-a2187a6e7b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8FE4C7-50A8-4121-8E27-D02C5E151536}">
  <ds:schemaRefs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7fc6a4f5-ce7f-4fe6-8212-a2187a6e7bb6"/>
    <ds:schemaRef ds:uri="3aa304b4-6952-4d84-a38d-449afb35300a"/>
    <ds:schemaRef ds:uri="8493ea84-4a4e-48e2-958a-412ea7f8cca7"/>
  </ds:schemaRefs>
</ds:datastoreItem>
</file>

<file path=customXml/itemProps2.xml><?xml version="1.0" encoding="utf-8"?>
<ds:datastoreItem xmlns:ds="http://schemas.openxmlformats.org/officeDocument/2006/customXml" ds:itemID="{D85482E1-3D2E-48AF-A621-10632FAFD9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DD08F2-00E6-4B08-9D01-CC5B9D2CE1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a304b4-6952-4d84-a38d-449afb35300a"/>
    <ds:schemaRef ds:uri="7fc6a4f5-ce7f-4fe6-8212-a2187a6e7b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15957</TotalTime>
  <Words>826</Words>
  <Application>Microsoft Macintosh PowerPoint</Application>
  <PresentationFormat>Widescreen</PresentationFormat>
  <Paragraphs>168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Source Serif Pro SemiBold</vt:lpstr>
      <vt:lpstr>Arial</vt:lpstr>
      <vt:lpstr>Source Serif Pro</vt:lpstr>
      <vt:lpstr>Calibri</vt:lpstr>
      <vt:lpstr>Wingdings</vt:lpstr>
      <vt:lpstr>Office Theme</vt:lpstr>
      <vt:lpstr>PowerPoint Presentation</vt:lpstr>
      <vt:lpstr>PowerPoint Presentation</vt:lpstr>
      <vt:lpstr>Dollars and Sense</vt:lpstr>
      <vt:lpstr>Top 10 Things All Seniors Should Consider</vt:lpstr>
      <vt:lpstr>Money Management Tips and Tricks</vt:lpstr>
      <vt:lpstr>Tips for Budgeting</vt:lpstr>
      <vt:lpstr>PowerPoint Presentation</vt:lpstr>
      <vt:lpstr>Financial Goal-Setting</vt:lpstr>
      <vt:lpstr>Financial Goal Action Plan</vt:lpstr>
      <vt:lpstr>Benefits of Banking</vt:lpstr>
      <vt:lpstr>Avoiding Money Drains</vt:lpstr>
      <vt:lpstr>Top Budget Busters to Avoid</vt:lpstr>
      <vt:lpstr>Benefitting from Benefits</vt:lpstr>
      <vt:lpstr>Where can I find programs near me?  And how do I apply?</vt:lpstr>
      <vt:lpstr>I Have Benefits, Now What?</vt:lpstr>
      <vt:lpstr>Questions?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Savvy Saving Seniors: Becoming Resource-FULL</dc:title>
  <dc:subject/>
  <dc:creator>NCOA</dc:creator>
  <cp:keywords/>
  <dc:description/>
  <cp:lastModifiedBy>Donya Currie</cp:lastModifiedBy>
  <cp:revision>656</cp:revision>
  <dcterms:created xsi:type="dcterms:W3CDTF">2020-11-13T04:28:18Z</dcterms:created>
  <dcterms:modified xsi:type="dcterms:W3CDTF">2023-07-06T13:15:01Z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0x010100AACA32BE9F454045B8DACDD23207D45E</vt:lpwstr>
  </property>
</Properties>
</file>