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9" r:id="rId5"/>
    <p:sldId id="260" r:id="rId6"/>
    <p:sldId id="261" r:id="rId7"/>
    <p:sldId id="262" r:id="rId8"/>
    <p:sldId id="266" r:id="rId9"/>
    <p:sldId id="267" r:id="rId10"/>
    <p:sldId id="265" r:id="rId11"/>
    <p:sldId id="264"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399D6-82D3-4C2F-B5C1-2A4F682A71EA}" v="1" dt="2020-02-23T01:36:03.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60"/>
  </p:normalViewPr>
  <p:slideViewPr>
    <p:cSldViewPr snapToGrid="0">
      <p:cViewPr varScale="1">
        <p:scale>
          <a:sx n="68" d="100"/>
          <a:sy n="68" d="100"/>
        </p:scale>
        <p:origin x="67"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B6831-B659-4280-9387-C1D42190A3DF}" type="datetimeFigureOut">
              <a:rPr lang="en-US" smtClean="0"/>
              <a:t>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320C8-D80B-4712-8270-7524156EAE44}" type="slidenum">
              <a:rPr lang="en-US" smtClean="0"/>
              <a:t>‹#›</a:t>
            </a:fld>
            <a:endParaRPr lang="en-US"/>
          </a:p>
        </p:txBody>
      </p:sp>
    </p:spTree>
    <p:extLst>
      <p:ext uri="{BB962C8B-B14F-4D97-AF65-F5344CB8AC3E}">
        <p14:creationId xmlns:p14="http://schemas.microsoft.com/office/powerpoint/2010/main" val="155043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000">
              <a:highlight>
                <a:srgbClr val="FFFFFF"/>
              </a:highlight>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a:solidFill>
                <a:schemeClr val="dk1"/>
              </a:solidFill>
              <a:highlight>
                <a:srgbClr val="FFFFFF"/>
              </a:highligh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292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ullets" type="title">
  <p:cSld name="Title and Bulle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68800" y="173876"/>
            <a:ext cx="11454400" cy="905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1"/>
              </a:buClr>
              <a:buSzPts val="2500"/>
              <a:buFont typeface="Proxima Nova"/>
              <a:buNone/>
              <a:defRPr sz="3333" b="1" i="0" u="none" strike="noStrike" cap="none">
                <a:solidFill>
                  <a:schemeClr val="accent1"/>
                </a:solidFill>
                <a:latin typeface="Proxima Nova"/>
                <a:ea typeface="Proxima Nova"/>
                <a:cs typeface="Proxima Nova"/>
                <a:sym typeface="Proxima Nova"/>
              </a:defRPr>
            </a:lvl1pPr>
            <a:lvl2pPr lvl="1" indent="0" rtl="0">
              <a:spcBef>
                <a:spcPts val="0"/>
              </a:spcBef>
              <a:spcAft>
                <a:spcPts val="0"/>
              </a:spcAft>
              <a:buSzPts val="2500"/>
              <a:buFont typeface="Proxima Nova"/>
              <a:buNone/>
              <a:defRPr sz="3333" b="1">
                <a:latin typeface="Proxima Nova"/>
                <a:ea typeface="Proxima Nova"/>
                <a:cs typeface="Proxima Nova"/>
                <a:sym typeface="Proxima Nova"/>
              </a:defRPr>
            </a:lvl2pPr>
            <a:lvl3pPr lvl="2" indent="0" rtl="0">
              <a:spcBef>
                <a:spcPts val="0"/>
              </a:spcBef>
              <a:spcAft>
                <a:spcPts val="0"/>
              </a:spcAft>
              <a:buSzPts val="2500"/>
              <a:buFont typeface="Proxima Nova"/>
              <a:buNone/>
              <a:defRPr sz="3333" b="1">
                <a:latin typeface="Proxima Nova"/>
                <a:ea typeface="Proxima Nova"/>
                <a:cs typeface="Proxima Nova"/>
                <a:sym typeface="Proxima Nova"/>
              </a:defRPr>
            </a:lvl3pPr>
            <a:lvl4pPr lvl="3" indent="0" rtl="0">
              <a:spcBef>
                <a:spcPts val="0"/>
              </a:spcBef>
              <a:spcAft>
                <a:spcPts val="0"/>
              </a:spcAft>
              <a:buSzPts val="2500"/>
              <a:buFont typeface="Proxima Nova"/>
              <a:buNone/>
              <a:defRPr sz="3333" b="1">
                <a:latin typeface="Proxima Nova"/>
                <a:ea typeface="Proxima Nova"/>
                <a:cs typeface="Proxima Nova"/>
                <a:sym typeface="Proxima Nova"/>
              </a:defRPr>
            </a:lvl4pPr>
            <a:lvl5pPr lvl="4" indent="0" rtl="0">
              <a:spcBef>
                <a:spcPts val="0"/>
              </a:spcBef>
              <a:spcAft>
                <a:spcPts val="0"/>
              </a:spcAft>
              <a:buSzPts val="2500"/>
              <a:buFont typeface="Proxima Nova"/>
              <a:buNone/>
              <a:defRPr sz="3333" b="1">
                <a:latin typeface="Proxima Nova"/>
                <a:ea typeface="Proxima Nova"/>
                <a:cs typeface="Proxima Nova"/>
                <a:sym typeface="Proxima Nova"/>
              </a:defRPr>
            </a:lvl5pPr>
            <a:lvl6pPr lvl="5" indent="0" rtl="0">
              <a:spcBef>
                <a:spcPts val="0"/>
              </a:spcBef>
              <a:spcAft>
                <a:spcPts val="0"/>
              </a:spcAft>
              <a:buSzPts val="2500"/>
              <a:buFont typeface="Proxima Nova"/>
              <a:buNone/>
              <a:defRPr sz="3333" b="1">
                <a:latin typeface="Proxima Nova"/>
                <a:ea typeface="Proxima Nova"/>
                <a:cs typeface="Proxima Nova"/>
                <a:sym typeface="Proxima Nova"/>
              </a:defRPr>
            </a:lvl6pPr>
            <a:lvl7pPr lvl="6" indent="0" rtl="0">
              <a:spcBef>
                <a:spcPts val="0"/>
              </a:spcBef>
              <a:spcAft>
                <a:spcPts val="0"/>
              </a:spcAft>
              <a:buSzPts val="2500"/>
              <a:buFont typeface="Proxima Nova"/>
              <a:buNone/>
              <a:defRPr sz="3333" b="1">
                <a:latin typeface="Proxima Nova"/>
                <a:ea typeface="Proxima Nova"/>
                <a:cs typeface="Proxima Nova"/>
                <a:sym typeface="Proxima Nova"/>
              </a:defRPr>
            </a:lvl7pPr>
            <a:lvl8pPr lvl="7" indent="0" rtl="0">
              <a:spcBef>
                <a:spcPts val="0"/>
              </a:spcBef>
              <a:spcAft>
                <a:spcPts val="0"/>
              </a:spcAft>
              <a:buSzPts val="2500"/>
              <a:buFont typeface="Proxima Nova"/>
              <a:buNone/>
              <a:defRPr sz="3333" b="1">
                <a:latin typeface="Proxima Nova"/>
                <a:ea typeface="Proxima Nova"/>
                <a:cs typeface="Proxima Nova"/>
                <a:sym typeface="Proxima Nova"/>
              </a:defRPr>
            </a:lvl8pPr>
            <a:lvl9pPr lvl="8" indent="0" rtl="0">
              <a:spcBef>
                <a:spcPts val="0"/>
              </a:spcBef>
              <a:spcAft>
                <a:spcPts val="0"/>
              </a:spcAft>
              <a:buSzPts val="2500"/>
              <a:buFont typeface="Proxima Nova"/>
              <a:buNone/>
              <a:defRPr sz="3333" b="1">
                <a:latin typeface="Proxima Nova"/>
                <a:ea typeface="Proxima Nova"/>
                <a:cs typeface="Proxima Nova"/>
                <a:sym typeface="Proxima Nova"/>
              </a:defRPr>
            </a:lvl9pPr>
          </a:lstStyle>
          <a:p>
            <a:endParaRPr/>
          </a:p>
        </p:txBody>
      </p:sp>
      <p:sp>
        <p:nvSpPr>
          <p:cNvPr id="25" name="Google Shape;25;p6"/>
          <p:cNvSpPr txBox="1">
            <a:spLocks noGrp="1"/>
          </p:cNvSpPr>
          <p:nvPr>
            <p:ph type="body" idx="1"/>
          </p:nvPr>
        </p:nvSpPr>
        <p:spPr>
          <a:xfrm>
            <a:off x="368700" y="1112449"/>
            <a:ext cx="11454400" cy="51952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100000"/>
              </a:lnSpc>
              <a:spcBef>
                <a:spcPts val="1333"/>
              </a:spcBef>
              <a:spcAft>
                <a:spcPts val="0"/>
              </a:spcAft>
              <a:buClr>
                <a:schemeClr val="lt2"/>
              </a:buClr>
              <a:buSzPts val="1800"/>
              <a:buFont typeface="Proxima Nova"/>
              <a:buChar char="•"/>
              <a:defRPr sz="2400" b="0" i="0" u="none" strike="noStrike" cap="none">
                <a:solidFill>
                  <a:srgbClr val="000000"/>
                </a:solidFill>
                <a:latin typeface="Proxima Nova"/>
                <a:ea typeface="Proxima Nova"/>
                <a:cs typeface="Proxima Nova"/>
                <a:sym typeface="Proxima Nova"/>
              </a:defRPr>
            </a:lvl1pPr>
            <a:lvl2pPr marL="1219170" marR="0" lvl="1" indent="-406390" algn="l" rtl="0">
              <a:lnSpc>
                <a:spcPct val="100000"/>
              </a:lnSpc>
              <a:spcBef>
                <a:spcPts val="1333"/>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2pPr>
            <a:lvl3pPr marL="1828754" marR="0" lvl="2" indent="-389457" algn="l" rtl="0">
              <a:lnSpc>
                <a:spcPct val="100000"/>
              </a:lnSpc>
              <a:spcBef>
                <a:spcPts val="1333"/>
              </a:spcBef>
              <a:spcAft>
                <a:spcPts val="0"/>
              </a:spcAft>
              <a:buClr>
                <a:schemeClr val="lt1"/>
              </a:buClr>
              <a:buSzPts val="1000"/>
              <a:buFont typeface="Proxima Nova"/>
              <a:buChar char="∙"/>
              <a:defRPr sz="1333" b="0" i="0" u="none" strike="noStrike" cap="none">
                <a:solidFill>
                  <a:schemeClr val="lt1"/>
                </a:solidFill>
                <a:latin typeface="Proxima Nova"/>
                <a:ea typeface="Proxima Nova"/>
                <a:cs typeface="Proxima Nova"/>
                <a:sym typeface="Proxima Nova"/>
              </a:defRPr>
            </a:lvl3pPr>
            <a:lvl4pPr marL="2438339" marR="0" lvl="3" indent="-372524" algn="l" rtl="0">
              <a:lnSpc>
                <a:spcPct val="100000"/>
              </a:lnSpc>
              <a:spcBef>
                <a:spcPts val="933"/>
              </a:spcBef>
              <a:spcAft>
                <a:spcPts val="0"/>
              </a:spcAft>
              <a:buClr>
                <a:schemeClr val="lt1"/>
              </a:buClr>
              <a:buSzPts val="800"/>
              <a:buFont typeface="Proxima Nova"/>
              <a:buChar char="‣"/>
              <a:defRPr sz="1067" b="0" i="0" u="none" strike="noStrike" cap="none">
                <a:solidFill>
                  <a:schemeClr val="lt1"/>
                </a:solidFill>
                <a:latin typeface="Proxima Nova"/>
                <a:ea typeface="Proxima Nova"/>
                <a:cs typeface="Proxima Nova"/>
                <a:sym typeface="Proxima Nova"/>
              </a:defRPr>
            </a:lvl4pPr>
            <a:lvl5pPr marL="3047924" marR="0" lvl="4" indent="-423323" algn="l" rtl="0">
              <a:lnSpc>
                <a:spcPct val="100000"/>
              </a:lnSpc>
              <a:spcBef>
                <a:spcPts val="1333"/>
              </a:spcBef>
              <a:spcAft>
                <a:spcPts val="0"/>
              </a:spcAft>
              <a:buClr>
                <a:schemeClr val="dk1"/>
              </a:buClr>
              <a:buSzPts val="1400"/>
              <a:buFont typeface="Proxima Nova"/>
              <a:buChar char="•"/>
              <a:defRPr sz="1867" b="1" i="0" u="none" strike="noStrike" cap="none">
                <a:solidFill>
                  <a:schemeClr val="lt2"/>
                </a:solidFill>
                <a:latin typeface="Proxima Nova"/>
                <a:ea typeface="Proxima Nova"/>
                <a:cs typeface="Proxima Nova"/>
                <a:sym typeface="Proxima Nova"/>
              </a:defRPr>
            </a:lvl5pPr>
            <a:lvl6pPr marL="3657509" marR="0" lvl="5" indent="-406390" algn="l" rtl="0">
              <a:lnSpc>
                <a:spcPct val="100000"/>
              </a:lnSpc>
              <a:spcBef>
                <a:spcPts val="1333"/>
              </a:spcBef>
              <a:spcAft>
                <a:spcPts val="0"/>
              </a:spcAft>
              <a:buClr>
                <a:schemeClr val="lt1"/>
              </a:buClr>
              <a:buSzPts val="1200"/>
              <a:buFont typeface="Proxima Nova"/>
              <a:buChar char="‒"/>
              <a:defRPr sz="1600" b="0" i="0" u="none" strike="noStrike" cap="none">
                <a:solidFill>
                  <a:schemeClr val="lt1"/>
                </a:solidFill>
                <a:latin typeface="Proxima Nova"/>
                <a:ea typeface="Proxima Nova"/>
                <a:cs typeface="Proxima Nova"/>
                <a:sym typeface="Proxima Nova"/>
              </a:defRPr>
            </a:lvl6pPr>
            <a:lvl7pPr marL="4267093" marR="0" lvl="6" indent="-389457" algn="l" rtl="0">
              <a:lnSpc>
                <a:spcPct val="100000"/>
              </a:lnSpc>
              <a:spcBef>
                <a:spcPts val="1333"/>
              </a:spcBef>
              <a:spcAft>
                <a:spcPts val="0"/>
              </a:spcAft>
              <a:buClr>
                <a:schemeClr val="lt1"/>
              </a:buClr>
              <a:buSzPts val="1000"/>
              <a:buFont typeface="Proxima Nova"/>
              <a:buChar char="∙"/>
              <a:defRPr sz="1333" b="0" i="0" u="none" strike="noStrike" cap="none">
                <a:solidFill>
                  <a:schemeClr val="lt1"/>
                </a:solidFill>
                <a:latin typeface="Proxima Nova"/>
                <a:ea typeface="Proxima Nova"/>
                <a:cs typeface="Proxima Nova"/>
                <a:sym typeface="Proxima Nova"/>
              </a:defRPr>
            </a:lvl7pPr>
            <a:lvl8pPr marL="4876678" marR="0" lvl="7" indent="-372524" algn="l" rtl="0">
              <a:lnSpc>
                <a:spcPct val="100000"/>
              </a:lnSpc>
              <a:spcBef>
                <a:spcPts val="1333"/>
              </a:spcBef>
              <a:spcAft>
                <a:spcPts val="0"/>
              </a:spcAft>
              <a:buClr>
                <a:schemeClr val="lt1"/>
              </a:buClr>
              <a:buSzPts val="800"/>
              <a:buFont typeface="Proxima Nova"/>
              <a:buChar char="‣"/>
              <a:defRPr sz="1067" b="0" i="0" u="none" strike="noStrike" cap="none">
                <a:solidFill>
                  <a:schemeClr val="lt1"/>
                </a:solidFill>
                <a:latin typeface="Proxima Nova"/>
                <a:ea typeface="Proxima Nova"/>
                <a:cs typeface="Proxima Nova"/>
                <a:sym typeface="Proxima Nova"/>
              </a:defRPr>
            </a:lvl8pPr>
            <a:lvl9pPr marL="5486263" marR="0" lvl="8" indent="-355591" algn="l" rtl="0">
              <a:lnSpc>
                <a:spcPct val="100000"/>
              </a:lnSpc>
              <a:spcBef>
                <a:spcPts val="1333"/>
              </a:spcBef>
              <a:spcAft>
                <a:spcPts val="1333"/>
              </a:spcAft>
              <a:buClr>
                <a:schemeClr val="lt1"/>
              </a:buClr>
              <a:buSzPts val="600"/>
              <a:buFont typeface="Proxima Nova"/>
              <a:buChar char="◦"/>
              <a:defRPr sz="800" b="0" i="0" u="none" strike="noStrike" cap="none">
                <a:solidFill>
                  <a:schemeClr val="lt1"/>
                </a:solidFill>
                <a:latin typeface="Proxima Nova"/>
                <a:ea typeface="Proxima Nova"/>
                <a:cs typeface="Proxima Nova"/>
                <a:sym typeface="Proxima Nova"/>
              </a:defRPr>
            </a:lvl9pPr>
          </a:lstStyle>
          <a:p>
            <a:endParaRPr/>
          </a:p>
        </p:txBody>
      </p:sp>
      <p:sp>
        <p:nvSpPr>
          <p:cNvPr id="26" name="Google Shape;26;p6"/>
          <p:cNvSpPr txBox="1">
            <a:spLocks noGrp="1"/>
          </p:cNvSpPr>
          <p:nvPr>
            <p:ph type="sldNum" idx="12"/>
          </p:nvPr>
        </p:nvSpPr>
        <p:spPr>
          <a:xfrm>
            <a:off x="11347085" y="63232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27" name="Google Shape;27;p6"/>
          <p:cNvSpPr/>
          <p:nvPr/>
        </p:nvSpPr>
        <p:spPr>
          <a:xfrm>
            <a:off x="0" y="0"/>
            <a:ext cx="12206400" cy="596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713715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68800" y="154367"/>
            <a:ext cx="11454400" cy="1128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lt2"/>
              </a:buClr>
              <a:buSzPts val="2500"/>
              <a:buFont typeface="Proxima Nova"/>
              <a:buNone/>
              <a:defRPr sz="2500" b="1" i="0" u="none" strike="noStrike" cap="none">
                <a:solidFill>
                  <a:schemeClr val="lt2"/>
                </a:solidFill>
                <a:latin typeface="Proxima Nova"/>
                <a:ea typeface="Proxima Nova"/>
                <a:cs typeface="Proxima Nova"/>
                <a:sym typeface="Proxima Nova"/>
              </a:defRPr>
            </a:lvl1pPr>
            <a:lvl2pPr lvl="1" indent="0" rtl="0">
              <a:spcBef>
                <a:spcPts val="0"/>
              </a:spcBef>
              <a:spcAft>
                <a:spcPts val="0"/>
              </a:spcAft>
              <a:buSzPts val="2500"/>
              <a:buFont typeface="Proxima Nova"/>
              <a:buNone/>
              <a:defRPr sz="2500" b="1">
                <a:latin typeface="Proxima Nova"/>
                <a:ea typeface="Proxima Nova"/>
                <a:cs typeface="Proxima Nova"/>
                <a:sym typeface="Proxima Nova"/>
              </a:defRPr>
            </a:lvl2pPr>
            <a:lvl3pPr lvl="2" indent="0" rtl="0">
              <a:spcBef>
                <a:spcPts val="0"/>
              </a:spcBef>
              <a:spcAft>
                <a:spcPts val="0"/>
              </a:spcAft>
              <a:buSzPts val="2500"/>
              <a:buFont typeface="Proxima Nova"/>
              <a:buNone/>
              <a:defRPr sz="2500" b="1">
                <a:latin typeface="Proxima Nova"/>
                <a:ea typeface="Proxima Nova"/>
                <a:cs typeface="Proxima Nova"/>
                <a:sym typeface="Proxima Nova"/>
              </a:defRPr>
            </a:lvl3pPr>
            <a:lvl4pPr lvl="3" indent="0" rtl="0">
              <a:spcBef>
                <a:spcPts val="0"/>
              </a:spcBef>
              <a:spcAft>
                <a:spcPts val="0"/>
              </a:spcAft>
              <a:buSzPts val="2500"/>
              <a:buFont typeface="Proxima Nova"/>
              <a:buNone/>
              <a:defRPr sz="2500" b="1">
                <a:latin typeface="Proxima Nova"/>
                <a:ea typeface="Proxima Nova"/>
                <a:cs typeface="Proxima Nova"/>
                <a:sym typeface="Proxima Nova"/>
              </a:defRPr>
            </a:lvl4pPr>
            <a:lvl5pPr lvl="4" indent="0" rtl="0">
              <a:spcBef>
                <a:spcPts val="0"/>
              </a:spcBef>
              <a:spcAft>
                <a:spcPts val="0"/>
              </a:spcAft>
              <a:buSzPts val="2500"/>
              <a:buFont typeface="Proxima Nova"/>
              <a:buNone/>
              <a:defRPr sz="2500" b="1">
                <a:latin typeface="Proxima Nova"/>
                <a:ea typeface="Proxima Nova"/>
                <a:cs typeface="Proxima Nova"/>
                <a:sym typeface="Proxima Nova"/>
              </a:defRPr>
            </a:lvl5pPr>
            <a:lvl6pPr lvl="5" indent="0" rtl="0">
              <a:spcBef>
                <a:spcPts val="0"/>
              </a:spcBef>
              <a:spcAft>
                <a:spcPts val="0"/>
              </a:spcAft>
              <a:buSzPts val="2500"/>
              <a:buFont typeface="Proxima Nova"/>
              <a:buNone/>
              <a:defRPr sz="2500" b="1">
                <a:latin typeface="Proxima Nova"/>
                <a:ea typeface="Proxima Nova"/>
                <a:cs typeface="Proxima Nova"/>
                <a:sym typeface="Proxima Nova"/>
              </a:defRPr>
            </a:lvl6pPr>
            <a:lvl7pPr lvl="6" indent="0" rtl="0">
              <a:spcBef>
                <a:spcPts val="0"/>
              </a:spcBef>
              <a:spcAft>
                <a:spcPts val="0"/>
              </a:spcAft>
              <a:buSzPts val="2500"/>
              <a:buFont typeface="Proxima Nova"/>
              <a:buNone/>
              <a:defRPr sz="2500" b="1">
                <a:latin typeface="Proxima Nova"/>
                <a:ea typeface="Proxima Nova"/>
                <a:cs typeface="Proxima Nova"/>
                <a:sym typeface="Proxima Nova"/>
              </a:defRPr>
            </a:lvl7pPr>
            <a:lvl8pPr lvl="7" indent="0" rtl="0">
              <a:spcBef>
                <a:spcPts val="0"/>
              </a:spcBef>
              <a:spcAft>
                <a:spcPts val="0"/>
              </a:spcAft>
              <a:buSzPts val="2500"/>
              <a:buFont typeface="Proxima Nova"/>
              <a:buNone/>
              <a:defRPr sz="2500" b="1">
                <a:latin typeface="Proxima Nova"/>
                <a:ea typeface="Proxima Nova"/>
                <a:cs typeface="Proxima Nova"/>
                <a:sym typeface="Proxima Nova"/>
              </a:defRPr>
            </a:lvl8pPr>
            <a:lvl9pPr lvl="8" indent="0" rtl="0">
              <a:spcBef>
                <a:spcPts val="0"/>
              </a:spcBef>
              <a:spcAft>
                <a:spcPts val="0"/>
              </a:spcAft>
              <a:buSzPts val="2500"/>
              <a:buFont typeface="Proxima Nova"/>
              <a:buNone/>
              <a:defRPr sz="2500" b="1">
                <a:latin typeface="Proxima Nova"/>
                <a:ea typeface="Proxima Nova"/>
                <a:cs typeface="Proxima Nova"/>
                <a:sym typeface="Proxima Nova"/>
              </a:defRPr>
            </a:lvl9pPr>
          </a:lstStyle>
          <a:p>
            <a:endParaRPr/>
          </a:p>
        </p:txBody>
      </p:sp>
      <p:sp>
        <p:nvSpPr>
          <p:cNvPr id="21" name="Google Shape;21;p5"/>
          <p:cNvSpPr txBox="1">
            <a:spLocks noGrp="1"/>
          </p:cNvSpPr>
          <p:nvPr>
            <p:ph type="body" idx="1"/>
          </p:nvPr>
        </p:nvSpPr>
        <p:spPr>
          <a:xfrm>
            <a:off x="368700" y="1397500"/>
            <a:ext cx="11454400" cy="499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1000"/>
              </a:spcBef>
              <a:spcAft>
                <a:spcPts val="0"/>
              </a:spcAft>
              <a:buClr>
                <a:schemeClr val="lt2"/>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00000"/>
              </a:lnSpc>
              <a:spcBef>
                <a:spcPts val="1000"/>
              </a:spcBef>
              <a:spcAft>
                <a:spcPts val="0"/>
              </a:spcAft>
              <a:buClr>
                <a:schemeClr val="lt1"/>
              </a:buClr>
              <a:buSzPts val="1400"/>
              <a:buFont typeface="Proxima Nova"/>
              <a:buChar char="﹘"/>
              <a:defRPr sz="1400" b="0" i="0" u="none" strike="noStrike" cap="none">
                <a:solidFill>
                  <a:schemeClr val="lt1"/>
                </a:solidFill>
                <a:latin typeface="Proxima Nova"/>
                <a:ea typeface="Proxima Nova"/>
                <a:cs typeface="Proxima Nova"/>
                <a:sym typeface="Proxima Nova"/>
              </a:defRPr>
            </a:lvl2pPr>
            <a:lvl3pPr marL="1371600" marR="0" lvl="2" indent="-304800" algn="l" rtl="0">
              <a:lnSpc>
                <a:spcPct val="100000"/>
              </a:lnSpc>
              <a:spcBef>
                <a:spcPts val="700"/>
              </a:spcBef>
              <a:spcAft>
                <a:spcPts val="0"/>
              </a:spcAft>
              <a:buClr>
                <a:schemeClr val="lt1"/>
              </a:buClr>
              <a:buSzPts val="1200"/>
              <a:buFont typeface="Proxima Nova"/>
              <a:buChar char="∙"/>
              <a:defRPr sz="1200" b="0" i="0" u="none" strike="noStrike" cap="none">
                <a:solidFill>
                  <a:schemeClr val="lt1"/>
                </a:solidFill>
                <a:latin typeface="Proxima Nova"/>
                <a:ea typeface="Proxima Nova"/>
                <a:cs typeface="Proxima Nova"/>
                <a:sym typeface="Proxima Nova"/>
              </a:defRPr>
            </a:lvl3pPr>
            <a:lvl4pPr marL="1828800" marR="0" lvl="3" indent="-292100" algn="l" rtl="0">
              <a:lnSpc>
                <a:spcPct val="100000"/>
              </a:lnSpc>
              <a:spcBef>
                <a:spcPts val="1000"/>
              </a:spcBef>
              <a:spcAft>
                <a:spcPts val="0"/>
              </a:spcAft>
              <a:buClr>
                <a:schemeClr val="lt1"/>
              </a:buClr>
              <a:buSzPts val="1000"/>
              <a:buFont typeface="Proxima Nova"/>
              <a:buChar char="–"/>
              <a:defRPr sz="1000" b="0" i="0" u="none" strike="noStrike" cap="none">
                <a:solidFill>
                  <a:schemeClr val="lt1"/>
                </a:solidFill>
                <a:latin typeface="Proxima Nova"/>
                <a:ea typeface="Proxima Nova"/>
                <a:cs typeface="Proxima Nova"/>
                <a:sym typeface="Proxima Nova"/>
              </a:defRPr>
            </a:lvl4pPr>
            <a:lvl5pPr marL="2286000" marR="0" lvl="4" indent="-317500" algn="l" rtl="0">
              <a:lnSpc>
                <a:spcPct val="100000"/>
              </a:lnSpc>
              <a:spcBef>
                <a:spcPts val="1000"/>
              </a:spcBef>
              <a:spcAft>
                <a:spcPts val="0"/>
              </a:spcAft>
              <a:buClr>
                <a:schemeClr val="lt2"/>
              </a:buClr>
              <a:buSzPts val="1400"/>
              <a:buFont typeface="Proxima Nova"/>
              <a:buChar char="•"/>
              <a:defRPr sz="1400" b="1" i="0" u="none" strike="noStrike" cap="none">
                <a:solidFill>
                  <a:schemeClr val="lt2"/>
                </a:solidFill>
                <a:latin typeface="Proxima Nova"/>
                <a:ea typeface="Proxima Nova"/>
                <a:cs typeface="Proxima Nova"/>
                <a:sym typeface="Proxima Nova"/>
              </a:defRPr>
            </a:lvl5pPr>
            <a:lvl6pPr marL="2743200" marR="0" lvl="5" indent="-292100" algn="l" rtl="0">
              <a:lnSpc>
                <a:spcPct val="100000"/>
              </a:lnSpc>
              <a:spcBef>
                <a:spcPts val="1000"/>
              </a:spcBef>
              <a:spcAft>
                <a:spcPts val="0"/>
              </a:spcAft>
              <a:buClr>
                <a:schemeClr val="lt1"/>
              </a:buClr>
              <a:buSzPts val="1000"/>
              <a:buFont typeface="Proxima Nova"/>
              <a:buChar char="–"/>
              <a:defRPr sz="1000" b="0" i="0" u="none" strike="noStrike" cap="none">
                <a:solidFill>
                  <a:schemeClr val="lt1"/>
                </a:solidFill>
                <a:latin typeface="Proxima Nova"/>
                <a:ea typeface="Proxima Nova"/>
                <a:cs typeface="Proxima Nova"/>
                <a:sym typeface="Proxima Nova"/>
              </a:defRPr>
            </a:lvl6pPr>
            <a:lvl7pPr marL="3200400" marR="0" lvl="6" indent="-292100" algn="l" rtl="0">
              <a:lnSpc>
                <a:spcPct val="100000"/>
              </a:lnSpc>
              <a:spcBef>
                <a:spcPts val="1000"/>
              </a:spcBef>
              <a:spcAft>
                <a:spcPts val="0"/>
              </a:spcAft>
              <a:buClr>
                <a:schemeClr val="lt1"/>
              </a:buClr>
              <a:buSzPts val="1000"/>
              <a:buFont typeface="Proxima Nova"/>
              <a:buChar char="∙"/>
              <a:defRPr sz="1000" b="0" i="0" u="none" strike="noStrike" cap="none">
                <a:solidFill>
                  <a:schemeClr val="lt1"/>
                </a:solidFill>
                <a:latin typeface="Proxima Nova"/>
                <a:ea typeface="Proxima Nova"/>
                <a:cs typeface="Proxima Nova"/>
                <a:sym typeface="Proxima Nova"/>
              </a:defRPr>
            </a:lvl7pPr>
            <a:lvl8pPr marL="3657600" marR="0" lvl="7" indent="-279400" algn="l" rtl="0">
              <a:lnSpc>
                <a:spcPct val="100000"/>
              </a:lnSpc>
              <a:spcBef>
                <a:spcPts val="1000"/>
              </a:spcBef>
              <a:spcAft>
                <a:spcPts val="0"/>
              </a:spcAft>
              <a:buClr>
                <a:schemeClr val="lt1"/>
              </a:buClr>
              <a:buSzPts val="800"/>
              <a:buFont typeface="Proxima Nova"/>
              <a:buChar char="–"/>
              <a:defRPr sz="800" b="0" i="0" u="none" strike="noStrike" cap="none">
                <a:solidFill>
                  <a:schemeClr val="lt1"/>
                </a:solidFill>
                <a:latin typeface="Proxima Nova"/>
                <a:ea typeface="Proxima Nova"/>
                <a:cs typeface="Proxima Nova"/>
                <a:sym typeface="Proxima Nova"/>
              </a:defRPr>
            </a:lvl8pPr>
            <a:lvl9pPr marL="4114800" marR="0" lvl="8" indent="-266700" algn="l" rtl="0">
              <a:lnSpc>
                <a:spcPct val="100000"/>
              </a:lnSpc>
              <a:spcBef>
                <a:spcPts val="1000"/>
              </a:spcBef>
              <a:spcAft>
                <a:spcPts val="1000"/>
              </a:spcAft>
              <a:buClr>
                <a:schemeClr val="lt1"/>
              </a:buClr>
              <a:buSzPts val="600"/>
              <a:buFont typeface="Proxima Nova"/>
              <a:buChar char="–"/>
              <a:defRPr sz="600" b="0" i="0" u="none" strike="noStrike" cap="none">
                <a:solidFill>
                  <a:schemeClr val="lt1"/>
                </a:solidFill>
                <a:latin typeface="Proxima Nova"/>
                <a:ea typeface="Proxima Nova"/>
                <a:cs typeface="Proxima Nova"/>
                <a:sym typeface="Proxima Nova"/>
              </a:defRPr>
            </a:lvl9pPr>
          </a:lstStyle>
          <a:p>
            <a:endParaRPr/>
          </a:p>
        </p:txBody>
      </p:sp>
      <p:sp>
        <p:nvSpPr>
          <p:cNvPr id="22" name="Google Shape;22;p5"/>
          <p:cNvSpPr txBox="1">
            <a:spLocks noGrp="1"/>
          </p:cNvSpPr>
          <p:nvPr>
            <p:ph type="sldNum" idx="12"/>
          </p:nvPr>
        </p:nvSpPr>
        <p:spPr>
          <a:xfrm>
            <a:off x="11342749" y="6321365"/>
            <a:ext cx="731600" cy="524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1pPr>
            <a:lvl2pPr marL="0" marR="0" lvl="1"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2pPr>
            <a:lvl3pPr marL="0" marR="0" lvl="2"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3pPr>
            <a:lvl4pPr marL="0" marR="0" lvl="3"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4pPr>
            <a:lvl5pPr marL="0" marR="0" lvl="4"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5pPr>
            <a:lvl6pPr marL="0" marR="0" lvl="5"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6pPr>
            <a:lvl7pPr marL="0" marR="0" lvl="6"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7pPr>
            <a:lvl8pPr marL="0" marR="0" lvl="7"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8pPr>
            <a:lvl9pPr marL="0" marR="0" lvl="8" indent="0" algn="ctr" rtl="0">
              <a:lnSpc>
                <a:spcPct val="100000"/>
              </a:lnSpc>
              <a:spcBef>
                <a:spcPts val="0"/>
              </a:spcBef>
              <a:spcAft>
                <a:spcPts val="0"/>
              </a:spcAft>
              <a:buClr>
                <a:srgbClr val="000000"/>
              </a:buClr>
              <a:buSzPts val="900"/>
              <a:buFont typeface="Proxima Nova"/>
              <a:buNone/>
              <a:defRPr sz="1200" b="0" i="0" u="none" strike="noStrike" cap="none">
                <a:solidFill>
                  <a:srgbClr val="000000"/>
                </a:solidFill>
                <a:latin typeface="Proxima Nova"/>
                <a:ea typeface="Proxima Nova"/>
                <a:cs typeface="Proxima Nova"/>
                <a:sym typeface="Proxima Nov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4385405"/>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elp.lyft.com/hc/en-us/articles/115012927427-Lyft-ride-modes-overview"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lay.google.com/store/apps/details?id=me.lyft.android" TargetMode="External"/><Relationship Id="rId2" Type="http://schemas.openxmlformats.org/officeDocument/2006/relationships/hyperlink" Target="https://itunes.apple.com/us/app/lyft/id529379082?mt=8"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68800" y="173876"/>
            <a:ext cx="11454400" cy="905600"/>
          </a:xfrm>
          <a:prstGeom prst="rect">
            <a:avLst/>
          </a:prstGeom>
          <a:noFill/>
          <a:ln>
            <a:noFill/>
          </a:ln>
        </p:spPr>
        <p:txBody>
          <a:bodyPr spcFirstLastPara="1" wrap="square" lIns="121900" tIns="121900" rIns="121900" bIns="121900" anchor="ctr" anchorCtr="0">
            <a:noAutofit/>
          </a:bodyPr>
          <a:lstStyle/>
          <a:p>
            <a:r>
              <a:rPr lang="en"/>
              <a:t>How Lyft Works</a:t>
            </a:r>
            <a:endParaRPr/>
          </a:p>
        </p:txBody>
      </p:sp>
      <p:sp>
        <p:nvSpPr>
          <p:cNvPr id="237" name="Google Shape;237;p39"/>
          <p:cNvSpPr txBox="1">
            <a:spLocks noGrp="1"/>
          </p:cNvSpPr>
          <p:nvPr>
            <p:ph type="body" idx="1"/>
          </p:nvPr>
        </p:nvSpPr>
        <p:spPr>
          <a:xfrm>
            <a:off x="368700" y="1465267"/>
            <a:ext cx="6512000" cy="3957600"/>
          </a:xfrm>
          <a:prstGeom prst="rect">
            <a:avLst/>
          </a:prstGeom>
          <a:noFill/>
          <a:ln>
            <a:noFill/>
          </a:ln>
        </p:spPr>
        <p:txBody>
          <a:bodyPr spcFirstLastPara="1" wrap="square" lIns="121900" tIns="121900" rIns="121900" bIns="121900" anchor="t" anchorCtr="0">
            <a:noAutofit/>
          </a:bodyPr>
          <a:lstStyle/>
          <a:p>
            <a:pPr indent="-304792">
              <a:spcBef>
                <a:spcPts val="0"/>
              </a:spcBef>
            </a:pPr>
            <a:r>
              <a:rPr lang="en"/>
              <a:t>Request a ride at the touch of a button</a:t>
            </a:r>
            <a:endParaRPr/>
          </a:p>
          <a:p>
            <a:pPr indent="-304792"/>
            <a:r>
              <a:rPr lang="en"/>
              <a:t>Upfront pricing</a:t>
            </a:r>
            <a:endParaRPr/>
          </a:p>
          <a:p>
            <a:pPr indent="-304792"/>
            <a:r>
              <a:rPr lang="en"/>
              <a:t>No cash required</a:t>
            </a:r>
            <a:endParaRPr/>
          </a:p>
          <a:p>
            <a:pPr indent="-304792"/>
            <a:r>
              <a:rPr lang="en"/>
              <a:t>Tip your driver in the app</a:t>
            </a:r>
            <a:endParaRPr/>
          </a:p>
          <a:p>
            <a:pPr indent="-304792"/>
            <a:r>
              <a:rPr lang="en"/>
              <a:t>30% more affordable than a taxi</a:t>
            </a:r>
            <a:endParaRPr/>
          </a:p>
          <a:p>
            <a:pPr indent="-304792"/>
            <a:r>
              <a:rPr lang="en"/>
              <a:t>Safety features built right into the App</a:t>
            </a:r>
            <a:endParaRPr/>
          </a:p>
          <a:p>
            <a:pPr marL="0" indent="0">
              <a:spcBef>
                <a:spcPts val="2667"/>
              </a:spcBef>
              <a:buNone/>
            </a:pPr>
            <a:endParaRPr/>
          </a:p>
        </p:txBody>
      </p:sp>
      <p:sp>
        <p:nvSpPr>
          <p:cNvPr id="238" name="Google Shape;238;p39"/>
          <p:cNvSpPr txBox="1">
            <a:spLocks noGrp="1"/>
          </p:cNvSpPr>
          <p:nvPr>
            <p:ph type="sldNum" idx="12"/>
          </p:nvPr>
        </p:nvSpPr>
        <p:spPr>
          <a:xfrm>
            <a:off x="11347085" y="6323223"/>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a:t>
            </a:fld>
            <a:endParaRPr kern="0"/>
          </a:p>
        </p:txBody>
      </p:sp>
      <p:pic>
        <p:nvPicPr>
          <p:cNvPr id="239" name="Google Shape;239;p39" descr="Lyft app.png"/>
          <p:cNvPicPr preferRelativeResize="0"/>
          <p:nvPr/>
        </p:nvPicPr>
        <p:blipFill rotWithShape="1">
          <a:blip r:embed="rId3">
            <a:alphaModFix/>
          </a:blip>
          <a:srcRect/>
          <a:stretch/>
        </p:blipFill>
        <p:spPr>
          <a:xfrm>
            <a:off x="7083900" y="1282677"/>
            <a:ext cx="4878904" cy="37586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B08E-C852-46DB-A4CB-1F8F0D5C9895}"/>
              </a:ext>
            </a:extLst>
          </p:cNvPr>
          <p:cNvSpPr>
            <a:spLocks noGrp="1"/>
          </p:cNvSpPr>
          <p:nvPr>
            <p:ph type="title"/>
          </p:nvPr>
        </p:nvSpPr>
        <p:spPr/>
        <p:txBody>
          <a:bodyPr/>
          <a:lstStyle/>
          <a:p>
            <a:r>
              <a:rPr lang="en-US" dirty="0"/>
              <a:t>Enter Your Phone Number</a:t>
            </a:r>
          </a:p>
        </p:txBody>
      </p:sp>
      <p:pic>
        <p:nvPicPr>
          <p:cNvPr id="4" name="Picture 3">
            <a:extLst>
              <a:ext uri="{FF2B5EF4-FFF2-40B4-BE49-F238E27FC236}">
                <a16:creationId xmlns:a16="http://schemas.microsoft.com/office/drawing/2014/main" id="{588D6EEC-37C5-41BD-B9CD-C104438B389D}"/>
              </a:ext>
            </a:extLst>
          </p:cNvPr>
          <p:cNvPicPr>
            <a:picLocks noChangeAspect="1"/>
          </p:cNvPicPr>
          <p:nvPr/>
        </p:nvPicPr>
        <p:blipFill>
          <a:blip r:embed="rId2"/>
          <a:stretch>
            <a:fillRect/>
          </a:stretch>
        </p:blipFill>
        <p:spPr>
          <a:xfrm>
            <a:off x="4279573" y="1376958"/>
            <a:ext cx="7400238" cy="5053884"/>
          </a:xfrm>
          <a:prstGeom prst="rect">
            <a:avLst/>
          </a:prstGeom>
        </p:spPr>
      </p:pic>
      <p:sp>
        <p:nvSpPr>
          <p:cNvPr id="3" name="Text Placeholder 2">
            <a:extLst>
              <a:ext uri="{FF2B5EF4-FFF2-40B4-BE49-F238E27FC236}">
                <a16:creationId xmlns:a16="http://schemas.microsoft.com/office/drawing/2014/main" id="{3CBDF9F2-207A-48AD-8139-AE58A4DE2DE6}"/>
              </a:ext>
            </a:extLst>
          </p:cNvPr>
          <p:cNvSpPr>
            <a:spLocks noGrp="1"/>
          </p:cNvSpPr>
          <p:nvPr>
            <p:ph type="body" idx="1"/>
          </p:nvPr>
        </p:nvSpPr>
        <p:spPr>
          <a:xfrm>
            <a:off x="368700" y="1112449"/>
            <a:ext cx="3797947" cy="3525539"/>
          </a:xfrm>
        </p:spPr>
        <p:txBody>
          <a:bodyPr/>
          <a:lstStyle/>
          <a:p>
            <a:r>
              <a:rPr lang="en-US" dirty="0"/>
              <a:t>Your phone's number will be displayed. Your phone must be a mobile phone and be able to receive SMS messages.</a:t>
            </a:r>
          </a:p>
        </p:txBody>
      </p:sp>
    </p:spTree>
    <p:extLst>
      <p:ext uri="{BB962C8B-B14F-4D97-AF65-F5344CB8AC3E}">
        <p14:creationId xmlns:p14="http://schemas.microsoft.com/office/powerpoint/2010/main" val="8103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C709-E6DD-40BA-9EDB-DA925F4E21A1}"/>
              </a:ext>
            </a:extLst>
          </p:cNvPr>
          <p:cNvSpPr>
            <a:spLocks noGrp="1"/>
          </p:cNvSpPr>
          <p:nvPr>
            <p:ph type="title"/>
          </p:nvPr>
        </p:nvSpPr>
        <p:spPr/>
        <p:txBody>
          <a:bodyPr/>
          <a:lstStyle/>
          <a:p>
            <a:r>
              <a:rPr lang="en-US" dirty="0"/>
              <a:t>Verify Your Account</a:t>
            </a:r>
          </a:p>
        </p:txBody>
      </p:sp>
      <p:pic>
        <p:nvPicPr>
          <p:cNvPr id="4" name="Picture 3">
            <a:extLst>
              <a:ext uri="{FF2B5EF4-FFF2-40B4-BE49-F238E27FC236}">
                <a16:creationId xmlns:a16="http://schemas.microsoft.com/office/drawing/2014/main" id="{D8494AC8-C97E-40D8-B543-1CC8CDC58151}"/>
              </a:ext>
            </a:extLst>
          </p:cNvPr>
          <p:cNvPicPr>
            <a:picLocks noChangeAspect="1"/>
          </p:cNvPicPr>
          <p:nvPr/>
        </p:nvPicPr>
        <p:blipFill>
          <a:blip r:embed="rId2"/>
          <a:stretch>
            <a:fillRect/>
          </a:stretch>
        </p:blipFill>
        <p:spPr>
          <a:xfrm>
            <a:off x="4242062" y="1079476"/>
            <a:ext cx="7739406" cy="5228173"/>
          </a:xfrm>
          <a:prstGeom prst="rect">
            <a:avLst/>
          </a:prstGeom>
        </p:spPr>
      </p:pic>
      <p:sp>
        <p:nvSpPr>
          <p:cNvPr id="3" name="Text Placeholder 2">
            <a:extLst>
              <a:ext uri="{FF2B5EF4-FFF2-40B4-BE49-F238E27FC236}">
                <a16:creationId xmlns:a16="http://schemas.microsoft.com/office/drawing/2014/main" id="{155AC53E-26ED-453D-AE65-B252710FB1CB}"/>
              </a:ext>
            </a:extLst>
          </p:cNvPr>
          <p:cNvSpPr>
            <a:spLocks noGrp="1"/>
          </p:cNvSpPr>
          <p:nvPr>
            <p:ph type="body" idx="1"/>
          </p:nvPr>
        </p:nvSpPr>
        <p:spPr>
          <a:xfrm>
            <a:off x="368700" y="1112449"/>
            <a:ext cx="3543424" cy="4487073"/>
          </a:xfrm>
        </p:spPr>
        <p:txBody>
          <a:bodyPr/>
          <a:lstStyle/>
          <a:p>
            <a:r>
              <a:rPr lang="en-US" sz="1800" b="1" dirty="0"/>
              <a:t>Enter the code that is texted to your phone.</a:t>
            </a:r>
            <a:r>
              <a:rPr lang="en-US" sz="1800" dirty="0"/>
              <a:t> You will be prompted to enter the six-digit code that is sent to your number via SMS. This will verify your number and activate your account.</a:t>
            </a:r>
          </a:p>
        </p:txBody>
      </p:sp>
    </p:spTree>
    <p:extLst>
      <p:ext uri="{BB962C8B-B14F-4D97-AF65-F5344CB8AC3E}">
        <p14:creationId xmlns:p14="http://schemas.microsoft.com/office/powerpoint/2010/main" val="196634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52F9-64A8-4B08-8CF7-324E121356C4}"/>
              </a:ext>
            </a:extLst>
          </p:cNvPr>
          <p:cNvSpPr>
            <a:spLocks noGrp="1"/>
          </p:cNvSpPr>
          <p:nvPr>
            <p:ph type="title"/>
          </p:nvPr>
        </p:nvSpPr>
        <p:spPr/>
        <p:txBody>
          <a:bodyPr/>
          <a:lstStyle/>
          <a:p>
            <a:r>
              <a:rPr lang="en-US" dirty="0"/>
              <a:t>Add a Payment Method</a:t>
            </a:r>
          </a:p>
        </p:txBody>
      </p:sp>
      <p:sp>
        <p:nvSpPr>
          <p:cNvPr id="3" name="Text Placeholder 2">
            <a:extLst>
              <a:ext uri="{FF2B5EF4-FFF2-40B4-BE49-F238E27FC236}">
                <a16:creationId xmlns:a16="http://schemas.microsoft.com/office/drawing/2014/main" id="{9B62F9ED-DFD3-4BB3-BC44-76F96D74A52A}"/>
              </a:ext>
            </a:extLst>
          </p:cNvPr>
          <p:cNvSpPr>
            <a:spLocks noGrp="1"/>
          </p:cNvSpPr>
          <p:nvPr>
            <p:ph type="body" idx="1"/>
          </p:nvPr>
        </p:nvSpPr>
        <p:spPr>
          <a:xfrm>
            <a:off x="368700" y="1112449"/>
            <a:ext cx="4674640" cy="5195200"/>
          </a:xfrm>
        </p:spPr>
        <p:txBody>
          <a:bodyPr/>
          <a:lstStyle/>
          <a:p>
            <a:r>
              <a:rPr lang="en-US" b="1" dirty="0"/>
              <a:t>Open the Lyft app.</a:t>
            </a:r>
            <a:r>
              <a:rPr lang="en-US" dirty="0"/>
              <a:t> If the app isn't open already, you'll need to open Lyft to add a payment method. </a:t>
            </a:r>
          </a:p>
        </p:txBody>
      </p:sp>
      <p:pic>
        <p:nvPicPr>
          <p:cNvPr id="5" name="Picture 4">
            <a:extLst>
              <a:ext uri="{FF2B5EF4-FFF2-40B4-BE49-F238E27FC236}">
                <a16:creationId xmlns:a16="http://schemas.microsoft.com/office/drawing/2014/main" id="{5D2DBDFA-AE42-467F-8108-93E8B444F270}"/>
              </a:ext>
            </a:extLst>
          </p:cNvPr>
          <p:cNvPicPr>
            <a:picLocks noChangeAspect="1"/>
          </p:cNvPicPr>
          <p:nvPr/>
        </p:nvPicPr>
        <p:blipFill>
          <a:blip r:embed="rId2"/>
          <a:stretch>
            <a:fillRect/>
          </a:stretch>
        </p:blipFill>
        <p:spPr>
          <a:xfrm>
            <a:off x="7552374" y="281049"/>
            <a:ext cx="3825779" cy="6327141"/>
          </a:xfrm>
          <a:prstGeom prst="rect">
            <a:avLst/>
          </a:prstGeom>
          <a:ln w="57150">
            <a:solidFill>
              <a:schemeClr val="tx2"/>
            </a:solidFill>
          </a:ln>
        </p:spPr>
      </p:pic>
      <p:sp>
        <p:nvSpPr>
          <p:cNvPr id="6" name="Arrow: Right 5">
            <a:extLst>
              <a:ext uri="{FF2B5EF4-FFF2-40B4-BE49-F238E27FC236}">
                <a16:creationId xmlns:a16="http://schemas.microsoft.com/office/drawing/2014/main" id="{80F5CC9E-89B6-4074-BAC3-7410B74E1D18}"/>
              </a:ext>
            </a:extLst>
          </p:cNvPr>
          <p:cNvSpPr/>
          <p:nvPr/>
        </p:nvSpPr>
        <p:spPr>
          <a:xfrm>
            <a:off x="5241302" y="2045616"/>
            <a:ext cx="2007909" cy="90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62F1-FB64-415E-9B15-8D3BEB96CE18}"/>
              </a:ext>
            </a:extLst>
          </p:cNvPr>
          <p:cNvSpPr>
            <a:spLocks noGrp="1"/>
          </p:cNvSpPr>
          <p:nvPr>
            <p:ph type="title"/>
          </p:nvPr>
        </p:nvSpPr>
        <p:spPr/>
        <p:txBody>
          <a:bodyPr/>
          <a:lstStyle/>
          <a:p>
            <a:r>
              <a:rPr lang="en-US" dirty="0"/>
              <a:t>Payment Method</a:t>
            </a:r>
          </a:p>
        </p:txBody>
      </p:sp>
      <p:sp>
        <p:nvSpPr>
          <p:cNvPr id="3" name="Text Placeholder 2">
            <a:extLst>
              <a:ext uri="{FF2B5EF4-FFF2-40B4-BE49-F238E27FC236}">
                <a16:creationId xmlns:a16="http://schemas.microsoft.com/office/drawing/2014/main" id="{FB1D3E69-7191-4FE1-969B-1C7393FFE86C}"/>
              </a:ext>
            </a:extLst>
          </p:cNvPr>
          <p:cNvSpPr>
            <a:spLocks noGrp="1"/>
          </p:cNvSpPr>
          <p:nvPr>
            <p:ph type="body" idx="1"/>
          </p:nvPr>
        </p:nvSpPr>
        <p:spPr>
          <a:xfrm>
            <a:off x="368700" y="1112449"/>
            <a:ext cx="4806615" cy="5195200"/>
          </a:xfrm>
        </p:spPr>
        <p:txBody>
          <a:bodyPr/>
          <a:lstStyle/>
          <a:p>
            <a:r>
              <a:rPr lang="en-US" b="1" dirty="0"/>
              <a:t>Tap the Menu button (☰).</a:t>
            </a:r>
            <a:r>
              <a:rPr lang="en-US" dirty="0"/>
              <a:t> You can find this in the upper-left corner.</a:t>
            </a:r>
          </a:p>
          <a:p>
            <a:r>
              <a:rPr lang="en-US" b="1" dirty="0"/>
              <a:t>Select "Payment."</a:t>
            </a:r>
            <a:r>
              <a:rPr lang="en-US" dirty="0"/>
              <a:t> This will display a list of payment method options.</a:t>
            </a:r>
          </a:p>
        </p:txBody>
      </p:sp>
      <p:pic>
        <p:nvPicPr>
          <p:cNvPr id="5" name="Picture 4">
            <a:extLst>
              <a:ext uri="{FF2B5EF4-FFF2-40B4-BE49-F238E27FC236}">
                <a16:creationId xmlns:a16="http://schemas.microsoft.com/office/drawing/2014/main" id="{35A6759A-80CF-482E-8F7A-5BEACE607B58}"/>
              </a:ext>
            </a:extLst>
          </p:cNvPr>
          <p:cNvPicPr>
            <a:picLocks noChangeAspect="1"/>
          </p:cNvPicPr>
          <p:nvPr/>
        </p:nvPicPr>
        <p:blipFill>
          <a:blip r:embed="rId2"/>
          <a:stretch>
            <a:fillRect/>
          </a:stretch>
        </p:blipFill>
        <p:spPr>
          <a:xfrm>
            <a:off x="7892365" y="384142"/>
            <a:ext cx="3854443" cy="6089716"/>
          </a:xfrm>
          <a:prstGeom prst="rect">
            <a:avLst/>
          </a:prstGeom>
          <a:ln w="57150">
            <a:solidFill>
              <a:schemeClr val="tx2"/>
            </a:solidFill>
          </a:ln>
        </p:spPr>
      </p:pic>
    </p:spTree>
    <p:extLst>
      <p:ext uri="{BB962C8B-B14F-4D97-AF65-F5344CB8AC3E}">
        <p14:creationId xmlns:p14="http://schemas.microsoft.com/office/powerpoint/2010/main" val="85288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EADC-F022-4294-A82F-5BEBDA2006E8}"/>
              </a:ext>
            </a:extLst>
          </p:cNvPr>
          <p:cNvSpPr>
            <a:spLocks noGrp="1"/>
          </p:cNvSpPr>
          <p:nvPr>
            <p:ph type="title"/>
          </p:nvPr>
        </p:nvSpPr>
        <p:spPr/>
        <p:txBody>
          <a:bodyPr/>
          <a:lstStyle/>
          <a:p>
            <a:r>
              <a:rPr lang="en-US" dirty="0"/>
              <a:t>Payment Method</a:t>
            </a:r>
          </a:p>
        </p:txBody>
      </p:sp>
      <p:sp>
        <p:nvSpPr>
          <p:cNvPr id="3" name="Text Placeholder 2">
            <a:extLst>
              <a:ext uri="{FF2B5EF4-FFF2-40B4-BE49-F238E27FC236}">
                <a16:creationId xmlns:a16="http://schemas.microsoft.com/office/drawing/2014/main" id="{ECB6E95B-9E93-4935-A9C8-E57CE68AB914}"/>
              </a:ext>
            </a:extLst>
          </p:cNvPr>
          <p:cNvSpPr>
            <a:spLocks noGrp="1"/>
          </p:cNvSpPr>
          <p:nvPr>
            <p:ph type="body" idx="1"/>
          </p:nvPr>
        </p:nvSpPr>
        <p:spPr>
          <a:xfrm>
            <a:off x="368700" y="1112449"/>
            <a:ext cx="5560760" cy="5643795"/>
          </a:xfrm>
        </p:spPr>
        <p:txBody>
          <a:bodyPr/>
          <a:lstStyle/>
          <a:p>
            <a:r>
              <a:rPr lang="en-US" sz="1600" b="1" dirty="0"/>
              <a:t>Tap a payment method to add it.</a:t>
            </a:r>
            <a:r>
              <a:rPr lang="en-US" sz="1600" dirty="0"/>
              <a:t> Depending on the device you are using, you will have several payment options to pick from. Tap the one that you want to add. You can add multiple payment methods to the same account. Google Wallet/Apple Pay - These payment methods are only available on Android or iOS, respectively. You'll be able to link your account and pay directly from your Google Wallet or Apple Pay account.</a:t>
            </a:r>
          </a:p>
          <a:p>
            <a:r>
              <a:rPr lang="en-US" sz="1600" dirty="0"/>
              <a:t>PayPal - If you have a PayPal account, you can link it to Lyft and process your payments through it.</a:t>
            </a:r>
          </a:p>
          <a:p>
            <a:r>
              <a:rPr lang="en-US" sz="1600" dirty="0"/>
              <a:t>Credit card - You can add a Visa, MasterCard, American Express or Discover credit card, or a debit card that is tied to a checking account. You cannot use prepaid or virtual debit cards. You can add multiple cards to your account.</a:t>
            </a:r>
          </a:p>
          <a:p>
            <a:r>
              <a:rPr lang="en-US" sz="1600" dirty="0"/>
              <a:t>Lyft credit code - If you received Lyft credit as a gift, you can enter the code to activate your ride credit in </a:t>
            </a:r>
            <a:r>
              <a:rPr lang="en-US" sz="1600" b="1" dirty="0"/>
              <a:t>PROMOS</a:t>
            </a:r>
            <a:r>
              <a:rPr lang="en-US" sz="1600" dirty="0"/>
              <a:t>. </a:t>
            </a:r>
            <a:r>
              <a:rPr lang="en-US" sz="1600" dirty="0">
                <a:solidFill>
                  <a:schemeClr val="tx2"/>
                </a:solidFill>
              </a:rPr>
              <a:t>We have credits for you!</a:t>
            </a:r>
            <a:endParaRPr lang="en-US" dirty="0"/>
          </a:p>
        </p:txBody>
      </p:sp>
      <p:pic>
        <p:nvPicPr>
          <p:cNvPr id="5" name="Picture 4">
            <a:extLst>
              <a:ext uri="{FF2B5EF4-FFF2-40B4-BE49-F238E27FC236}">
                <a16:creationId xmlns:a16="http://schemas.microsoft.com/office/drawing/2014/main" id="{A081C376-F5E8-4657-8E2B-A90C30282FBB}"/>
              </a:ext>
            </a:extLst>
          </p:cNvPr>
          <p:cNvPicPr>
            <a:picLocks noChangeAspect="1"/>
          </p:cNvPicPr>
          <p:nvPr/>
        </p:nvPicPr>
        <p:blipFill>
          <a:blip r:embed="rId2"/>
          <a:stretch>
            <a:fillRect/>
          </a:stretch>
        </p:blipFill>
        <p:spPr>
          <a:xfrm>
            <a:off x="7542948" y="245097"/>
            <a:ext cx="3693804" cy="6344239"/>
          </a:xfrm>
          <a:prstGeom prst="rect">
            <a:avLst/>
          </a:prstGeom>
          <a:ln w="57150">
            <a:solidFill>
              <a:schemeClr val="tx2"/>
            </a:solidFill>
          </a:ln>
        </p:spPr>
      </p:pic>
    </p:spTree>
    <p:extLst>
      <p:ext uri="{BB962C8B-B14F-4D97-AF65-F5344CB8AC3E}">
        <p14:creationId xmlns:p14="http://schemas.microsoft.com/office/powerpoint/2010/main" val="197074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37EF-EB31-4766-80DE-7B38D422C974}"/>
              </a:ext>
            </a:extLst>
          </p:cNvPr>
          <p:cNvSpPr>
            <a:spLocks noGrp="1"/>
          </p:cNvSpPr>
          <p:nvPr>
            <p:ph type="title"/>
          </p:nvPr>
        </p:nvSpPr>
        <p:spPr/>
        <p:txBody>
          <a:bodyPr/>
          <a:lstStyle/>
          <a:p>
            <a:r>
              <a:rPr lang="en-US" dirty="0"/>
              <a:t>Get a Ride!</a:t>
            </a:r>
          </a:p>
        </p:txBody>
      </p:sp>
      <p:sp>
        <p:nvSpPr>
          <p:cNvPr id="3" name="Text Placeholder 2">
            <a:extLst>
              <a:ext uri="{FF2B5EF4-FFF2-40B4-BE49-F238E27FC236}">
                <a16:creationId xmlns:a16="http://schemas.microsoft.com/office/drawing/2014/main" id="{A7F7F9A3-9DE1-4D5A-840D-904D7467B5F6}"/>
              </a:ext>
            </a:extLst>
          </p:cNvPr>
          <p:cNvSpPr>
            <a:spLocks noGrp="1"/>
          </p:cNvSpPr>
          <p:nvPr>
            <p:ph type="body" idx="1"/>
          </p:nvPr>
        </p:nvSpPr>
        <p:spPr>
          <a:xfrm>
            <a:off x="6014401" y="592452"/>
            <a:ext cx="5808799" cy="6006311"/>
          </a:xfrm>
        </p:spPr>
        <p:txBody>
          <a:bodyPr/>
          <a:lstStyle/>
          <a:p>
            <a:r>
              <a:rPr lang="en-US" dirty="0"/>
              <a:t>The location services on you phone must be turned on:</a:t>
            </a:r>
          </a:p>
          <a:p>
            <a:r>
              <a:rPr lang="en-US" dirty="0"/>
              <a:t>Apple go to Settings. Tap Privacy. Tap Location Services. Tap On button.</a:t>
            </a:r>
          </a:p>
          <a:p>
            <a:r>
              <a:rPr lang="en-US" dirty="0"/>
              <a:t>Android go to Apps. Tap Settings. Tap Location. Tap On at top of screen.</a:t>
            </a:r>
          </a:p>
          <a:p>
            <a:r>
              <a:rPr lang="en-US" b="1" dirty="0"/>
              <a:t>Open the Lyft app.</a:t>
            </a:r>
            <a:r>
              <a:rPr lang="en-US" dirty="0"/>
              <a:t> You must use the Lyft app to request a ride. You cannot request a ride from a computer or from a web browser. Login with your Lyft account if you aren't already.</a:t>
            </a:r>
          </a:p>
          <a:p>
            <a:endParaRPr lang="en-US" dirty="0"/>
          </a:p>
          <a:p>
            <a:endParaRPr lang="en-US" dirty="0"/>
          </a:p>
          <a:p>
            <a:pPr marL="152396" indent="0">
              <a:buNone/>
            </a:pPr>
            <a:endParaRPr lang="en-US" dirty="0"/>
          </a:p>
        </p:txBody>
      </p:sp>
      <p:pic>
        <p:nvPicPr>
          <p:cNvPr id="6" name="Picture 5">
            <a:extLst>
              <a:ext uri="{FF2B5EF4-FFF2-40B4-BE49-F238E27FC236}">
                <a16:creationId xmlns:a16="http://schemas.microsoft.com/office/drawing/2014/main" id="{B83C66B3-13F4-405C-860C-F22D0BAE6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753" y="1079476"/>
            <a:ext cx="3308248" cy="5519287"/>
          </a:xfrm>
          <a:prstGeom prst="rect">
            <a:avLst/>
          </a:prstGeom>
          <a:ln w="57150">
            <a:solidFill>
              <a:schemeClr val="tx2"/>
            </a:solidFill>
          </a:ln>
        </p:spPr>
      </p:pic>
    </p:spTree>
    <p:extLst>
      <p:ext uri="{BB962C8B-B14F-4D97-AF65-F5344CB8AC3E}">
        <p14:creationId xmlns:p14="http://schemas.microsoft.com/office/powerpoint/2010/main" val="398806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8772-7792-484D-82E0-F88B3151A84B}"/>
              </a:ext>
            </a:extLst>
          </p:cNvPr>
          <p:cNvSpPr>
            <a:spLocks noGrp="1"/>
          </p:cNvSpPr>
          <p:nvPr>
            <p:ph type="title"/>
          </p:nvPr>
        </p:nvSpPr>
        <p:spPr/>
        <p:txBody>
          <a:bodyPr/>
          <a:lstStyle/>
          <a:p>
            <a:r>
              <a:rPr lang="en-US" dirty="0"/>
              <a:t>Set Your Pick-Up</a:t>
            </a:r>
          </a:p>
        </p:txBody>
      </p:sp>
      <p:sp>
        <p:nvSpPr>
          <p:cNvPr id="3" name="Text Placeholder 2">
            <a:extLst>
              <a:ext uri="{FF2B5EF4-FFF2-40B4-BE49-F238E27FC236}">
                <a16:creationId xmlns:a16="http://schemas.microsoft.com/office/drawing/2014/main" id="{DF1D9359-F2EF-4E81-9BA8-1994A2A7F4B5}"/>
              </a:ext>
            </a:extLst>
          </p:cNvPr>
          <p:cNvSpPr>
            <a:spLocks noGrp="1"/>
          </p:cNvSpPr>
          <p:nvPr>
            <p:ph type="body" idx="1"/>
          </p:nvPr>
        </p:nvSpPr>
        <p:spPr>
          <a:xfrm>
            <a:off x="368700" y="1112448"/>
            <a:ext cx="5042286" cy="5231791"/>
          </a:xfrm>
        </p:spPr>
        <p:txBody>
          <a:bodyPr/>
          <a:lstStyle/>
          <a:p>
            <a:r>
              <a:rPr lang="en-US" sz="2000" b="1" dirty="0"/>
              <a:t>The pickup location</a:t>
            </a:r>
            <a:r>
              <a:rPr lang="en-US" sz="2000" dirty="0"/>
              <a:t> will automatically set to your current GPS location. To </a:t>
            </a:r>
            <a:r>
              <a:rPr lang="en-US" sz="2000" i="1" dirty="0"/>
              <a:t>change</a:t>
            </a:r>
            <a:r>
              <a:rPr lang="en-US" sz="2000" dirty="0"/>
              <a:t> the pickup location:</a:t>
            </a:r>
          </a:p>
          <a:p>
            <a:r>
              <a:rPr lang="en-US" sz="2000" dirty="0"/>
              <a:t>Tap “Search Destination”</a:t>
            </a:r>
          </a:p>
          <a:p>
            <a:r>
              <a:rPr lang="en-US" sz="2000" dirty="0"/>
              <a:t>Tap 'Current Location' at the top of the screen and enter an address; OR</a:t>
            </a:r>
          </a:p>
          <a:p>
            <a:r>
              <a:rPr lang="en-US" sz="2000" dirty="0"/>
              <a:t>Tap “Set on Map” at the bottom of the page and move the pin drop to where you want to be picked up (backdoor, driveway etc.)</a:t>
            </a:r>
          </a:p>
          <a:p>
            <a:r>
              <a:rPr lang="en-US" sz="2000" dirty="0"/>
              <a:t>Tap 'Set Pickup.' </a:t>
            </a:r>
          </a:p>
          <a:p>
            <a:pPr marL="152396" indent="0">
              <a:buNone/>
            </a:pPr>
            <a:endParaRPr lang="en-US" dirty="0"/>
          </a:p>
        </p:txBody>
      </p:sp>
      <p:pic>
        <p:nvPicPr>
          <p:cNvPr id="5" name="Picture 4">
            <a:extLst>
              <a:ext uri="{FF2B5EF4-FFF2-40B4-BE49-F238E27FC236}">
                <a16:creationId xmlns:a16="http://schemas.microsoft.com/office/drawing/2014/main" id="{E02AF7BE-9291-47C4-A90F-F57C3B9356F5}"/>
              </a:ext>
            </a:extLst>
          </p:cNvPr>
          <p:cNvPicPr>
            <a:picLocks noChangeAspect="1"/>
          </p:cNvPicPr>
          <p:nvPr/>
        </p:nvPicPr>
        <p:blipFill>
          <a:blip r:embed="rId2"/>
          <a:stretch>
            <a:fillRect/>
          </a:stretch>
        </p:blipFill>
        <p:spPr>
          <a:xfrm>
            <a:off x="7194156" y="299343"/>
            <a:ext cx="3855697" cy="6044896"/>
          </a:xfrm>
          <a:prstGeom prst="rect">
            <a:avLst/>
          </a:prstGeom>
          <a:ln w="57150">
            <a:solidFill>
              <a:schemeClr val="tx2"/>
            </a:solidFill>
          </a:ln>
        </p:spPr>
      </p:pic>
    </p:spTree>
    <p:extLst>
      <p:ext uri="{BB962C8B-B14F-4D97-AF65-F5344CB8AC3E}">
        <p14:creationId xmlns:p14="http://schemas.microsoft.com/office/powerpoint/2010/main" val="395571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3A45-BD38-44EC-8898-D1A65E70CD1D}"/>
              </a:ext>
            </a:extLst>
          </p:cNvPr>
          <p:cNvSpPr>
            <a:spLocks noGrp="1"/>
          </p:cNvSpPr>
          <p:nvPr>
            <p:ph type="title"/>
          </p:nvPr>
        </p:nvSpPr>
        <p:spPr/>
        <p:txBody>
          <a:bodyPr/>
          <a:lstStyle/>
          <a:p>
            <a:r>
              <a:rPr lang="en-US" dirty="0"/>
              <a:t>Set Your Destination and Ride Mode</a:t>
            </a:r>
          </a:p>
        </p:txBody>
      </p:sp>
      <p:sp>
        <p:nvSpPr>
          <p:cNvPr id="3" name="Text Placeholder 2">
            <a:extLst>
              <a:ext uri="{FF2B5EF4-FFF2-40B4-BE49-F238E27FC236}">
                <a16:creationId xmlns:a16="http://schemas.microsoft.com/office/drawing/2014/main" id="{652968AD-B902-4FB3-AF40-5C2B6166B544}"/>
              </a:ext>
            </a:extLst>
          </p:cNvPr>
          <p:cNvSpPr>
            <a:spLocks noGrp="1"/>
          </p:cNvSpPr>
          <p:nvPr>
            <p:ph type="body" idx="1"/>
          </p:nvPr>
        </p:nvSpPr>
        <p:spPr>
          <a:xfrm>
            <a:off x="368700" y="1112449"/>
            <a:ext cx="6032100" cy="5195200"/>
          </a:xfrm>
        </p:spPr>
        <p:txBody>
          <a:bodyPr/>
          <a:lstStyle/>
          <a:p>
            <a:r>
              <a:rPr lang="en-US" dirty="0"/>
              <a:t>Tap 'search destination' and enter your destination. You can enter an address or search for a location.</a:t>
            </a:r>
          </a:p>
          <a:p>
            <a:r>
              <a:rPr lang="en-US" dirty="0">
                <a:hlinkClick r:id="rId2"/>
              </a:rPr>
              <a:t>Select your ride mode</a:t>
            </a:r>
            <a:r>
              <a:rPr lang="en-US" dirty="0"/>
              <a:t>. Swipe left for economy, luxury, or extra seating options.</a:t>
            </a:r>
          </a:p>
          <a:p>
            <a:r>
              <a:rPr lang="en-US" dirty="0"/>
              <a:t>Tap 'Select Lyft' to request a ride. </a:t>
            </a:r>
          </a:p>
          <a:p>
            <a:r>
              <a:rPr lang="en-US" dirty="0"/>
              <a:t>You’re ready to go! Make sure you are outside and visible to your driver.</a:t>
            </a:r>
          </a:p>
          <a:p>
            <a:r>
              <a:rPr lang="en-US" dirty="0"/>
              <a:t>You can watch your driver’s progress on your phone.</a:t>
            </a:r>
          </a:p>
          <a:p>
            <a:pPr marL="152396" indent="0">
              <a:buNone/>
            </a:pPr>
            <a:endParaRPr lang="en-US" dirty="0"/>
          </a:p>
        </p:txBody>
      </p:sp>
      <p:pic>
        <p:nvPicPr>
          <p:cNvPr id="5" name="Picture 4">
            <a:extLst>
              <a:ext uri="{FF2B5EF4-FFF2-40B4-BE49-F238E27FC236}">
                <a16:creationId xmlns:a16="http://schemas.microsoft.com/office/drawing/2014/main" id="{B41CEF00-92CF-470B-A73A-6B554147D7DF}"/>
              </a:ext>
            </a:extLst>
          </p:cNvPr>
          <p:cNvPicPr>
            <a:picLocks noChangeAspect="1"/>
          </p:cNvPicPr>
          <p:nvPr/>
        </p:nvPicPr>
        <p:blipFill>
          <a:blip r:embed="rId3"/>
          <a:stretch>
            <a:fillRect/>
          </a:stretch>
        </p:blipFill>
        <p:spPr>
          <a:xfrm>
            <a:off x="8342722" y="235410"/>
            <a:ext cx="3753506" cy="6387180"/>
          </a:xfrm>
          <a:prstGeom prst="rect">
            <a:avLst/>
          </a:prstGeom>
          <a:ln w="57150">
            <a:solidFill>
              <a:schemeClr val="tx2"/>
            </a:solidFill>
          </a:ln>
        </p:spPr>
      </p:pic>
    </p:spTree>
    <p:extLst>
      <p:ext uri="{BB962C8B-B14F-4D97-AF65-F5344CB8AC3E}">
        <p14:creationId xmlns:p14="http://schemas.microsoft.com/office/powerpoint/2010/main" val="369916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body" idx="1"/>
          </p:nvPr>
        </p:nvSpPr>
        <p:spPr>
          <a:xfrm>
            <a:off x="5195933" y="1112467"/>
            <a:ext cx="6305600" cy="5210800"/>
          </a:xfrm>
          <a:prstGeom prst="rect">
            <a:avLst/>
          </a:prstGeom>
          <a:noFill/>
          <a:ln>
            <a:noFill/>
          </a:ln>
        </p:spPr>
        <p:txBody>
          <a:bodyPr spcFirstLastPara="1" wrap="square" lIns="121900" tIns="121900" rIns="121900" bIns="121900" anchor="t" anchorCtr="0">
            <a:noAutofit/>
          </a:bodyPr>
          <a:lstStyle/>
          <a:p>
            <a:pPr marL="0" indent="0">
              <a:lnSpc>
                <a:spcPct val="115000"/>
              </a:lnSpc>
              <a:spcBef>
                <a:spcPts val="0"/>
              </a:spcBef>
              <a:buNone/>
            </a:pPr>
            <a:r>
              <a:rPr lang="en" b="1" dirty="0">
                <a:solidFill>
                  <a:schemeClr val="dk1"/>
                </a:solidFill>
              </a:rPr>
              <a:t>Protections for Passengers:</a:t>
            </a:r>
            <a:endParaRPr dirty="0"/>
          </a:p>
          <a:p>
            <a:pPr marL="0" indent="0">
              <a:lnSpc>
                <a:spcPct val="115000"/>
              </a:lnSpc>
              <a:spcBef>
                <a:spcPts val="0"/>
              </a:spcBef>
              <a:buNone/>
            </a:pPr>
            <a:endParaRPr b="1" dirty="0">
              <a:solidFill>
                <a:schemeClr val="dk1"/>
              </a:solidFill>
            </a:endParaRPr>
          </a:p>
          <a:p>
            <a:pPr indent="-304792">
              <a:lnSpc>
                <a:spcPct val="115000"/>
              </a:lnSpc>
              <a:spcBef>
                <a:spcPts val="0"/>
              </a:spcBef>
            </a:pPr>
            <a:r>
              <a:rPr lang="en" dirty="0">
                <a:solidFill>
                  <a:schemeClr val="dk1"/>
                </a:solidFill>
              </a:rPr>
              <a:t>App shows driver photo, vehicle type, and license plate number</a:t>
            </a:r>
          </a:p>
          <a:p>
            <a:pPr indent="-304792">
              <a:lnSpc>
                <a:spcPct val="115000"/>
              </a:lnSpc>
              <a:spcBef>
                <a:spcPts val="0"/>
              </a:spcBef>
            </a:pPr>
            <a:r>
              <a:rPr lang="en-US" dirty="0">
                <a:solidFill>
                  <a:schemeClr val="dk1"/>
                </a:solidFill>
              </a:rPr>
              <a:t>App displays rider name in the vehicle</a:t>
            </a:r>
            <a:endParaRPr lang="en" dirty="0">
              <a:solidFill>
                <a:schemeClr val="dk1"/>
              </a:solidFill>
            </a:endParaRPr>
          </a:p>
          <a:p>
            <a:pPr indent="-304792">
              <a:lnSpc>
                <a:spcPct val="115000"/>
              </a:lnSpc>
              <a:spcBef>
                <a:spcPts val="0"/>
              </a:spcBef>
            </a:pPr>
            <a:r>
              <a:rPr lang="en" dirty="0">
                <a:solidFill>
                  <a:schemeClr val="dk1"/>
                </a:solidFill>
              </a:rPr>
              <a:t>Ability to share live ride information with Friends and Family</a:t>
            </a:r>
            <a:endParaRPr dirty="0"/>
          </a:p>
          <a:p>
            <a:pPr indent="-304792">
              <a:lnSpc>
                <a:spcPct val="115000"/>
              </a:lnSpc>
              <a:spcBef>
                <a:spcPts val="0"/>
              </a:spcBef>
            </a:pPr>
            <a:r>
              <a:rPr lang="en" dirty="0">
                <a:solidFill>
                  <a:schemeClr val="dk1"/>
                </a:solidFill>
              </a:rPr>
              <a:t>Emailed receipt with route and travel information</a:t>
            </a:r>
            <a:endParaRPr dirty="0"/>
          </a:p>
          <a:p>
            <a:pPr indent="-304792">
              <a:lnSpc>
                <a:spcPct val="115000"/>
              </a:lnSpc>
              <a:spcBef>
                <a:spcPts val="0"/>
              </a:spcBef>
            </a:pPr>
            <a:r>
              <a:rPr lang="en" dirty="0">
                <a:solidFill>
                  <a:schemeClr val="dk1"/>
                </a:solidFill>
              </a:rPr>
              <a:t>24/7 Trust &amp; Safety Team</a:t>
            </a:r>
            <a:endParaRPr dirty="0"/>
          </a:p>
          <a:p>
            <a:pPr marL="0" indent="0" algn="just">
              <a:lnSpc>
                <a:spcPct val="115000"/>
              </a:lnSpc>
              <a:spcBef>
                <a:spcPts val="0"/>
              </a:spcBef>
              <a:buNone/>
            </a:pPr>
            <a:endParaRPr dirty="0">
              <a:solidFill>
                <a:schemeClr val="dk1"/>
              </a:solidFill>
            </a:endParaRPr>
          </a:p>
          <a:p>
            <a:pPr marL="0" indent="0" algn="just">
              <a:spcBef>
                <a:spcPts val="0"/>
              </a:spcBef>
              <a:buNone/>
            </a:pPr>
            <a:endParaRPr dirty="0">
              <a:solidFill>
                <a:schemeClr val="dk1"/>
              </a:solidFill>
            </a:endParaRPr>
          </a:p>
          <a:p>
            <a:pPr marL="0" indent="0">
              <a:lnSpc>
                <a:spcPct val="115000"/>
              </a:lnSpc>
              <a:spcBef>
                <a:spcPts val="0"/>
              </a:spcBef>
              <a:buNone/>
            </a:pPr>
            <a:endParaRPr dirty="0">
              <a:solidFill>
                <a:schemeClr val="dk1"/>
              </a:solidFill>
            </a:endParaRPr>
          </a:p>
        </p:txBody>
      </p:sp>
      <p:sp>
        <p:nvSpPr>
          <p:cNvPr id="253" name="Google Shape;253;p41"/>
          <p:cNvSpPr txBox="1">
            <a:spLocks noGrp="1"/>
          </p:cNvSpPr>
          <p:nvPr>
            <p:ph type="title"/>
          </p:nvPr>
        </p:nvSpPr>
        <p:spPr>
          <a:xfrm>
            <a:off x="368800" y="173876"/>
            <a:ext cx="11454400" cy="905600"/>
          </a:xfrm>
          <a:prstGeom prst="rect">
            <a:avLst/>
          </a:prstGeom>
          <a:noFill/>
          <a:ln>
            <a:noFill/>
          </a:ln>
        </p:spPr>
        <p:txBody>
          <a:bodyPr spcFirstLastPara="1" wrap="square" lIns="121900" tIns="121900" rIns="121900" bIns="121900" anchor="ctr" anchorCtr="0">
            <a:noAutofit/>
          </a:bodyPr>
          <a:lstStyle/>
          <a:p>
            <a:r>
              <a:rPr lang="en-US" dirty="0"/>
              <a:t>Reminder </a:t>
            </a:r>
            <a:r>
              <a:rPr lang="en"/>
              <a:t>Policies that Protect Passengers</a:t>
            </a:r>
            <a:endParaRPr dirty="0"/>
          </a:p>
        </p:txBody>
      </p:sp>
      <p:sp>
        <p:nvSpPr>
          <p:cNvPr id="254" name="Google Shape;254;p41"/>
          <p:cNvSpPr txBox="1">
            <a:spLocks noGrp="1"/>
          </p:cNvSpPr>
          <p:nvPr>
            <p:ph type="sldNum" idx="12"/>
          </p:nvPr>
        </p:nvSpPr>
        <p:spPr>
          <a:xfrm>
            <a:off x="11347085" y="6323223"/>
            <a:ext cx="731600" cy="524800"/>
          </a:xfrm>
          <a:prstGeom prst="rect">
            <a:avLst/>
          </a:prstGeom>
          <a:noFill/>
          <a:ln>
            <a:noFill/>
          </a:ln>
        </p:spPr>
        <p:txBody>
          <a:bodyPr spcFirstLastPara="1" wrap="square" lIns="121900" tIns="121900" rIns="121900" bIns="121900" anchor="ctr" anchorCtr="0">
            <a:noAutofit/>
          </a:bodyPr>
          <a:lstStyle/>
          <a:p>
            <a:pPr algn="ctr" defTabSz="1219170"/>
            <a:fld id="{00000000-1234-1234-1234-123412341234}" type="slidenum">
              <a:rPr lang="en" kern="0"/>
              <a:pPr algn="ctr" defTabSz="1219170"/>
              <a:t>18</a:t>
            </a:fld>
            <a:endParaRPr kern="0"/>
          </a:p>
        </p:txBody>
      </p:sp>
      <p:pic>
        <p:nvPicPr>
          <p:cNvPr id="255" name="Google Shape;255;p41" descr="Lyft_PressKit_04.jpg"/>
          <p:cNvPicPr preferRelativeResize="0"/>
          <p:nvPr/>
        </p:nvPicPr>
        <p:blipFill rotWithShape="1">
          <a:blip r:embed="rId3">
            <a:alphaModFix/>
          </a:blip>
          <a:srcRect l="18315" r="18308"/>
          <a:stretch/>
        </p:blipFill>
        <p:spPr>
          <a:xfrm>
            <a:off x="368801" y="1299200"/>
            <a:ext cx="4598900" cy="4835403"/>
          </a:xfrm>
          <a:prstGeom prst="rect">
            <a:avLst/>
          </a:prstGeom>
          <a:noFill/>
          <a:ln>
            <a:noFill/>
          </a:ln>
        </p:spPr>
      </p:pic>
    </p:spTree>
    <p:extLst>
      <p:ext uri="{BB962C8B-B14F-4D97-AF65-F5344CB8AC3E}">
        <p14:creationId xmlns:p14="http://schemas.microsoft.com/office/powerpoint/2010/main" val="299315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body" idx="1"/>
          </p:nvPr>
        </p:nvSpPr>
        <p:spPr>
          <a:xfrm>
            <a:off x="5195933" y="1112467"/>
            <a:ext cx="6305600" cy="5210800"/>
          </a:xfrm>
          <a:prstGeom prst="rect">
            <a:avLst/>
          </a:prstGeom>
          <a:noFill/>
          <a:ln>
            <a:noFill/>
          </a:ln>
        </p:spPr>
        <p:txBody>
          <a:bodyPr spcFirstLastPara="1" wrap="square" lIns="121900" tIns="121900" rIns="121900" bIns="121900" anchor="t" anchorCtr="0">
            <a:noAutofit/>
          </a:bodyPr>
          <a:lstStyle/>
          <a:p>
            <a:pPr marL="0" indent="0">
              <a:lnSpc>
                <a:spcPct val="115000"/>
              </a:lnSpc>
              <a:spcBef>
                <a:spcPts val="0"/>
              </a:spcBef>
              <a:buNone/>
            </a:pPr>
            <a:r>
              <a:rPr lang="en" b="1">
                <a:solidFill>
                  <a:schemeClr val="dk1"/>
                </a:solidFill>
              </a:rPr>
              <a:t>Safe drivers:</a:t>
            </a:r>
            <a:endParaRPr/>
          </a:p>
          <a:p>
            <a:pPr marL="0" indent="0">
              <a:lnSpc>
                <a:spcPct val="115000"/>
              </a:lnSpc>
              <a:spcBef>
                <a:spcPts val="0"/>
              </a:spcBef>
              <a:buNone/>
            </a:pPr>
            <a:endParaRPr b="1">
              <a:solidFill>
                <a:schemeClr val="dk1"/>
              </a:solidFill>
            </a:endParaRPr>
          </a:p>
          <a:p>
            <a:pPr indent="-304792">
              <a:lnSpc>
                <a:spcPct val="115000"/>
              </a:lnSpc>
              <a:spcBef>
                <a:spcPts val="0"/>
              </a:spcBef>
            </a:pPr>
            <a:r>
              <a:rPr lang="en">
                <a:solidFill>
                  <a:schemeClr val="dk1"/>
                </a:solidFill>
              </a:rPr>
              <a:t>Rigorous rolling criminal background and driving record checks</a:t>
            </a:r>
            <a:endParaRPr/>
          </a:p>
          <a:p>
            <a:pPr indent="-304792">
              <a:lnSpc>
                <a:spcPct val="115000"/>
              </a:lnSpc>
              <a:spcBef>
                <a:spcPts val="0"/>
              </a:spcBef>
            </a:pPr>
            <a:r>
              <a:rPr lang="en">
                <a:solidFill>
                  <a:schemeClr val="dk1"/>
                </a:solidFill>
              </a:rPr>
              <a:t>Zero tolerance drug/alcohol policy</a:t>
            </a:r>
            <a:endParaRPr/>
          </a:p>
          <a:p>
            <a:pPr indent="-304792">
              <a:lnSpc>
                <a:spcPct val="115000"/>
              </a:lnSpc>
              <a:spcBef>
                <a:spcPts val="0"/>
              </a:spcBef>
            </a:pPr>
            <a:r>
              <a:rPr lang="en">
                <a:solidFill>
                  <a:schemeClr val="dk1"/>
                </a:solidFill>
              </a:rPr>
              <a:t>Real-time ratings</a:t>
            </a:r>
            <a:endParaRPr/>
          </a:p>
          <a:p>
            <a:pPr indent="-304792">
              <a:lnSpc>
                <a:spcPct val="115000"/>
              </a:lnSpc>
              <a:spcBef>
                <a:spcPts val="0"/>
              </a:spcBef>
            </a:pPr>
            <a:r>
              <a:rPr lang="en">
                <a:solidFill>
                  <a:schemeClr val="dk1"/>
                </a:solidFill>
              </a:rPr>
              <a:t>Vehicle standards and age requirements</a:t>
            </a:r>
            <a:endParaRPr/>
          </a:p>
          <a:p>
            <a:pPr indent="-304792">
              <a:lnSpc>
                <a:spcPct val="115000"/>
              </a:lnSpc>
              <a:spcBef>
                <a:spcPts val="0"/>
              </a:spcBef>
            </a:pPr>
            <a:r>
              <a:rPr lang="en">
                <a:solidFill>
                  <a:schemeClr val="dk1"/>
                </a:solidFill>
              </a:rPr>
              <a:t>Insurance protection plan</a:t>
            </a:r>
            <a:endParaRPr/>
          </a:p>
          <a:p>
            <a:pPr indent="-304792">
              <a:lnSpc>
                <a:spcPct val="115000"/>
              </a:lnSpc>
              <a:spcBef>
                <a:spcPts val="0"/>
              </a:spcBef>
            </a:pPr>
            <a:r>
              <a:rPr lang="en">
                <a:solidFill>
                  <a:schemeClr val="dk1"/>
                </a:solidFill>
              </a:rPr>
              <a:t>24/7 Critical Response Line</a:t>
            </a:r>
            <a:endParaRPr/>
          </a:p>
          <a:p>
            <a:pPr marL="0" indent="0" algn="just">
              <a:spcBef>
                <a:spcPts val="0"/>
              </a:spcBef>
              <a:buNone/>
            </a:pPr>
            <a:endParaRPr>
              <a:solidFill>
                <a:schemeClr val="dk1"/>
              </a:solidFill>
            </a:endParaRPr>
          </a:p>
          <a:p>
            <a:pPr marL="0" indent="0" algn="just">
              <a:spcBef>
                <a:spcPts val="0"/>
              </a:spcBef>
              <a:buNone/>
            </a:pPr>
            <a:endParaRPr>
              <a:solidFill>
                <a:schemeClr val="dk1"/>
              </a:solidFill>
            </a:endParaRPr>
          </a:p>
          <a:p>
            <a:pPr marL="0" indent="0">
              <a:lnSpc>
                <a:spcPct val="115000"/>
              </a:lnSpc>
              <a:spcBef>
                <a:spcPts val="0"/>
              </a:spcBef>
              <a:buNone/>
            </a:pPr>
            <a:endParaRPr>
              <a:solidFill>
                <a:schemeClr val="dk1"/>
              </a:solidFill>
            </a:endParaRPr>
          </a:p>
        </p:txBody>
      </p:sp>
      <p:sp>
        <p:nvSpPr>
          <p:cNvPr id="245" name="Google Shape;245;p40"/>
          <p:cNvSpPr txBox="1">
            <a:spLocks noGrp="1"/>
          </p:cNvSpPr>
          <p:nvPr>
            <p:ph type="title"/>
          </p:nvPr>
        </p:nvSpPr>
        <p:spPr>
          <a:xfrm>
            <a:off x="368800" y="173876"/>
            <a:ext cx="11454400" cy="905600"/>
          </a:xfrm>
          <a:prstGeom prst="rect">
            <a:avLst/>
          </a:prstGeom>
          <a:noFill/>
          <a:ln>
            <a:noFill/>
          </a:ln>
        </p:spPr>
        <p:txBody>
          <a:bodyPr spcFirstLastPara="1" wrap="square" lIns="121900" tIns="121900" rIns="121900" bIns="121900" anchor="ctr" anchorCtr="0">
            <a:noAutofit/>
          </a:bodyPr>
          <a:lstStyle/>
          <a:p>
            <a:r>
              <a:rPr lang="en"/>
              <a:t>Policies that Protect Drivers and Passengers</a:t>
            </a:r>
            <a:endParaRPr/>
          </a:p>
        </p:txBody>
      </p:sp>
      <p:sp>
        <p:nvSpPr>
          <p:cNvPr id="246" name="Google Shape;246;p40"/>
          <p:cNvSpPr txBox="1">
            <a:spLocks noGrp="1"/>
          </p:cNvSpPr>
          <p:nvPr>
            <p:ph type="sldNum" idx="12"/>
          </p:nvPr>
        </p:nvSpPr>
        <p:spPr>
          <a:xfrm>
            <a:off x="11347085" y="6323223"/>
            <a:ext cx="731600" cy="524800"/>
          </a:xfrm>
          <a:prstGeom prst="rect">
            <a:avLst/>
          </a:prstGeom>
          <a:noFill/>
          <a:ln>
            <a:noFill/>
          </a:ln>
        </p:spPr>
        <p:txBody>
          <a:bodyPr spcFirstLastPara="1" wrap="square" lIns="121900" tIns="121900" rIns="121900" bIns="121900" anchor="ctr" anchorCtr="0">
            <a:noAutofit/>
          </a:bodyPr>
          <a:lstStyle/>
          <a:p>
            <a:pPr algn="ctr" defTabSz="1219170"/>
            <a:fld id="{00000000-1234-1234-1234-123412341234}" type="slidenum">
              <a:rPr lang="en" kern="0"/>
              <a:pPr algn="ctr" defTabSz="1219170"/>
              <a:t>2</a:t>
            </a:fld>
            <a:endParaRPr kern="0"/>
          </a:p>
        </p:txBody>
      </p:sp>
      <p:pic>
        <p:nvPicPr>
          <p:cNvPr id="247" name="Google Shape;247;p40" descr="Lyft_PressKit_02.jpg"/>
          <p:cNvPicPr preferRelativeResize="0"/>
          <p:nvPr/>
        </p:nvPicPr>
        <p:blipFill rotWithShape="1">
          <a:blip r:embed="rId3">
            <a:alphaModFix/>
          </a:blip>
          <a:srcRect l="19620" r="17003"/>
          <a:stretch/>
        </p:blipFill>
        <p:spPr>
          <a:xfrm>
            <a:off x="368801" y="1299200"/>
            <a:ext cx="4598900" cy="48354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body" idx="1"/>
          </p:nvPr>
        </p:nvSpPr>
        <p:spPr>
          <a:xfrm>
            <a:off x="5195933" y="1112467"/>
            <a:ext cx="6305600" cy="5210800"/>
          </a:xfrm>
          <a:prstGeom prst="rect">
            <a:avLst/>
          </a:prstGeom>
          <a:noFill/>
          <a:ln>
            <a:noFill/>
          </a:ln>
        </p:spPr>
        <p:txBody>
          <a:bodyPr spcFirstLastPara="1" wrap="square" lIns="121900" tIns="121900" rIns="121900" bIns="121900" anchor="t" anchorCtr="0">
            <a:noAutofit/>
          </a:bodyPr>
          <a:lstStyle/>
          <a:p>
            <a:pPr marL="0" indent="0">
              <a:lnSpc>
                <a:spcPct val="115000"/>
              </a:lnSpc>
              <a:spcBef>
                <a:spcPts val="0"/>
              </a:spcBef>
              <a:buNone/>
            </a:pPr>
            <a:r>
              <a:rPr lang="en" b="1" dirty="0">
                <a:solidFill>
                  <a:schemeClr val="dk1"/>
                </a:solidFill>
              </a:rPr>
              <a:t>Protections for Passengers:</a:t>
            </a:r>
            <a:endParaRPr dirty="0"/>
          </a:p>
          <a:p>
            <a:pPr marL="0" indent="0">
              <a:lnSpc>
                <a:spcPct val="115000"/>
              </a:lnSpc>
              <a:spcBef>
                <a:spcPts val="0"/>
              </a:spcBef>
              <a:buNone/>
            </a:pPr>
            <a:endParaRPr b="1" dirty="0">
              <a:solidFill>
                <a:schemeClr val="dk1"/>
              </a:solidFill>
            </a:endParaRPr>
          </a:p>
          <a:p>
            <a:pPr indent="-304792">
              <a:lnSpc>
                <a:spcPct val="115000"/>
              </a:lnSpc>
              <a:spcBef>
                <a:spcPts val="0"/>
              </a:spcBef>
            </a:pPr>
            <a:r>
              <a:rPr lang="en" dirty="0">
                <a:solidFill>
                  <a:schemeClr val="dk1"/>
                </a:solidFill>
              </a:rPr>
              <a:t>App shows driver photo, vehicle type, and license plate number</a:t>
            </a:r>
          </a:p>
          <a:p>
            <a:pPr indent="-304792">
              <a:lnSpc>
                <a:spcPct val="115000"/>
              </a:lnSpc>
              <a:spcBef>
                <a:spcPts val="0"/>
              </a:spcBef>
            </a:pPr>
            <a:r>
              <a:rPr lang="en-US" dirty="0">
                <a:solidFill>
                  <a:schemeClr val="dk1"/>
                </a:solidFill>
              </a:rPr>
              <a:t>App displays rider name in the vehicle</a:t>
            </a:r>
            <a:endParaRPr lang="en" dirty="0">
              <a:solidFill>
                <a:schemeClr val="dk1"/>
              </a:solidFill>
            </a:endParaRPr>
          </a:p>
          <a:p>
            <a:pPr indent="-304792">
              <a:lnSpc>
                <a:spcPct val="115000"/>
              </a:lnSpc>
              <a:spcBef>
                <a:spcPts val="0"/>
              </a:spcBef>
            </a:pPr>
            <a:r>
              <a:rPr lang="en" dirty="0">
                <a:solidFill>
                  <a:schemeClr val="dk1"/>
                </a:solidFill>
              </a:rPr>
              <a:t>Ability to share live ride information with Friends and Family</a:t>
            </a:r>
            <a:endParaRPr dirty="0"/>
          </a:p>
          <a:p>
            <a:pPr indent="-304792">
              <a:lnSpc>
                <a:spcPct val="115000"/>
              </a:lnSpc>
              <a:spcBef>
                <a:spcPts val="0"/>
              </a:spcBef>
            </a:pPr>
            <a:r>
              <a:rPr lang="en" dirty="0">
                <a:solidFill>
                  <a:schemeClr val="dk1"/>
                </a:solidFill>
              </a:rPr>
              <a:t>Emailed receipt with route and travel information</a:t>
            </a:r>
            <a:endParaRPr dirty="0"/>
          </a:p>
          <a:p>
            <a:pPr indent="-304792">
              <a:lnSpc>
                <a:spcPct val="115000"/>
              </a:lnSpc>
              <a:spcBef>
                <a:spcPts val="0"/>
              </a:spcBef>
            </a:pPr>
            <a:r>
              <a:rPr lang="en" dirty="0">
                <a:solidFill>
                  <a:schemeClr val="dk1"/>
                </a:solidFill>
              </a:rPr>
              <a:t>24/7 Trust &amp; Safety Team</a:t>
            </a:r>
            <a:endParaRPr dirty="0"/>
          </a:p>
          <a:p>
            <a:pPr marL="0" indent="0" algn="just">
              <a:lnSpc>
                <a:spcPct val="115000"/>
              </a:lnSpc>
              <a:spcBef>
                <a:spcPts val="0"/>
              </a:spcBef>
              <a:buNone/>
            </a:pPr>
            <a:endParaRPr dirty="0">
              <a:solidFill>
                <a:schemeClr val="dk1"/>
              </a:solidFill>
            </a:endParaRPr>
          </a:p>
          <a:p>
            <a:pPr marL="0" indent="0" algn="just">
              <a:spcBef>
                <a:spcPts val="0"/>
              </a:spcBef>
              <a:buNone/>
            </a:pPr>
            <a:endParaRPr dirty="0">
              <a:solidFill>
                <a:schemeClr val="dk1"/>
              </a:solidFill>
            </a:endParaRPr>
          </a:p>
          <a:p>
            <a:pPr marL="0" indent="0">
              <a:lnSpc>
                <a:spcPct val="115000"/>
              </a:lnSpc>
              <a:spcBef>
                <a:spcPts val="0"/>
              </a:spcBef>
              <a:buNone/>
            </a:pPr>
            <a:endParaRPr dirty="0">
              <a:solidFill>
                <a:schemeClr val="dk1"/>
              </a:solidFill>
            </a:endParaRPr>
          </a:p>
        </p:txBody>
      </p:sp>
      <p:sp>
        <p:nvSpPr>
          <p:cNvPr id="253" name="Google Shape;253;p41"/>
          <p:cNvSpPr txBox="1">
            <a:spLocks noGrp="1"/>
          </p:cNvSpPr>
          <p:nvPr>
            <p:ph type="title"/>
          </p:nvPr>
        </p:nvSpPr>
        <p:spPr>
          <a:xfrm>
            <a:off x="368800" y="173876"/>
            <a:ext cx="11454400" cy="905600"/>
          </a:xfrm>
          <a:prstGeom prst="rect">
            <a:avLst/>
          </a:prstGeom>
          <a:noFill/>
          <a:ln>
            <a:noFill/>
          </a:ln>
        </p:spPr>
        <p:txBody>
          <a:bodyPr spcFirstLastPara="1" wrap="square" lIns="121900" tIns="121900" rIns="121900" bIns="121900" anchor="ctr" anchorCtr="0">
            <a:noAutofit/>
          </a:bodyPr>
          <a:lstStyle/>
          <a:p>
            <a:r>
              <a:rPr lang="en"/>
              <a:t>Policies that Protect Drivers and Passengers</a:t>
            </a:r>
            <a:endParaRPr/>
          </a:p>
        </p:txBody>
      </p:sp>
      <p:sp>
        <p:nvSpPr>
          <p:cNvPr id="254" name="Google Shape;254;p41"/>
          <p:cNvSpPr txBox="1">
            <a:spLocks noGrp="1"/>
          </p:cNvSpPr>
          <p:nvPr>
            <p:ph type="sldNum" idx="12"/>
          </p:nvPr>
        </p:nvSpPr>
        <p:spPr>
          <a:xfrm>
            <a:off x="11347085" y="6323223"/>
            <a:ext cx="731600" cy="524800"/>
          </a:xfrm>
          <a:prstGeom prst="rect">
            <a:avLst/>
          </a:prstGeom>
          <a:noFill/>
          <a:ln>
            <a:noFill/>
          </a:ln>
        </p:spPr>
        <p:txBody>
          <a:bodyPr spcFirstLastPara="1" wrap="square" lIns="121900" tIns="121900" rIns="121900" bIns="121900" anchor="ctr" anchorCtr="0">
            <a:noAutofit/>
          </a:bodyPr>
          <a:lstStyle/>
          <a:p>
            <a:pPr algn="ctr" defTabSz="1219170"/>
            <a:fld id="{00000000-1234-1234-1234-123412341234}" type="slidenum">
              <a:rPr lang="en" kern="0"/>
              <a:pPr algn="ctr" defTabSz="1219170"/>
              <a:t>3</a:t>
            </a:fld>
            <a:endParaRPr kern="0"/>
          </a:p>
        </p:txBody>
      </p:sp>
      <p:pic>
        <p:nvPicPr>
          <p:cNvPr id="255" name="Google Shape;255;p41" descr="Lyft_PressKit_04.jpg"/>
          <p:cNvPicPr preferRelativeResize="0"/>
          <p:nvPr/>
        </p:nvPicPr>
        <p:blipFill rotWithShape="1">
          <a:blip r:embed="rId3">
            <a:alphaModFix/>
          </a:blip>
          <a:srcRect l="18315" r="18308"/>
          <a:stretch/>
        </p:blipFill>
        <p:spPr>
          <a:xfrm>
            <a:off x="368801" y="1299200"/>
            <a:ext cx="4598900" cy="48354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5B9B-422A-4D08-8E0A-2FD36CCD7F34}"/>
              </a:ext>
            </a:extLst>
          </p:cNvPr>
          <p:cNvSpPr>
            <a:spLocks noGrp="1"/>
          </p:cNvSpPr>
          <p:nvPr>
            <p:ph type="title"/>
          </p:nvPr>
        </p:nvSpPr>
        <p:spPr/>
        <p:txBody>
          <a:bodyPr/>
          <a:lstStyle/>
          <a:p>
            <a:r>
              <a:rPr lang="en-US" dirty="0"/>
              <a:t>Get the Lyft App</a:t>
            </a:r>
          </a:p>
        </p:txBody>
      </p:sp>
      <p:sp>
        <p:nvSpPr>
          <p:cNvPr id="3" name="Text Placeholder 2">
            <a:extLst>
              <a:ext uri="{FF2B5EF4-FFF2-40B4-BE49-F238E27FC236}">
                <a16:creationId xmlns:a16="http://schemas.microsoft.com/office/drawing/2014/main" id="{22187D07-2AD9-4EC0-BED3-5034F70CB16A}"/>
              </a:ext>
            </a:extLst>
          </p:cNvPr>
          <p:cNvSpPr>
            <a:spLocks noGrp="1"/>
          </p:cNvSpPr>
          <p:nvPr>
            <p:ph type="body" idx="1"/>
          </p:nvPr>
        </p:nvSpPr>
        <p:spPr>
          <a:xfrm>
            <a:off x="5442332" y="886121"/>
            <a:ext cx="6380767" cy="2884601"/>
          </a:xfrm>
        </p:spPr>
        <p:txBody>
          <a:bodyPr/>
          <a:lstStyle/>
          <a:p>
            <a:r>
              <a:rPr lang="en-US" dirty="0"/>
              <a:t>Use your phone to go to your app store (the </a:t>
            </a:r>
            <a:r>
              <a:rPr lang="en-US" dirty="0">
                <a:hlinkClick r:id="rId2"/>
              </a:rPr>
              <a:t>iOS App Store</a:t>
            </a:r>
            <a:r>
              <a:rPr lang="en-US" dirty="0"/>
              <a:t> for iPhone and </a:t>
            </a:r>
            <a:r>
              <a:rPr lang="en-US" dirty="0">
                <a:hlinkClick r:id="rId3"/>
              </a:rPr>
              <a:t>Google Play Store</a:t>
            </a:r>
            <a:r>
              <a:rPr lang="en-US" dirty="0"/>
              <a:t> for Androids)</a:t>
            </a:r>
          </a:p>
          <a:p>
            <a:pPr marL="152396" indent="0">
              <a:buNone/>
            </a:pPr>
            <a:endParaRPr lang="en-US" dirty="0"/>
          </a:p>
          <a:p>
            <a:pPr marL="152396" indent="0">
              <a:buNone/>
            </a:pPr>
            <a:endParaRPr lang="en-US" dirty="0"/>
          </a:p>
        </p:txBody>
      </p:sp>
      <p:pic>
        <p:nvPicPr>
          <p:cNvPr id="6" name="Picture 5">
            <a:extLst>
              <a:ext uri="{FF2B5EF4-FFF2-40B4-BE49-F238E27FC236}">
                <a16:creationId xmlns:a16="http://schemas.microsoft.com/office/drawing/2014/main" id="{13F15F6F-3896-4334-AECD-C2BA5A7E30FE}"/>
              </a:ext>
            </a:extLst>
          </p:cNvPr>
          <p:cNvPicPr>
            <a:picLocks noChangeAspect="1"/>
          </p:cNvPicPr>
          <p:nvPr/>
        </p:nvPicPr>
        <p:blipFill>
          <a:blip r:embed="rId4"/>
          <a:stretch>
            <a:fillRect/>
          </a:stretch>
        </p:blipFill>
        <p:spPr>
          <a:xfrm>
            <a:off x="1535160" y="4316034"/>
            <a:ext cx="2368090" cy="2368090"/>
          </a:xfrm>
          <a:prstGeom prst="rect">
            <a:avLst/>
          </a:prstGeom>
        </p:spPr>
      </p:pic>
      <p:pic>
        <p:nvPicPr>
          <p:cNvPr id="8" name="Picture 7">
            <a:extLst>
              <a:ext uri="{FF2B5EF4-FFF2-40B4-BE49-F238E27FC236}">
                <a16:creationId xmlns:a16="http://schemas.microsoft.com/office/drawing/2014/main" id="{837D643D-56E4-421F-9BD1-6761FC109F06}"/>
              </a:ext>
            </a:extLst>
          </p:cNvPr>
          <p:cNvPicPr>
            <a:picLocks noChangeAspect="1"/>
          </p:cNvPicPr>
          <p:nvPr/>
        </p:nvPicPr>
        <p:blipFill>
          <a:blip r:embed="rId5"/>
          <a:stretch>
            <a:fillRect/>
          </a:stretch>
        </p:blipFill>
        <p:spPr>
          <a:xfrm>
            <a:off x="1093375" y="1297580"/>
            <a:ext cx="2809875" cy="2800350"/>
          </a:xfrm>
          <a:prstGeom prst="rect">
            <a:avLst/>
          </a:prstGeom>
        </p:spPr>
      </p:pic>
    </p:spTree>
    <p:extLst>
      <p:ext uri="{BB962C8B-B14F-4D97-AF65-F5344CB8AC3E}">
        <p14:creationId xmlns:p14="http://schemas.microsoft.com/office/powerpoint/2010/main" val="143378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CC7C-E7A7-4C93-8C5B-35E818104342}"/>
              </a:ext>
            </a:extLst>
          </p:cNvPr>
          <p:cNvSpPr>
            <a:spLocks noGrp="1"/>
          </p:cNvSpPr>
          <p:nvPr>
            <p:ph type="title"/>
          </p:nvPr>
        </p:nvSpPr>
        <p:spPr/>
        <p:txBody>
          <a:bodyPr/>
          <a:lstStyle/>
          <a:p>
            <a:r>
              <a:rPr lang="en-US" dirty="0"/>
              <a:t>Find Lyft in Google Play</a:t>
            </a:r>
          </a:p>
        </p:txBody>
      </p:sp>
      <p:sp>
        <p:nvSpPr>
          <p:cNvPr id="3" name="Text Placeholder 2">
            <a:extLst>
              <a:ext uri="{FF2B5EF4-FFF2-40B4-BE49-F238E27FC236}">
                <a16:creationId xmlns:a16="http://schemas.microsoft.com/office/drawing/2014/main" id="{26DEC946-4B06-4C46-8CDC-E66F8164F861}"/>
              </a:ext>
            </a:extLst>
          </p:cNvPr>
          <p:cNvSpPr>
            <a:spLocks noGrp="1"/>
          </p:cNvSpPr>
          <p:nvPr>
            <p:ph type="body" idx="1"/>
          </p:nvPr>
        </p:nvSpPr>
        <p:spPr>
          <a:xfrm>
            <a:off x="368699" y="1112449"/>
            <a:ext cx="11527927" cy="2403749"/>
          </a:xfrm>
        </p:spPr>
        <p:txBody>
          <a:bodyPr/>
          <a:lstStyle/>
          <a:p>
            <a:r>
              <a:rPr lang="en-US" dirty="0"/>
              <a:t>Tap the Search box at the top of the screen and use your keyboard to type in “Lyft”. </a:t>
            </a:r>
          </a:p>
          <a:p>
            <a:r>
              <a:rPr lang="en-US" dirty="0"/>
              <a:t>You will see a </a:t>
            </a:r>
            <a:r>
              <a:rPr lang="en-US" b="1" dirty="0"/>
              <a:t>Lyft </a:t>
            </a:r>
            <a:r>
              <a:rPr lang="en-US" dirty="0"/>
              <a:t>box come to the top of your screen. Tap that.</a:t>
            </a:r>
          </a:p>
          <a:p>
            <a:endParaRPr lang="en-US" dirty="0"/>
          </a:p>
          <a:p>
            <a:endParaRPr lang="en-US" dirty="0"/>
          </a:p>
        </p:txBody>
      </p:sp>
      <p:pic>
        <p:nvPicPr>
          <p:cNvPr id="4" name="Picture 3">
            <a:extLst>
              <a:ext uri="{FF2B5EF4-FFF2-40B4-BE49-F238E27FC236}">
                <a16:creationId xmlns:a16="http://schemas.microsoft.com/office/drawing/2014/main" id="{9BD7C9E5-0DBB-49AE-A793-B50246D23744}"/>
              </a:ext>
            </a:extLst>
          </p:cNvPr>
          <p:cNvPicPr>
            <a:picLocks noChangeAspect="1"/>
          </p:cNvPicPr>
          <p:nvPr/>
        </p:nvPicPr>
        <p:blipFill>
          <a:blip r:embed="rId2"/>
          <a:stretch>
            <a:fillRect/>
          </a:stretch>
        </p:blipFill>
        <p:spPr>
          <a:xfrm>
            <a:off x="2588051" y="3061628"/>
            <a:ext cx="5715000" cy="3248025"/>
          </a:xfrm>
          <a:prstGeom prst="rect">
            <a:avLst/>
          </a:prstGeom>
        </p:spPr>
      </p:pic>
    </p:spTree>
    <p:extLst>
      <p:ext uri="{BB962C8B-B14F-4D97-AF65-F5344CB8AC3E}">
        <p14:creationId xmlns:p14="http://schemas.microsoft.com/office/powerpoint/2010/main" val="38400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A1F7-6683-4177-8475-6B5AACFDE243}"/>
              </a:ext>
            </a:extLst>
          </p:cNvPr>
          <p:cNvSpPr>
            <a:spLocks noGrp="1"/>
          </p:cNvSpPr>
          <p:nvPr>
            <p:ph type="title"/>
          </p:nvPr>
        </p:nvSpPr>
        <p:spPr/>
        <p:txBody>
          <a:bodyPr/>
          <a:lstStyle/>
          <a:p>
            <a:r>
              <a:rPr lang="en-US" dirty="0"/>
              <a:t>Find Lyft in App Store</a:t>
            </a:r>
          </a:p>
        </p:txBody>
      </p:sp>
      <p:sp>
        <p:nvSpPr>
          <p:cNvPr id="3" name="Text Placeholder 2">
            <a:extLst>
              <a:ext uri="{FF2B5EF4-FFF2-40B4-BE49-F238E27FC236}">
                <a16:creationId xmlns:a16="http://schemas.microsoft.com/office/drawing/2014/main" id="{3D167AA3-46B1-4AC2-B20E-C9AFCCABED27}"/>
              </a:ext>
            </a:extLst>
          </p:cNvPr>
          <p:cNvSpPr>
            <a:spLocks noGrp="1"/>
          </p:cNvSpPr>
          <p:nvPr>
            <p:ph type="body" idx="1"/>
          </p:nvPr>
        </p:nvSpPr>
        <p:spPr>
          <a:xfrm>
            <a:off x="368800" y="839072"/>
            <a:ext cx="11454400" cy="1065143"/>
          </a:xfrm>
        </p:spPr>
        <p:txBody>
          <a:bodyPr/>
          <a:lstStyle/>
          <a:p>
            <a:r>
              <a:rPr lang="en-US" dirty="0"/>
              <a:t>Tap Search Icon at bottom of screen and use your keyboard to type in “Lyft” in the Search Bar </a:t>
            </a:r>
          </a:p>
          <a:p>
            <a:endParaRPr lang="en-US" dirty="0"/>
          </a:p>
          <a:p>
            <a:pPr marL="152396" indent="0">
              <a:buNone/>
            </a:pPr>
            <a:endParaRPr lang="en-US" dirty="0"/>
          </a:p>
        </p:txBody>
      </p:sp>
      <p:pic>
        <p:nvPicPr>
          <p:cNvPr id="6" name="Picture 5">
            <a:extLst>
              <a:ext uri="{FF2B5EF4-FFF2-40B4-BE49-F238E27FC236}">
                <a16:creationId xmlns:a16="http://schemas.microsoft.com/office/drawing/2014/main" id="{B87849CF-74BB-4107-A9F9-1163BF2F1D10}"/>
              </a:ext>
            </a:extLst>
          </p:cNvPr>
          <p:cNvPicPr>
            <a:picLocks noChangeAspect="1"/>
          </p:cNvPicPr>
          <p:nvPr/>
        </p:nvPicPr>
        <p:blipFill>
          <a:blip r:embed="rId2"/>
          <a:stretch>
            <a:fillRect/>
          </a:stretch>
        </p:blipFill>
        <p:spPr>
          <a:xfrm>
            <a:off x="1301900" y="1904215"/>
            <a:ext cx="9190133" cy="4850091"/>
          </a:xfrm>
          <a:prstGeom prst="rect">
            <a:avLst/>
          </a:prstGeom>
        </p:spPr>
      </p:pic>
    </p:spTree>
    <p:extLst>
      <p:ext uri="{BB962C8B-B14F-4D97-AF65-F5344CB8AC3E}">
        <p14:creationId xmlns:p14="http://schemas.microsoft.com/office/powerpoint/2010/main" val="31408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2A9A-3B9C-4A1D-9FB9-5A3C45FA7C28}"/>
              </a:ext>
            </a:extLst>
          </p:cNvPr>
          <p:cNvSpPr>
            <a:spLocks noGrp="1"/>
          </p:cNvSpPr>
          <p:nvPr>
            <p:ph type="title"/>
          </p:nvPr>
        </p:nvSpPr>
        <p:spPr>
          <a:xfrm>
            <a:off x="368800" y="173876"/>
            <a:ext cx="11454400" cy="905600"/>
          </a:xfrm>
        </p:spPr>
        <p:txBody>
          <a:bodyPr/>
          <a:lstStyle/>
          <a:p>
            <a:r>
              <a:rPr lang="en-US" dirty="0"/>
              <a:t>Install the Lyft App</a:t>
            </a:r>
          </a:p>
        </p:txBody>
      </p:sp>
      <p:sp>
        <p:nvSpPr>
          <p:cNvPr id="3" name="Text Placeholder 2">
            <a:extLst>
              <a:ext uri="{FF2B5EF4-FFF2-40B4-BE49-F238E27FC236}">
                <a16:creationId xmlns:a16="http://schemas.microsoft.com/office/drawing/2014/main" id="{3CA20DCD-5780-411D-B777-9B512044A6EA}"/>
              </a:ext>
            </a:extLst>
          </p:cNvPr>
          <p:cNvSpPr>
            <a:spLocks noGrp="1"/>
          </p:cNvSpPr>
          <p:nvPr>
            <p:ph type="body" idx="1"/>
          </p:nvPr>
        </p:nvSpPr>
        <p:spPr>
          <a:xfrm>
            <a:off x="4054681" y="1915185"/>
            <a:ext cx="7282945" cy="2032290"/>
          </a:xfrm>
        </p:spPr>
        <p:txBody>
          <a:bodyPr/>
          <a:lstStyle/>
          <a:p>
            <a:r>
              <a:rPr lang="en-US" dirty="0"/>
              <a:t>On the new screen, tap the </a:t>
            </a:r>
            <a:r>
              <a:rPr lang="en-US" b="1" dirty="0"/>
              <a:t>Install</a:t>
            </a:r>
            <a:r>
              <a:rPr lang="en-US" dirty="0"/>
              <a:t> button</a:t>
            </a:r>
          </a:p>
          <a:p>
            <a:pPr marL="152396" indent="0">
              <a:buNone/>
            </a:pPr>
            <a:r>
              <a:rPr lang="en-US" dirty="0"/>
              <a:t> </a:t>
            </a:r>
          </a:p>
          <a:p>
            <a:r>
              <a:rPr lang="en-US" dirty="0"/>
              <a:t>On Apple device, tap </a:t>
            </a:r>
            <a:r>
              <a:rPr lang="en-US" b="1" dirty="0"/>
              <a:t>Get</a:t>
            </a:r>
            <a:r>
              <a:rPr lang="en-US" dirty="0"/>
              <a:t> and then </a:t>
            </a:r>
            <a:r>
              <a:rPr lang="en-US" b="1" dirty="0"/>
              <a:t>Install</a:t>
            </a:r>
          </a:p>
        </p:txBody>
      </p:sp>
      <p:pic>
        <p:nvPicPr>
          <p:cNvPr id="6" name="Picture 5" descr="A screenshot of a cell phone&#10;&#10;Description automatically generated">
            <a:extLst>
              <a:ext uri="{FF2B5EF4-FFF2-40B4-BE49-F238E27FC236}">
                <a16:creationId xmlns:a16="http://schemas.microsoft.com/office/drawing/2014/main" id="{F00152DA-8DA6-45A1-BDB5-5D1EB307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00" y="1348033"/>
            <a:ext cx="2958862" cy="5184742"/>
          </a:xfrm>
          <a:prstGeom prst="rect">
            <a:avLst/>
          </a:prstGeom>
          <a:ln w="57150">
            <a:solidFill>
              <a:schemeClr val="tx2"/>
            </a:solidFill>
          </a:ln>
        </p:spPr>
      </p:pic>
    </p:spTree>
    <p:extLst>
      <p:ext uri="{BB962C8B-B14F-4D97-AF65-F5344CB8AC3E}">
        <p14:creationId xmlns:p14="http://schemas.microsoft.com/office/powerpoint/2010/main" val="248381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7B6D-8ADA-4970-9634-FF39A6E02247}"/>
              </a:ext>
            </a:extLst>
          </p:cNvPr>
          <p:cNvSpPr>
            <a:spLocks noGrp="1"/>
          </p:cNvSpPr>
          <p:nvPr>
            <p:ph type="title"/>
          </p:nvPr>
        </p:nvSpPr>
        <p:spPr/>
        <p:txBody>
          <a:bodyPr/>
          <a:lstStyle/>
          <a:p>
            <a:r>
              <a:rPr lang="en-US" dirty="0"/>
              <a:t>Accept Lyft Onto Your Phone</a:t>
            </a:r>
          </a:p>
        </p:txBody>
      </p:sp>
      <p:sp>
        <p:nvSpPr>
          <p:cNvPr id="3" name="Text Placeholder 2">
            <a:extLst>
              <a:ext uri="{FF2B5EF4-FFF2-40B4-BE49-F238E27FC236}">
                <a16:creationId xmlns:a16="http://schemas.microsoft.com/office/drawing/2014/main" id="{9EF66E71-CD1F-4765-B833-E757D8DE6385}"/>
              </a:ext>
            </a:extLst>
          </p:cNvPr>
          <p:cNvSpPr>
            <a:spLocks noGrp="1"/>
          </p:cNvSpPr>
          <p:nvPr>
            <p:ph type="body" idx="1"/>
          </p:nvPr>
        </p:nvSpPr>
        <p:spPr>
          <a:xfrm>
            <a:off x="368700" y="1112449"/>
            <a:ext cx="8520776" cy="3035345"/>
          </a:xfrm>
        </p:spPr>
        <p:txBody>
          <a:bodyPr/>
          <a:lstStyle/>
          <a:p>
            <a:r>
              <a:rPr lang="en-US" dirty="0"/>
              <a:t>On an Android device, you will be notified of what parts of your phone the Lyft app might need access to in order to function properly. Tap </a:t>
            </a:r>
            <a:r>
              <a:rPr lang="en-US" b="1" dirty="0"/>
              <a:t>Accept</a:t>
            </a:r>
            <a:r>
              <a:rPr lang="en-US" dirty="0"/>
              <a:t>.</a:t>
            </a:r>
          </a:p>
          <a:p>
            <a:r>
              <a:rPr lang="en-US" dirty="0"/>
              <a:t>On Apple device you may be asked to log into your Apple Account before you go any further.  Do so, or if you don’t have an Apple Account, we can help you set it up – </a:t>
            </a:r>
            <a:r>
              <a:rPr lang="en-US" dirty="0">
                <a:solidFill>
                  <a:srgbClr val="0070C0"/>
                </a:solidFill>
              </a:rPr>
              <a:t>appleid.apple.com</a:t>
            </a:r>
          </a:p>
        </p:txBody>
      </p:sp>
      <p:pic>
        <p:nvPicPr>
          <p:cNvPr id="7" name="Picture 6">
            <a:extLst>
              <a:ext uri="{FF2B5EF4-FFF2-40B4-BE49-F238E27FC236}">
                <a16:creationId xmlns:a16="http://schemas.microsoft.com/office/drawing/2014/main" id="{ADD815C2-B329-41E5-97AC-D1DEFB8B6024}"/>
              </a:ext>
            </a:extLst>
          </p:cNvPr>
          <p:cNvPicPr>
            <a:picLocks noChangeAspect="1"/>
          </p:cNvPicPr>
          <p:nvPr/>
        </p:nvPicPr>
        <p:blipFill>
          <a:blip r:embed="rId2"/>
          <a:stretch>
            <a:fillRect/>
          </a:stretch>
        </p:blipFill>
        <p:spPr>
          <a:xfrm>
            <a:off x="9021452" y="798718"/>
            <a:ext cx="2941161" cy="4876218"/>
          </a:xfrm>
          <a:prstGeom prst="rect">
            <a:avLst/>
          </a:prstGeom>
        </p:spPr>
      </p:pic>
    </p:spTree>
    <p:extLst>
      <p:ext uri="{BB962C8B-B14F-4D97-AF65-F5344CB8AC3E}">
        <p14:creationId xmlns:p14="http://schemas.microsoft.com/office/powerpoint/2010/main" val="321867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3E81-3DCC-4B63-8625-35542E0268D0}"/>
              </a:ext>
            </a:extLst>
          </p:cNvPr>
          <p:cNvSpPr>
            <a:spLocks noGrp="1"/>
          </p:cNvSpPr>
          <p:nvPr>
            <p:ph type="title"/>
          </p:nvPr>
        </p:nvSpPr>
        <p:spPr/>
        <p:txBody>
          <a:bodyPr/>
          <a:lstStyle/>
          <a:p>
            <a:r>
              <a:rPr lang="en-US" dirty="0"/>
              <a:t>Sign Up with Lyft</a:t>
            </a:r>
          </a:p>
        </p:txBody>
      </p:sp>
      <p:sp>
        <p:nvSpPr>
          <p:cNvPr id="3" name="Text Placeholder 2">
            <a:extLst>
              <a:ext uri="{FF2B5EF4-FFF2-40B4-BE49-F238E27FC236}">
                <a16:creationId xmlns:a16="http://schemas.microsoft.com/office/drawing/2014/main" id="{44D35084-4482-4D94-B320-D16869FA4B45}"/>
              </a:ext>
            </a:extLst>
          </p:cNvPr>
          <p:cNvSpPr>
            <a:spLocks noGrp="1"/>
          </p:cNvSpPr>
          <p:nvPr>
            <p:ph type="body" idx="1"/>
          </p:nvPr>
        </p:nvSpPr>
        <p:spPr>
          <a:xfrm>
            <a:off x="368800" y="1178437"/>
            <a:ext cx="4306995" cy="4685036"/>
          </a:xfrm>
        </p:spPr>
        <p:txBody>
          <a:bodyPr/>
          <a:lstStyle/>
          <a:p>
            <a:r>
              <a:rPr lang="en-US" dirty="0"/>
              <a:t>Tap the </a:t>
            </a:r>
            <a:r>
              <a:rPr lang="en-US" b="1" dirty="0"/>
              <a:t>Sign Up</a:t>
            </a:r>
            <a:r>
              <a:rPr lang="en-US" dirty="0"/>
              <a:t> button. You’ll be taken to the account creation screen. Enter your first and last name, as well as your email address, and tap "Next."</a:t>
            </a:r>
          </a:p>
          <a:p>
            <a:endParaRPr lang="en-US" dirty="0"/>
          </a:p>
          <a:p>
            <a:pPr marL="152396" indent="0">
              <a:buNone/>
            </a:pPr>
            <a:endParaRPr lang="en-US" dirty="0"/>
          </a:p>
        </p:txBody>
      </p:sp>
      <p:pic>
        <p:nvPicPr>
          <p:cNvPr id="4" name="Picture 3">
            <a:extLst>
              <a:ext uri="{FF2B5EF4-FFF2-40B4-BE49-F238E27FC236}">
                <a16:creationId xmlns:a16="http://schemas.microsoft.com/office/drawing/2014/main" id="{466B2CB4-4BD1-4635-9841-46937DA8D331}"/>
              </a:ext>
            </a:extLst>
          </p:cNvPr>
          <p:cNvPicPr>
            <a:picLocks noChangeAspect="1"/>
          </p:cNvPicPr>
          <p:nvPr/>
        </p:nvPicPr>
        <p:blipFill>
          <a:blip r:embed="rId2"/>
          <a:stretch>
            <a:fillRect/>
          </a:stretch>
        </p:blipFill>
        <p:spPr>
          <a:xfrm>
            <a:off x="4969617" y="1888091"/>
            <a:ext cx="6853483" cy="4796033"/>
          </a:xfrm>
          <a:prstGeom prst="rect">
            <a:avLst/>
          </a:prstGeom>
        </p:spPr>
      </p:pic>
    </p:spTree>
    <p:extLst>
      <p:ext uri="{BB962C8B-B14F-4D97-AF65-F5344CB8AC3E}">
        <p14:creationId xmlns:p14="http://schemas.microsoft.com/office/powerpoint/2010/main" val="1941538008"/>
      </p:ext>
    </p:extLst>
  </p:cSld>
  <p:clrMapOvr>
    <a:masterClrMapping/>
  </p:clrMapOvr>
</p:sld>
</file>

<file path=ppt/theme/theme1.xml><?xml version="1.0" encoding="utf-8"?>
<a:theme xmlns:a="http://schemas.openxmlformats.org/drawingml/2006/main" name="Lyft – 2/8/17">
  <a:themeElements>
    <a:clrScheme name="Lyft 2">
      <a:dk1>
        <a:srgbClr val="000000"/>
      </a:dk1>
      <a:lt1>
        <a:srgbClr val="333447"/>
      </a:lt1>
      <a:dk2>
        <a:srgbClr val="FEFEFE"/>
      </a:dk2>
      <a:lt2>
        <a:srgbClr val="FF00BF"/>
      </a:lt2>
      <a:accent1>
        <a:srgbClr val="352384"/>
      </a:accent1>
      <a:accent2>
        <a:srgbClr val="BFC7D9"/>
      </a:accent2>
      <a:accent3>
        <a:srgbClr val="F3F3F5"/>
      </a:accent3>
      <a:accent4>
        <a:srgbClr val="45D2FB"/>
      </a:accent4>
      <a:accent5>
        <a:srgbClr val="8EE899"/>
      </a:accent5>
      <a:accent6>
        <a:srgbClr val="FFFE00"/>
      </a:accent6>
      <a:hlink>
        <a:srgbClr val="FF00BF"/>
      </a:hlink>
      <a:folHlink>
        <a:srgbClr val="352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27D9E1FD93CB4198D026338A353DF4" ma:contentTypeVersion="12" ma:contentTypeDescription="Create a new document." ma:contentTypeScope="" ma:versionID="d7d12863951c795559a72c62e3066895">
  <xsd:schema xmlns:xsd="http://www.w3.org/2001/XMLSchema" xmlns:xs="http://www.w3.org/2001/XMLSchema" xmlns:p="http://schemas.microsoft.com/office/2006/metadata/properties" xmlns:ns2="a4e1aa09-b45f-42aa-8f0c-0b8259ae999a" xmlns:ns3="29913a7b-14dd-439d-aae4-da44dae430f2" targetNamespace="http://schemas.microsoft.com/office/2006/metadata/properties" ma:root="true" ma:fieldsID="e9b7470198bebff2f199d46a46da5c05" ns2:_="" ns3:_="">
    <xsd:import namespace="a4e1aa09-b45f-42aa-8f0c-0b8259ae999a"/>
    <xsd:import namespace="29913a7b-14dd-439d-aae4-da44dae430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1aa09-b45f-42aa-8f0c-0b8259ae99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13a7b-14dd-439d-aae4-da44dae430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3D978-5811-4995-942F-7E045E98838B}">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cab6e1d-6d4d-40ab-81a0-9f8d3eecd305"/>
    <ds:schemaRef ds:uri="http://schemas.microsoft.com/office/2006/metadata/properties"/>
    <ds:schemaRef ds:uri="f21c46b2-abbc-4581-adf9-18171e8ef515"/>
    <ds:schemaRef ds:uri="http://www.w3.org/XML/1998/namespace"/>
    <ds:schemaRef ds:uri="http://purl.org/dc/dcmitype/"/>
  </ds:schemaRefs>
</ds:datastoreItem>
</file>

<file path=customXml/itemProps2.xml><?xml version="1.0" encoding="utf-8"?>
<ds:datastoreItem xmlns:ds="http://schemas.openxmlformats.org/officeDocument/2006/customXml" ds:itemID="{08B6D63A-3908-4692-81C6-C772CA09B4C0}">
  <ds:schemaRefs>
    <ds:schemaRef ds:uri="http://schemas.microsoft.com/sharepoint/v3/contenttype/forms"/>
  </ds:schemaRefs>
</ds:datastoreItem>
</file>

<file path=customXml/itemProps3.xml><?xml version="1.0" encoding="utf-8"?>
<ds:datastoreItem xmlns:ds="http://schemas.openxmlformats.org/officeDocument/2006/customXml" ds:itemID="{4BC9D9F3-7249-4D83-B131-F4921080E584}"/>
</file>

<file path=docProps/app.xml><?xml version="1.0" encoding="utf-8"?>
<Properties xmlns="http://schemas.openxmlformats.org/officeDocument/2006/extended-properties" xmlns:vt="http://schemas.openxmlformats.org/officeDocument/2006/docPropsVTypes">
  <TotalTime>647</TotalTime>
  <Words>537</Words>
  <Application>Microsoft Office PowerPoint</Application>
  <PresentationFormat>Widescreen</PresentationFormat>
  <Paragraphs>88</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Proxima Nova</vt:lpstr>
      <vt:lpstr>Lyft – 2/8/17</vt:lpstr>
      <vt:lpstr>How Lyft Works</vt:lpstr>
      <vt:lpstr>Policies that Protect Drivers and Passengers</vt:lpstr>
      <vt:lpstr>Policies that Protect Drivers and Passengers</vt:lpstr>
      <vt:lpstr>Get the Lyft App</vt:lpstr>
      <vt:lpstr>Find Lyft in Google Play</vt:lpstr>
      <vt:lpstr>Find Lyft in App Store</vt:lpstr>
      <vt:lpstr>Install the Lyft App</vt:lpstr>
      <vt:lpstr>Accept Lyft Onto Your Phone</vt:lpstr>
      <vt:lpstr>Sign Up with Lyft</vt:lpstr>
      <vt:lpstr>Enter Your Phone Number</vt:lpstr>
      <vt:lpstr>Verify Your Account</vt:lpstr>
      <vt:lpstr>Add a Payment Method</vt:lpstr>
      <vt:lpstr>Payment Method</vt:lpstr>
      <vt:lpstr>Payment Method</vt:lpstr>
      <vt:lpstr>Get a Ride!</vt:lpstr>
      <vt:lpstr>Set Your Pick-Up</vt:lpstr>
      <vt:lpstr>Set Your Destination and Ride Mode</vt:lpstr>
      <vt:lpstr>Reminder Policies that Protect Passengers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Glaser</dc:creator>
  <cp:lastModifiedBy>Maureen Oleary</cp:lastModifiedBy>
  <cp:revision>3</cp:revision>
  <dcterms:created xsi:type="dcterms:W3CDTF">2019-09-13T18:19:14Z</dcterms:created>
  <dcterms:modified xsi:type="dcterms:W3CDTF">2020-02-24T00:29:16Z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0x0101000827D9E1FD93CB4198D026338A353DF4</vt:lpwstr>
  </property>
</Properties>
</file>