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000" r:id="rId4"/>
  </p:sldMasterIdLst>
  <p:notesMasterIdLst>
    <p:notesMasterId r:id="rId45"/>
  </p:notesMasterIdLst>
  <p:handoutMasterIdLst>
    <p:handoutMasterId r:id="rId46"/>
  </p:handoutMasterIdLst>
  <p:sldIdLst>
    <p:sldId id="814" r:id="rId5"/>
    <p:sldId id="815" r:id="rId6"/>
    <p:sldId id="879" r:id="rId7"/>
    <p:sldId id="916" r:id="rId8"/>
    <p:sldId id="917" r:id="rId9"/>
    <p:sldId id="918" r:id="rId10"/>
    <p:sldId id="919" r:id="rId11"/>
    <p:sldId id="920" r:id="rId12"/>
    <p:sldId id="921" r:id="rId13"/>
    <p:sldId id="922" r:id="rId14"/>
    <p:sldId id="923" r:id="rId15"/>
    <p:sldId id="924" r:id="rId16"/>
    <p:sldId id="925" r:id="rId17"/>
    <p:sldId id="926" r:id="rId18"/>
    <p:sldId id="927" r:id="rId19"/>
    <p:sldId id="928" r:id="rId20"/>
    <p:sldId id="929" r:id="rId21"/>
    <p:sldId id="930" r:id="rId22"/>
    <p:sldId id="931" r:id="rId23"/>
    <p:sldId id="932" r:id="rId24"/>
    <p:sldId id="933" r:id="rId25"/>
    <p:sldId id="934" r:id="rId26"/>
    <p:sldId id="935" r:id="rId27"/>
    <p:sldId id="936" r:id="rId28"/>
    <p:sldId id="937" r:id="rId29"/>
    <p:sldId id="938" r:id="rId30"/>
    <p:sldId id="939" r:id="rId31"/>
    <p:sldId id="940" r:id="rId32"/>
    <p:sldId id="941" r:id="rId33"/>
    <p:sldId id="942" r:id="rId34"/>
    <p:sldId id="943" r:id="rId35"/>
    <p:sldId id="944" r:id="rId36"/>
    <p:sldId id="945" r:id="rId37"/>
    <p:sldId id="946" r:id="rId38"/>
    <p:sldId id="947" r:id="rId39"/>
    <p:sldId id="948" r:id="rId40"/>
    <p:sldId id="949" r:id="rId41"/>
    <p:sldId id="950" r:id="rId42"/>
    <p:sldId id="951" r:id="rId43"/>
    <p:sldId id="894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" initials="r" lastIdx="70" clrIdx="0"/>
  <p:cmAuthor id="1" name="Derek" initials="D" lastIdx="8" clrIdx="1"/>
  <p:cmAuthor id="2" name="EmilyB" initials="E" lastIdx="16" clrIdx="2">
    <p:extLst>
      <p:ext uri="{19B8F6BF-5375-455C-9EA6-DF929625EA0E}">
        <p15:presenceInfo xmlns:p15="http://schemas.microsoft.com/office/powerpoint/2012/main" userId="EmilyB" providerId="None"/>
      </p:ext>
    </p:extLst>
  </p:cmAuthor>
  <p:cmAuthor id="3" name="Beth" initials="B" lastIdx="1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5D5"/>
    <a:srgbClr val="CCECFF"/>
    <a:srgbClr val="66CCFF"/>
    <a:srgbClr val="001D6B"/>
    <a:srgbClr val="5600AC"/>
    <a:srgbClr val="009900"/>
    <a:srgbClr val="9ED8FF"/>
    <a:srgbClr val="FDBE3F"/>
    <a:srgbClr val="77D8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D4400-55A6-DE73-020A-FF0C5715AF5C}" v="479" dt="2020-05-22T15:37:13.754"/>
    <p1510:client id="{D8BCB79F-20B1-B000-FBFC-63DBFC3C13B1}" v="17" dt="2021-03-25T13:44:49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90000" autoAdjust="0"/>
  </p:normalViewPr>
  <p:slideViewPr>
    <p:cSldViewPr>
      <p:cViewPr varScale="1">
        <p:scale>
          <a:sx n="83" d="100"/>
          <a:sy n="83" d="100"/>
        </p:scale>
        <p:origin x="16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56"/>
    </p:cViewPr>
  </p:sorterViewPr>
  <p:notesViewPr>
    <p:cSldViewPr>
      <p:cViewPr>
        <p:scale>
          <a:sx n="100" d="100"/>
          <a:sy n="100" d="100"/>
        </p:scale>
        <p:origin x="-1506" y="81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Whicheloe" userId="15742455-bb1e-4675-97c5-494b74c840b9" providerId="ADAL" clId="{F32E992D-4CB6-B945-99D7-03C985913BB5}"/>
    <pc:docChg chg="undo custSel modSld">
      <pc:chgData name="Emily Whicheloe" userId="15742455-bb1e-4675-97c5-494b74c840b9" providerId="ADAL" clId="{F32E992D-4CB6-B945-99D7-03C985913BB5}" dt="2020-05-22T15:58:14.634" v="632" actId="20577"/>
      <pc:docMkLst>
        <pc:docMk/>
      </pc:docMkLst>
      <pc:sldChg chg="modSp">
        <pc:chgData name="Emily Whicheloe" userId="15742455-bb1e-4675-97c5-494b74c840b9" providerId="ADAL" clId="{F32E992D-4CB6-B945-99D7-03C985913BB5}" dt="2020-05-22T15:46:37.618" v="201" actId="113"/>
        <pc:sldMkLst>
          <pc:docMk/>
          <pc:sldMk cId="0" sldId="844"/>
        </pc:sldMkLst>
        <pc:spChg chg="mod">
          <ac:chgData name="Emily Whicheloe" userId="15742455-bb1e-4675-97c5-494b74c840b9" providerId="ADAL" clId="{F32E992D-4CB6-B945-99D7-03C985913BB5}" dt="2020-05-22T15:46:37.618" v="201" actId="113"/>
          <ac:spMkLst>
            <pc:docMk/>
            <pc:sldMk cId="0" sldId="844"/>
            <ac:spMk id="29699" creationId="{00000000-0000-0000-0000-000000000000}"/>
          </ac:spMkLst>
        </pc:spChg>
      </pc:sldChg>
      <pc:sldChg chg="addSp delSp modSp">
        <pc:chgData name="Emily Whicheloe" userId="15742455-bb1e-4675-97c5-494b74c840b9" providerId="ADAL" clId="{F32E992D-4CB6-B945-99D7-03C985913BB5}" dt="2020-05-22T15:56:28.238" v="352" actId="14100"/>
        <pc:sldMkLst>
          <pc:docMk/>
          <pc:sldMk cId="2864608741" sldId="860"/>
        </pc:sldMkLst>
        <pc:spChg chg="mod">
          <ac:chgData name="Emily Whicheloe" userId="15742455-bb1e-4675-97c5-494b74c840b9" providerId="ADAL" clId="{F32E992D-4CB6-B945-99D7-03C985913BB5}" dt="2020-05-22T15:56:28.238" v="352" actId="14100"/>
          <ac:spMkLst>
            <pc:docMk/>
            <pc:sldMk cId="2864608741" sldId="860"/>
            <ac:spMk id="3" creationId="{00000000-0000-0000-0000-000000000000}"/>
          </ac:spMkLst>
        </pc:spChg>
        <pc:spChg chg="add del mod">
          <ac:chgData name="Emily Whicheloe" userId="15742455-bb1e-4675-97c5-494b74c840b9" providerId="ADAL" clId="{F32E992D-4CB6-B945-99D7-03C985913BB5}" dt="2020-05-22T15:56:20.133" v="348" actId="478"/>
          <ac:spMkLst>
            <pc:docMk/>
            <pc:sldMk cId="2864608741" sldId="860"/>
            <ac:spMk id="5" creationId="{8822EE7B-729C-5146-BB22-57C056B254D8}"/>
          </ac:spMkLst>
        </pc:spChg>
        <pc:spChg chg="add del mod">
          <ac:chgData name="Emily Whicheloe" userId="15742455-bb1e-4675-97c5-494b74c840b9" providerId="ADAL" clId="{F32E992D-4CB6-B945-99D7-03C985913BB5}" dt="2020-05-22T15:56:20.133" v="348" actId="478"/>
          <ac:spMkLst>
            <pc:docMk/>
            <pc:sldMk cId="2864608741" sldId="860"/>
            <ac:spMk id="6" creationId="{952A87CD-AD9C-4543-8345-D48F085FC5DB}"/>
          </ac:spMkLst>
        </pc:spChg>
        <pc:spChg chg="add del mod">
          <ac:chgData name="Emily Whicheloe" userId="15742455-bb1e-4675-97c5-494b74c840b9" providerId="ADAL" clId="{F32E992D-4CB6-B945-99D7-03C985913BB5}" dt="2020-05-22T15:56:20.133" v="348" actId="478"/>
          <ac:spMkLst>
            <pc:docMk/>
            <pc:sldMk cId="2864608741" sldId="860"/>
            <ac:spMk id="7" creationId="{4B3D2DC3-6E8B-3449-82D7-DD3EC86551A3}"/>
          </ac:spMkLst>
        </pc:spChg>
        <pc:spChg chg="add del mod">
          <ac:chgData name="Emily Whicheloe" userId="15742455-bb1e-4675-97c5-494b74c840b9" providerId="ADAL" clId="{F32E992D-4CB6-B945-99D7-03C985913BB5}" dt="2020-05-22T15:56:23.128" v="350" actId="478"/>
          <ac:spMkLst>
            <pc:docMk/>
            <pc:sldMk cId="2864608741" sldId="860"/>
            <ac:spMk id="8" creationId="{584E4277-F706-7B4B-A75A-BC5242BB7B6E}"/>
          </ac:spMkLst>
        </pc:spChg>
        <pc:spChg chg="add del mod">
          <ac:chgData name="Emily Whicheloe" userId="15742455-bb1e-4675-97c5-494b74c840b9" providerId="ADAL" clId="{F32E992D-4CB6-B945-99D7-03C985913BB5}" dt="2020-05-22T15:56:22.264" v="349" actId="478"/>
          <ac:spMkLst>
            <pc:docMk/>
            <pc:sldMk cId="2864608741" sldId="860"/>
            <ac:spMk id="9" creationId="{0C51500A-C5A8-3A4B-BC8B-9B2F6590FA30}"/>
          </ac:spMkLst>
        </pc:spChg>
      </pc:sldChg>
      <pc:sldChg chg="modSp">
        <pc:chgData name="Emily Whicheloe" userId="15742455-bb1e-4675-97c5-494b74c840b9" providerId="ADAL" clId="{F32E992D-4CB6-B945-99D7-03C985913BB5}" dt="2020-05-22T15:55:16.715" v="258" actId="255"/>
        <pc:sldMkLst>
          <pc:docMk/>
          <pc:sldMk cId="0" sldId="870"/>
        </pc:sldMkLst>
        <pc:spChg chg="mod">
          <ac:chgData name="Emily Whicheloe" userId="15742455-bb1e-4675-97c5-494b74c840b9" providerId="ADAL" clId="{F32E992D-4CB6-B945-99D7-03C985913BB5}" dt="2020-05-22T15:55:16.715" v="258" actId="255"/>
          <ac:spMkLst>
            <pc:docMk/>
            <pc:sldMk cId="0" sldId="870"/>
            <ac:spMk id="3" creationId="{00000000-0000-0000-0000-000000000000}"/>
          </ac:spMkLst>
        </pc:spChg>
      </pc:sldChg>
      <pc:sldChg chg="addSp delSp modSp">
        <pc:chgData name="Emily Whicheloe" userId="15742455-bb1e-4675-97c5-494b74c840b9" providerId="ADAL" clId="{F32E992D-4CB6-B945-99D7-03C985913BB5}" dt="2020-05-22T15:42:32.134" v="27" actId="478"/>
        <pc:sldMkLst>
          <pc:docMk/>
          <pc:sldMk cId="3073248849" sldId="901"/>
        </pc:sldMkLst>
        <pc:spChg chg="mod">
          <ac:chgData name="Emily Whicheloe" userId="15742455-bb1e-4675-97c5-494b74c840b9" providerId="ADAL" clId="{F32E992D-4CB6-B945-99D7-03C985913BB5}" dt="2020-05-22T15:42:25.779" v="26" actId="948"/>
          <ac:spMkLst>
            <pc:docMk/>
            <pc:sldMk cId="3073248849" sldId="901"/>
            <ac:spMk id="3" creationId="{00000000-0000-0000-0000-000000000000}"/>
          </ac:spMkLst>
        </pc:spChg>
        <pc:spChg chg="add del mod">
          <ac:chgData name="Emily Whicheloe" userId="15742455-bb1e-4675-97c5-494b74c840b9" providerId="ADAL" clId="{F32E992D-4CB6-B945-99D7-03C985913BB5}" dt="2020-05-22T15:42:32.134" v="27" actId="478"/>
          <ac:spMkLst>
            <pc:docMk/>
            <pc:sldMk cId="3073248849" sldId="901"/>
            <ac:spMk id="5" creationId="{099D81A4-BC41-FC49-A8FF-075B0DD6B1DE}"/>
          </ac:spMkLst>
        </pc:spChg>
        <pc:spChg chg="add del mod">
          <ac:chgData name="Emily Whicheloe" userId="15742455-bb1e-4675-97c5-494b74c840b9" providerId="ADAL" clId="{F32E992D-4CB6-B945-99D7-03C985913BB5}" dt="2020-05-22T15:41:51.892" v="20"/>
          <ac:spMkLst>
            <pc:docMk/>
            <pc:sldMk cId="3073248849" sldId="901"/>
            <ac:spMk id="6" creationId="{FC45456B-C242-5949-9752-E6DCE694AC1E}"/>
          </ac:spMkLst>
        </pc:spChg>
        <pc:spChg chg="add del mod">
          <ac:chgData name="Emily Whicheloe" userId="15742455-bb1e-4675-97c5-494b74c840b9" providerId="ADAL" clId="{F32E992D-4CB6-B945-99D7-03C985913BB5}" dt="2020-05-22T15:41:49.111" v="13"/>
          <ac:spMkLst>
            <pc:docMk/>
            <pc:sldMk cId="3073248849" sldId="901"/>
            <ac:spMk id="7" creationId="{EABF8F65-B4DD-324C-92C1-76A089F4F5A4}"/>
          </ac:spMkLst>
        </pc:spChg>
      </pc:sldChg>
      <pc:sldChg chg="modSp">
        <pc:chgData name="Emily Whicheloe" userId="15742455-bb1e-4675-97c5-494b74c840b9" providerId="ADAL" clId="{F32E992D-4CB6-B945-99D7-03C985913BB5}" dt="2020-05-22T15:58:14.634" v="632" actId="20577"/>
        <pc:sldMkLst>
          <pc:docMk/>
          <pc:sldMk cId="1708961964" sldId="905"/>
        </pc:sldMkLst>
        <pc:spChg chg="mod">
          <ac:chgData name="Emily Whicheloe" userId="15742455-bb1e-4675-97c5-494b74c840b9" providerId="ADAL" clId="{F32E992D-4CB6-B945-99D7-03C985913BB5}" dt="2020-05-22T15:58:14.634" v="632" actId="20577"/>
          <ac:spMkLst>
            <pc:docMk/>
            <pc:sldMk cId="1708961964" sldId="905"/>
            <ac:spMk id="3" creationId="{00000000-0000-0000-0000-000000000000}"/>
          </ac:spMkLst>
        </pc:spChg>
      </pc:sldChg>
    </pc:docChg>
  </pc:docChgLst>
  <pc:docChgLst>
    <pc:chgData name="Derek Ayeh" userId="S::dayeh@medicarerights.org::8b52a18c-51cf-43a6-b724-7500c2d47f95" providerId="AD" clId="Web-{D8BCB79F-20B1-B000-FBFC-63DBFC3C13B1}"/>
    <pc:docChg chg="modSld">
      <pc:chgData name="Derek Ayeh" userId="S::dayeh@medicarerights.org::8b52a18c-51cf-43a6-b724-7500c2d47f95" providerId="AD" clId="Web-{D8BCB79F-20B1-B000-FBFC-63DBFC3C13B1}" dt="2021-03-25T13:44:49.078" v="7" actId="20577"/>
      <pc:docMkLst>
        <pc:docMk/>
      </pc:docMkLst>
      <pc:sldChg chg="modSp">
        <pc:chgData name="Derek Ayeh" userId="S::dayeh@medicarerights.org::8b52a18c-51cf-43a6-b724-7500c2d47f95" providerId="AD" clId="Web-{D8BCB79F-20B1-B000-FBFC-63DBFC3C13B1}" dt="2021-03-25T13:44:49.078" v="7" actId="20577"/>
        <pc:sldMkLst>
          <pc:docMk/>
          <pc:sldMk cId="0" sldId="814"/>
        </pc:sldMkLst>
        <pc:spChg chg="mod">
          <ac:chgData name="Derek Ayeh" userId="S::dayeh@medicarerights.org::8b52a18c-51cf-43a6-b724-7500c2d47f95" providerId="AD" clId="Web-{D8BCB79F-20B1-B000-FBFC-63DBFC3C13B1}" dt="2021-03-25T13:44:49.078" v="7" actId="20577"/>
          <ac:spMkLst>
            <pc:docMk/>
            <pc:sldMk cId="0" sldId="814"/>
            <ac:spMk id="11266" creationId="{00000000-0000-0000-0000-000000000000}"/>
          </ac:spMkLst>
        </pc:spChg>
      </pc:sldChg>
    </pc:docChg>
  </pc:docChgLst>
  <pc:docChgLst>
    <pc:chgData name="Emily Whicheloe" userId="S::ewhicheloe@medicarerights.org::15742455-bb1e-4675-97c5-494b74c840b9" providerId="AD" clId="Web-{113D4400-55A6-DE73-020A-FF0C5715AF5C}"/>
    <pc:docChg chg="modSld">
      <pc:chgData name="Emily Whicheloe" userId="S::ewhicheloe@medicarerights.org::15742455-bb1e-4675-97c5-494b74c840b9" providerId="AD" clId="Web-{113D4400-55A6-DE73-020A-FF0C5715AF5C}" dt="2020-05-22T15:37:13.754" v="465" actId="20577"/>
      <pc:docMkLst>
        <pc:docMk/>
      </pc:docMkLst>
      <pc:sldChg chg="modSp">
        <pc:chgData name="Emily Whicheloe" userId="S::ewhicheloe@medicarerights.org::15742455-bb1e-4675-97c5-494b74c840b9" providerId="AD" clId="Web-{113D4400-55A6-DE73-020A-FF0C5715AF5C}" dt="2020-05-22T15:01:19.822" v="146" actId="14100"/>
        <pc:sldMkLst>
          <pc:docMk/>
          <pc:sldMk cId="0" sldId="814"/>
        </pc:sldMkLst>
        <pc:spChg chg="mod">
          <ac:chgData name="Emily Whicheloe" userId="S::ewhicheloe@medicarerights.org::15742455-bb1e-4675-97c5-494b74c840b9" providerId="AD" clId="Web-{113D4400-55A6-DE73-020A-FF0C5715AF5C}" dt="2020-05-22T15:01:19.822" v="146" actId="14100"/>
          <ac:spMkLst>
            <pc:docMk/>
            <pc:sldMk cId="0" sldId="814"/>
            <ac:spMk id="11266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37:13.754" v="465" actId="20577"/>
        <pc:sldMkLst>
          <pc:docMk/>
          <pc:sldMk cId="0" sldId="826"/>
        </pc:sldMkLst>
        <pc:spChg chg="mod">
          <ac:chgData name="Emily Whicheloe" userId="S::ewhicheloe@medicarerights.org::15742455-bb1e-4675-97c5-494b74c840b9" providerId="AD" clId="Web-{113D4400-55A6-DE73-020A-FF0C5715AF5C}" dt="2020-05-22T15:37:13.754" v="465" actId="20577"/>
          <ac:spMkLst>
            <pc:docMk/>
            <pc:sldMk cId="0" sldId="826"/>
            <ac:spMk id="7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13:57.153" v="238" actId="20577"/>
        <pc:sldMkLst>
          <pc:docMk/>
          <pc:sldMk cId="0" sldId="869"/>
        </pc:sldMkLst>
        <pc:spChg chg="mod">
          <ac:chgData name="Emily Whicheloe" userId="S::ewhicheloe@medicarerights.org::15742455-bb1e-4675-97c5-494b74c840b9" providerId="AD" clId="Web-{113D4400-55A6-DE73-020A-FF0C5715AF5C}" dt="2020-05-22T15:13:57.153" v="238" actId="20577"/>
          <ac:spMkLst>
            <pc:docMk/>
            <pc:sldMk cId="0" sldId="869"/>
            <ac:spMk id="5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4:57:55.680" v="142" actId="20577"/>
        <pc:sldMkLst>
          <pc:docMk/>
          <pc:sldMk cId="0" sldId="870"/>
        </pc:sldMkLst>
        <pc:spChg chg="mod">
          <ac:chgData name="Emily Whicheloe" userId="S::ewhicheloe@medicarerights.org::15742455-bb1e-4675-97c5-494b74c840b9" providerId="AD" clId="Web-{113D4400-55A6-DE73-020A-FF0C5715AF5C}" dt="2020-05-22T14:57:55.680" v="142" actId="20577"/>
          <ac:spMkLst>
            <pc:docMk/>
            <pc:sldMk cId="0" sldId="870"/>
            <ac:spMk id="2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05:42.745" v="152" actId="20577"/>
        <pc:sldMkLst>
          <pc:docMk/>
          <pc:sldMk cId="1043339659" sldId="883"/>
        </pc:sldMkLst>
        <pc:spChg chg="mod">
          <ac:chgData name="Emily Whicheloe" userId="S::ewhicheloe@medicarerights.org::15742455-bb1e-4675-97c5-494b74c840b9" providerId="AD" clId="Web-{113D4400-55A6-DE73-020A-FF0C5715AF5C}" dt="2020-05-22T15:05:42.745" v="152" actId="20577"/>
          <ac:spMkLst>
            <pc:docMk/>
            <pc:sldMk cId="1043339659" sldId="883"/>
            <ac:spMk id="5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37:05.816" v="462" actId="20577"/>
        <pc:sldMkLst>
          <pc:docMk/>
          <pc:sldMk cId="2805100323" sldId="884"/>
        </pc:sldMkLst>
        <pc:spChg chg="mod">
          <ac:chgData name="Emily Whicheloe" userId="S::ewhicheloe@medicarerights.org::15742455-bb1e-4675-97c5-494b74c840b9" providerId="AD" clId="Web-{113D4400-55A6-DE73-020A-FF0C5715AF5C}" dt="2020-05-22T15:37:05.816" v="462" actId="20577"/>
          <ac:spMkLst>
            <pc:docMk/>
            <pc:sldMk cId="2805100323" sldId="884"/>
            <ac:spMk id="2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4:30:49.126" v="3" actId="20577"/>
        <pc:sldMkLst>
          <pc:docMk/>
          <pc:sldMk cId="3073248849" sldId="901"/>
        </pc:sldMkLst>
        <pc:spChg chg="mod">
          <ac:chgData name="Emily Whicheloe" userId="S::ewhicheloe@medicarerights.org::15742455-bb1e-4675-97c5-494b74c840b9" providerId="AD" clId="Web-{113D4400-55A6-DE73-020A-FF0C5715AF5C}" dt="2020-05-22T14:30:49.126" v="3" actId="20577"/>
          <ac:spMkLst>
            <pc:docMk/>
            <pc:sldMk cId="3073248849" sldId="901"/>
            <ac:spMk id="2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4:58:01.649" v="144" actId="20577"/>
        <pc:sldMkLst>
          <pc:docMk/>
          <pc:sldMk cId="1708961964" sldId="905"/>
        </pc:sldMkLst>
        <pc:spChg chg="mod">
          <ac:chgData name="Emily Whicheloe" userId="S::ewhicheloe@medicarerights.org::15742455-bb1e-4675-97c5-494b74c840b9" providerId="AD" clId="Web-{113D4400-55A6-DE73-020A-FF0C5715AF5C}" dt="2020-05-22T14:58:01.649" v="144" actId="20577"/>
          <ac:spMkLst>
            <pc:docMk/>
            <pc:sldMk cId="1708961964" sldId="905"/>
            <ac:spMk id="2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4:58:10.524" v="145" actId="20577"/>
        <pc:sldMkLst>
          <pc:docMk/>
          <pc:sldMk cId="993339149" sldId="906"/>
        </pc:sldMkLst>
        <pc:spChg chg="mod">
          <ac:chgData name="Emily Whicheloe" userId="S::ewhicheloe@medicarerights.org::15742455-bb1e-4675-97c5-494b74c840b9" providerId="AD" clId="Web-{113D4400-55A6-DE73-020A-FF0C5715AF5C}" dt="2020-05-22T14:58:10.524" v="145" actId="20577"/>
          <ac:spMkLst>
            <pc:docMk/>
            <pc:sldMk cId="993339149" sldId="906"/>
            <ac:spMk id="2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16:08.841" v="343" actId="20577"/>
        <pc:sldMkLst>
          <pc:docMk/>
          <pc:sldMk cId="3821235416" sldId="912"/>
        </pc:sldMkLst>
        <pc:spChg chg="mod">
          <ac:chgData name="Emily Whicheloe" userId="S::ewhicheloe@medicarerights.org::15742455-bb1e-4675-97c5-494b74c840b9" providerId="AD" clId="Web-{113D4400-55A6-DE73-020A-FF0C5715AF5C}" dt="2020-05-22T15:16:08.841" v="343" actId="20577"/>
          <ac:spMkLst>
            <pc:docMk/>
            <pc:sldMk cId="3821235416" sldId="912"/>
            <ac:spMk id="3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14:59.576" v="268" actId="20577"/>
        <pc:sldMkLst>
          <pc:docMk/>
          <pc:sldMk cId="788392279" sldId="913"/>
        </pc:sldMkLst>
        <pc:spChg chg="mod">
          <ac:chgData name="Emily Whicheloe" userId="S::ewhicheloe@medicarerights.org::15742455-bb1e-4675-97c5-494b74c840b9" providerId="AD" clId="Web-{113D4400-55A6-DE73-020A-FF0C5715AF5C}" dt="2020-05-22T15:14:59.576" v="268" actId="20577"/>
          <ac:spMkLst>
            <pc:docMk/>
            <pc:sldMk cId="788392279" sldId="913"/>
            <ac:spMk id="3" creationId="{00000000-0000-0000-0000-000000000000}"/>
          </ac:spMkLst>
        </pc:spChg>
      </pc:sldChg>
      <pc:sldChg chg="modSp">
        <pc:chgData name="Emily Whicheloe" userId="S::ewhicheloe@medicarerights.org::15742455-bb1e-4675-97c5-494b74c840b9" providerId="AD" clId="Web-{113D4400-55A6-DE73-020A-FF0C5715AF5C}" dt="2020-05-22T15:20:23.343" v="442" actId="20577"/>
        <pc:sldMkLst>
          <pc:docMk/>
          <pc:sldMk cId="602643570" sldId="915"/>
        </pc:sldMkLst>
        <pc:spChg chg="mod">
          <ac:chgData name="Emily Whicheloe" userId="S::ewhicheloe@medicarerights.org::15742455-bb1e-4675-97c5-494b74c840b9" providerId="AD" clId="Web-{113D4400-55A6-DE73-020A-FF0C5715AF5C}" dt="2020-05-22T15:20:23.343" v="442" actId="20577"/>
          <ac:spMkLst>
            <pc:docMk/>
            <pc:sldMk cId="602643570" sldId="91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2018 </a:t>
            </a:r>
            <a:r>
              <a:rPr lang="en-US" dirty="0"/>
              <a:t>Medicare Rights Center</a:t>
            </a:r>
          </a:p>
        </p:txBody>
      </p:sp>
      <p:sp>
        <p:nvSpPr>
          <p:cNvPr id="481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06069D3-EC71-4BAC-B703-D0920BDA6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fld id="{E0316492-EC8F-4F4B-983E-E49D84622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7D152-2043-49FB-82CF-9BC77F82D3A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2207"/>
          </a:xfrm>
          <a:noFill/>
          <a:ln/>
        </p:spPr>
        <p:txBody>
          <a:bodyPr lIns="94742" tIns="46540" rIns="94742" bIns="46540"/>
          <a:lstStyle/>
          <a:p>
            <a:pPr eaLnBrk="1" hangingPunct="1"/>
            <a:endParaRPr lang="en-US" dirty="0"/>
          </a:p>
        </p:txBody>
      </p:sp>
      <p:sp>
        <p:nvSpPr>
          <p:cNvPr id="276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noFill/>
        </p:spPr>
        <p:txBody>
          <a:bodyPr lIns="91408" tIns="45706" rIns="91408" bIns="45706"/>
          <a:lstStyle/>
          <a:p>
            <a:pPr defTabSz="960438"/>
            <a:fld id="{253ACE06-B652-4B78-8630-DB83BD7E4DF8}" type="slidenum">
              <a:rPr lang="en-US" smtClean="0"/>
              <a:pPr defTabSz="960438"/>
              <a:t>21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23414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727075"/>
            <a:ext cx="4781550" cy="3586163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28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7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28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F0000"/>
                </a:solidFill>
              </a:rPr>
              <a:t>Talk about how MMP is different from D-SNP when you get to this slide? Might be a question that comes up because they seem kind of similar based on the descriptions)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16492-EC8F-4F4B-983E-E49D8462259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31E85FF-35F9-4F41-9DAC-C609CECBCC69}" type="slidenum">
              <a:rPr lang="en-US" smtClean="0"/>
              <a:pPr defTabSz="965200"/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2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427" tIns="46877" rIns="95427" bIns="46877"/>
          <a:lstStyle/>
          <a:p>
            <a:pPr eaLnBrk="1" hangingPunct="1"/>
            <a:endParaRPr lang="en-US" i="0" dirty="0"/>
          </a:p>
        </p:txBody>
      </p:sp>
      <p:sp>
        <p:nvSpPr>
          <p:cNvPr id="1167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cap="flat"/>
        </p:spPr>
      </p:sp>
    </p:spTree>
    <p:extLst>
      <p:ext uri="{BB962C8B-B14F-4D97-AF65-F5344CB8AC3E}">
        <p14:creationId xmlns:p14="http://schemas.microsoft.com/office/powerpoint/2010/main" val="913633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99DD924-0386-4461-A878-9C014DB61186}" type="slidenum">
              <a:rPr lang="en-US" smtClean="0"/>
              <a:pPr defTabSz="96520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47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6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16492-EC8F-4F4B-983E-E49D8462259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43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16492-EC8F-4F4B-983E-E49D846225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65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noFill/>
        </p:spPr>
        <p:txBody>
          <a:bodyPr lIns="91408" tIns="45706" rIns="91408" bIns="45706"/>
          <a:lstStyle/>
          <a:p>
            <a:pPr defTabSz="960438"/>
            <a:fld id="{253ACE06-B652-4B78-8630-DB83BD7E4DF8}" type="slidenum">
              <a:rPr lang="en-US" smtClean="0"/>
              <a:pPr defTabSz="960438"/>
              <a:t>20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95067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/>
          <p:cNvSpPr/>
          <p:nvPr userDrawn="1"/>
        </p:nvSpPr>
        <p:spPr>
          <a:xfrm>
            <a:off x="5938838" y="3378200"/>
            <a:ext cx="720725" cy="10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4" name="Shape 11"/>
          <p:cNvSpPr/>
          <p:nvPr userDrawn="1"/>
        </p:nvSpPr>
        <p:spPr>
          <a:xfrm>
            <a:off x="6659563" y="3378200"/>
            <a:ext cx="722312" cy="10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2"/>
          <p:cNvSpPr/>
          <p:nvPr userDrawn="1"/>
        </p:nvSpPr>
        <p:spPr>
          <a:xfrm>
            <a:off x="0" y="3378200"/>
            <a:ext cx="722313" cy="10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3"/>
          <p:cNvSpPr/>
          <p:nvPr userDrawn="1"/>
        </p:nvSpPr>
        <p:spPr>
          <a:xfrm>
            <a:off x="720725" y="3378200"/>
            <a:ext cx="5218113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63513"/>
            <a:ext cx="31638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352800" y="6446838"/>
            <a:ext cx="23320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© 2021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77" y="3487413"/>
            <a:ext cx="7772400" cy="16452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/>
          <p:nvPr userDrawn="1"/>
        </p:nvSpPr>
        <p:spPr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1"/>
          <p:cNvSpPr/>
          <p:nvPr userDrawn="1"/>
        </p:nvSpPr>
        <p:spPr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2"/>
          <p:cNvSpPr/>
          <p:nvPr userDrawn="1"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 userDrawn="1"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8" name="TextBox 7"/>
          <p:cNvSpPr txBox="1"/>
          <p:nvPr userDrawn="1"/>
        </p:nvSpPr>
        <p:spPr>
          <a:xfrm>
            <a:off x="3352800" y="6446838"/>
            <a:ext cx="23320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© 2021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351338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21513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/>
              <a:t> Page </a:t>
            </a:r>
            <a:fld id="{9B3A0FC6-8040-4492-9C07-FFC688982B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/>
          <p:nvPr userDrawn="1"/>
        </p:nvSpPr>
        <p:spPr>
          <a:xfrm>
            <a:off x="6299200" y="6754813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1"/>
          <p:cNvSpPr/>
          <p:nvPr userDrawn="1"/>
        </p:nvSpPr>
        <p:spPr>
          <a:xfrm>
            <a:off x="7011988" y="6754813"/>
            <a:ext cx="2170112" cy="10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2"/>
          <p:cNvSpPr/>
          <p:nvPr userDrawn="1"/>
        </p:nvSpPr>
        <p:spPr>
          <a:xfrm>
            <a:off x="0" y="6754813"/>
            <a:ext cx="992188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 userDrawn="1"/>
        </p:nvSpPr>
        <p:spPr>
          <a:xfrm>
            <a:off x="992188" y="6754813"/>
            <a:ext cx="5307012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406525"/>
            <a:ext cx="8421688" cy="174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352800" y="6446838"/>
            <a:ext cx="23320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© 2021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10639" y="1575230"/>
            <a:ext cx="8619852" cy="4520720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/>
              <a:t> Page </a:t>
            </a:r>
            <a:fld id="{82952BD1-1BA0-423F-8F65-1A49B6E304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5"/>
          <p:cNvSpPr/>
          <p:nvPr userDrawn="1"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4" name="Shape 18"/>
          <p:cNvSpPr/>
          <p:nvPr userDrawn="1"/>
        </p:nvSpPr>
        <p:spPr>
          <a:xfrm>
            <a:off x="3048000" y="5324475"/>
            <a:ext cx="3048000" cy="10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9"/>
          <p:cNvSpPr/>
          <p:nvPr userDrawn="1"/>
        </p:nvSpPr>
        <p:spPr>
          <a:xfrm>
            <a:off x="6096000" y="5324475"/>
            <a:ext cx="3048000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20"/>
          <p:cNvSpPr/>
          <p:nvPr userDrawn="1"/>
        </p:nvSpPr>
        <p:spPr>
          <a:xfrm>
            <a:off x="0" y="5324475"/>
            <a:ext cx="3048000" cy="10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7" name="TextBox 6"/>
          <p:cNvSpPr txBox="1"/>
          <p:nvPr userDrawn="1"/>
        </p:nvSpPr>
        <p:spPr>
          <a:xfrm>
            <a:off x="3352800" y="6446838"/>
            <a:ext cx="23320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© 2021 Medicare Rights Center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97753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5000" b="0" baseline="0">
                <a:solidFill>
                  <a:srgbClr val="373D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dirty="0"/>
              <a:t> Page </a:t>
            </a:r>
            <a:fld id="{1B00ACD6-4991-416A-BFEA-904181ADE0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9550" y="1746250"/>
            <a:ext cx="86233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hape 10"/>
          <p:cNvSpPr/>
          <p:nvPr userDrawn="1"/>
        </p:nvSpPr>
        <p:spPr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4" name="Shape 11"/>
          <p:cNvSpPr/>
          <p:nvPr userDrawn="1"/>
        </p:nvSpPr>
        <p:spPr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5" name="Shape 12"/>
          <p:cNvSpPr/>
          <p:nvPr userDrawn="1"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6" name="Shape 13"/>
          <p:cNvSpPr/>
          <p:nvPr userDrawn="1"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>
              <a:spcBef>
                <a:spcPts val="0"/>
              </a:spcBef>
              <a:defRPr/>
            </a:pPr>
            <a:endParaRPr/>
          </a:p>
        </p:txBody>
      </p:sp>
      <p:sp>
        <p:nvSpPr>
          <p:cNvPr id="1031" name="Title Placeholder 16"/>
          <p:cNvSpPr>
            <a:spLocks noGrp="1"/>
          </p:cNvSpPr>
          <p:nvPr>
            <p:ph type="title"/>
          </p:nvPr>
        </p:nvSpPr>
        <p:spPr bwMode="auto">
          <a:xfrm>
            <a:off x="209550" y="420688"/>
            <a:ext cx="78914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3352800" y="6492875"/>
            <a:ext cx="23320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© 2021 Medicare Rights Center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1" r:id="rId1"/>
    <p:sldLayoutId id="2147485002" r:id="rId2"/>
    <p:sldLayoutId id="2147485003" r:id="rId3"/>
    <p:sldLayoutId id="2147485004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73D6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re.gov/plan-compare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re.gov/pace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Medicaid-Coordination/Medicare-and-Medicaid-Coordination/Medicare-Medicaid-Coordination-Office/FinancialAlignmentInitiative/FinancialModelstoSupportStatesEffortsinCareCoordinatio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oa.org/" TargetMode="External"/><Relationship Id="rId3" Type="http://schemas.openxmlformats.org/officeDocument/2006/relationships/hyperlink" Target="http://www.shiptacenter.org/" TargetMode="External"/><Relationship Id="rId7" Type="http://schemas.openxmlformats.org/officeDocument/2006/relationships/hyperlink" Target="http://www.medicareinteractive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care.gov/" TargetMode="External"/><Relationship Id="rId11" Type="http://schemas.openxmlformats.org/officeDocument/2006/relationships/hyperlink" Target="http://www.benefitscheckup.org/" TargetMode="External"/><Relationship Id="rId5" Type="http://schemas.openxmlformats.org/officeDocument/2006/relationships/hyperlink" Target="http://www.ssa.gov/" TargetMode="External"/><Relationship Id="rId10" Type="http://schemas.openxmlformats.org/officeDocument/2006/relationships/hyperlink" Target="http://www.mymedicarematters.org/" TargetMode="External"/><Relationship Id="rId4" Type="http://schemas.openxmlformats.org/officeDocument/2006/relationships/hyperlink" Target="http://www.eldercare.gov/" TargetMode="External"/><Relationship Id="rId9" Type="http://schemas.openxmlformats.org/officeDocument/2006/relationships/hyperlink" Target="http://www.centerforbenefits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776" y="3487412"/>
            <a:ext cx="8562223" cy="2000425"/>
          </a:xfrm>
        </p:spPr>
        <p:txBody>
          <a:bodyPr lIns="90488" tIns="44450" rIns="90488" bIns="44450"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/>
                <a:cs typeface="Arial"/>
              </a:rPr>
              <a:t>Coverage options for people with Medicare and Medicaid</a:t>
            </a:r>
            <a:endParaRPr lang="en-US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40D6D7B-EE47-9E4D-B4D3-69C3F94F92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4762"/>
            <a:ext cx="3276600" cy="150280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Federal program administered by states</a:t>
            </a:r>
          </a:p>
          <a:p>
            <a:r>
              <a:rPr lang="en-US" altLang="en-US" sz="2400" dirty="0"/>
              <a:t>Provides health insurance for individuals who have limited income and assets and meet another qualification such as: </a:t>
            </a:r>
          </a:p>
          <a:p>
            <a:pPr lvl="1"/>
            <a:r>
              <a:rPr lang="en-US" altLang="en-US" sz="2200" dirty="0"/>
              <a:t>Are 65 years or older</a:t>
            </a:r>
          </a:p>
          <a:p>
            <a:pPr lvl="1"/>
            <a:r>
              <a:rPr lang="en-US" altLang="en-US" sz="2200" dirty="0"/>
              <a:t>Have certain disabilities</a:t>
            </a:r>
          </a:p>
          <a:p>
            <a:pPr lvl="1"/>
            <a:r>
              <a:rPr lang="en-US" altLang="en-US" sz="2200" dirty="0"/>
              <a:t>Are blind</a:t>
            </a:r>
          </a:p>
          <a:p>
            <a:pPr lvl="1"/>
            <a:r>
              <a:rPr lang="en-US" altLang="en-US" sz="2200" dirty="0"/>
              <a:t>Need long-term care</a:t>
            </a:r>
          </a:p>
          <a:p>
            <a:pPr lvl="1"/>
            <a:r>
              <a:rPr lang="en-US" altLang="en-US" sz="2200" dirty="0"/>
              <a:t>Are in a medically needy category</a:t>
            </a:r>
          </a:p>
          <a:p>
            <a:pPr lvl="1"/>
            <a:r>
              <a:rPr lang="en-US" altLang="en-US" sz="2200" dirty="0"/>
              <a:t>Are former foster care youth</a:t>
            </a:r>
          </a:p>
          <a:p>
            <a:r>
              <a:rPr lang="en-US" altLang="en-US" sz="2400" dirty="0"/>
              <a:t>Medicaid does not have a monthly premium</a:t>
            </a:r>
          </a:p>
          <a:p>
            <a:r>
              <a:rPr lang="en-US" altLang="en-US" sz="2400" dirty="0"/>
              <a:t>Individual may pay small deductible or copayment for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9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and Medicaid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Individual who has Medicaid and Medicaid is known as a dually eligible individual</a:t>
            </a:r>
          </a:p>
          <a:p>
            <a:r>
              <a:rPr lang="en-US" sz="2600" dirty="0"/>
              <a:t>Medicare pays first for health care, and Medicaid pays after all other insurance has paid</a:t>
            </a:r>
          </a:p>
          <a:p>
            <a:r>
              <a:rPr lang="en-US" sz="2600" dirty="0"/>
              <a:t>Individual should see providers who accept both Medicare and Medicaid </a:t>
            </a:r>
          </a:p>
          <a:p>
            <a:pPr lvl="1"/>
            <a:r>
              <a:rPr lang="en-US" sz="2300" dirty="0"/>
              <a:t>Will have low or no out-of-pocket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258E8AB-C482-4C44-B97B-C4615FD5299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0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DD12-8B78-2B40-AA65-D273AE54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B16DC-E2BA-1248-87E5-FBE2F72DC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services and programs intended to help diagnose and treat mental health conditions and substance use disorders</a:t>
            </a:r>
          </a:p>
          <a:p>
            <a:r>
              <a:rPr lang="en-US" dirty="0"/>
              <a:t>Mental health conditions affect person’s thinking, feeling, or mood</a:t>
            </a:r>
          </a:p>
          <a:p>
            <a:pPr lvl="1"/>
            <a:r>
              <a:rPr lang="en-US" dirty="0"/>
              <a:t>Examples: Depression, anxiety, schizophrenia</a:t>
            </a:r>
          </a:p>
          <a:p>
            <a:pPr lvl="1"/>
            <a:r>
              <a:rPr lang="en-US" dirty="0"/>
              <a:t>Substance use disorders do not fall under definition of mental health condition, but are included under behavioral health conditions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5DAA2-8B18-B545-95B1-4681DAABE5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7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Long-term care encompasses range of services and supports to help individuals perform everyday activities</a:t>
            </a:r>
          </a:p>
          <a:p>
            <a:r>
              <a:rPr lang="en-US" dirty="0"/>
              <a:t>Services include:</a:t>
            </a:r>
          </a:p>
          <a:p>
            <a:pPr lvl="1"/>
            <a:r>
              <a:rPr lang="en-US" dirty="0"/>
              <a:t>Help with activities of daily living (eating, bathing, dressing)</a:t>
            </a:r>
          </a:p>
          <a:p>
            <a:pPr lvl="1"/>
            <a:r>
              <a:rPr lang="en-US" dirty="0"/>
              <a:t>Adult day care</a:t>
            </a:r>
          </a:p>
          <a:p>
            <a:pPr lvl="1"/>
            <a:r>
              <a:rPr lang="en-US" dirty="0"/>
              <a:t>Care in assisted living facility or nursing home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258E8AB-C482-4C44-B97B-C4615FD5299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73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 at-a-glance</a:t>
            </a:r>
            <a:endParaRPr lang="en-US" dirty="0"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8466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/>
              <a:t>Options available for dually eligible individuals include: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Original Medicare and fee-for-service (FFS) Medicaid, with or without managed long-term services and supports (MLTSS)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Medicare Advantage (MA) Plan and FFS Medicaid, with or without MLTSS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Dual-eligible Special Needs Plans (D-SNPs), with or without MLTSS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Highly Integrated Dual-Eligible (HIDE) SNPs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Fully Integrated Dual-Eligible (FIDE) SNPs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Program of All-Inclusive Care for the Elderly (PACE)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300" dirty="0"/>
              <a:t>Medicare-Medicaid Plans (MMPs)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69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Managed long-term services and supports (MLTSS)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96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Stand-alone long-term care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600" dirty="0"/>
              <a:t>Beneficiaries may choose to receive managed long-term services and supports (MLTSS) from stand-alone plan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600" dirty="0"/>
              <a:t>MLTSS plans (also called managed long-term care plans) are only responsible for administering certain benefits (e.g., Medicaid long-term care) but not all benefits (e.g., Medicare-covered services)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35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with stand-alone MLTSS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3513188"/>
          </a:xfrm>
        </p:spPr>
        <p:txBody>
          <a:bodyPr/>
          <a:lstStyle/>
          <a:p>
            <a:r>
              <a:rPr lang="en-US" sz="2600" dirty="0"/>
              <a:t>Having stand-alone MLTSS plan does not affect individual’s Medicare coverage</a:t>
            </a:r>
          </a:p>
          <a:p>
            <a:pPr lvl="1"/>
            <a:r>
              <a:rPr lang="en-US" sz="2300" dirty="0"/>
              <a:t>Original Medicare or Medicare Advantage Plan remains primary payer</a:t>
            </a:r>
          </a:p>
          <a:p>
            <a:r>
              <a:rPr lang="en-US" sz="2600" dirty="0"/>
              <a:t>Those enrolled in stand-alone MLTSS must navigate multiple insurances: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Original Medicare (Part A &amp; B) + prescription drug plan (Part D) or Medicare Advantage Plan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Medicaid</a:t>
            </a:r>
          </a:p>
          <a:p>
            <a:pPr lvl="1"/>
            <a:r>
              <a:rPr lang="en-US" sz="2200" dirty="0"/>
              <a:t>MLTSS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6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Dual-eligible Special Needs Plans (D-SNPs)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80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D-SNPs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Types of Medicare Advantage Plans for dually eligible individuals </a:t>
            </a:r>
          </a:p>
          <a:p>
            <a:pPr lvl="1"/>
            <a:r>
              <a:rPr lang="en-US" sz="2300" dirty="0"/>
              <a:t>Typically require use of in-network provider for Medicare services</a:t>
            </a:r>
          </a:p>
          <a:p>
            <a:pPr lvl="1"/>
            <a:r>
              <a:rPr lang="en-US" sz="2300" dirty="0"/>
              <a:t>Providers should accept Medicaid</a:t>
            </a:r>
          </a:p>
          <a:p>
            <a:pPr lvl="1"/>
            <a:r>
              <a:rPr lang="en-US" sz="2300" dirty="0"/>
              <a:t>Cost-sharing varies; some plans may offer zero cost-sharing for enrollees</a:t>
            </a:r>
          </a:p>
          <a:p>
            <a:r>
              <a:rPr lang="en-US" sz="2600" dirty="0"/>
              <a:t>Some D-SNPs may serve individuals with partial Medicaid benefits (such as individuals enrolled in certain Medicare Savings Programs)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1B00ACD6-4991-416A-BFEA-904181ADE01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D2FAC9CB-93E5-4E0E-86A5-D366CE70C89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Shape 89"/>
          <p:cNvSpPr txBox="1">
            <a:spLocks/>
          </p:cNvSpPr>
          <p:nvPr/>
        </p:nvSpPr>
        <p:spPr>
          <a:xfrm>
            <a:off x="1711325" y="1811338"/>
            <a:ext cx="6788150" cy="1674812"/>
          </a:xfrm>
          <a:prstGeom prst="rect">
            <a:avLst/>
          </a:prstGeom>
        </p:spPr>
        <p:txBody>
          <a:bodyPr lIns="91425" tIns="91425" rIns="91425" bIns="91425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Medicare Rights Center is a national not-for-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profit consumer service organization that works to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ensure access to affordable health care for older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adults and people with disabilities through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Counseling and advocacy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99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Educational programs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1688" y="4143375"/>
            <a:ext cx="2341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Public policy initiatives</a:t>
            </a:r>
          </a:p>
        </p:txBody>
      </p:sp>
      <p:grpSp>
        <p:nvGrpSpPr>
          <p:cNvPr id="2" name="Shape 442"/>
          <p:cNvGrpSpPr>
            <a:grpSpLocks/>
          </p:cNvGrpSpPr>
          <p:nvPr/>
        </p:nvGrpSpPr>
        <p:grpSpPr bwMode="auto">
          <a:xfrm>
            <a:off x="2312988" y="3622675"/>
            <a:ext cx="336550" cy="384175"/>
            <a:chOff x="4630125" y="278900"/>
            <a:chExt cx="400675" cy="456675"/>
          </a:xfrm>
        </p:grpSpPr>
        <p:sp>
          <p:nvSpPr>
            <p:cNvPr id="7191" name="Shape 443"/>
            <p:cNvSpPr>
              <a:spLocks/>
            </p:cNvSpPr>
            <p:nvPr/>
          </p:nvSpPr>
          <p:spPr bwMode="auto">
            <a:xfrm>
              <a:off x="4659350" y="328825"/>
              <a:ext cx="371450" cy="96850"/>
            </a:xfrm>
            <a:custGeom>
              <a:avLst/>
              <a:gdLst>
                <a:gd name="T0" fmla="*/ 319075 w 14858"/>
                <a:gd name="T1" fmla="*/ 25 h 3874"/>
                <a:gd name="T2" fmla="*/ 23150 w 14858"/>
                <a:gd name="T3" fmla="*/ 25 h 3874"/>
                <a:gd name="T4" fmla="*/ 23150 w 14858"/>
                <a:gd name="T5" fmla="*/ 25 h 3874"/>
                <a:gd name="T6" fmla="*/ 18275 w 14858"/>
                <a:gd name="T7" fmla="*/ 625 h 3874"/>
                <a:gd name="T8" fmla="*/ 14025 w 14858"/>
                <a:gd name="T9" fmla="*/ 1850 h 3874"/>
                <a:gd name="T10" fmla="*/ 9750 w 14858"/>
                <a:gd name="T11" fmla="*/ 4275 h 3874"/>
                <a:gd name="T12" fmla="*/ 6725 w 14858"/>
                <a:gd name="T13" fmla="*/ 6725 h 3874"/>
                <a:gd name="T14" fmla="*/ 3675 w 14858"/>
                <a:gd name="T15" fmla="*/ 10375 h 3874"/>
                <a:gd name="T16" fmla="*/ 1850 w 14858"/>
                <a:gd name="T17" fmla="*/ 14025 h 3874"/>
                <a:gd name="T18" fmla="*/ 25 w 14858"/>
                <a:gd name="T19" fmla="*/ 18300 h 3874"/>
                <a:gd name="T20" fmla="*/ 25 w 14858"/>
                <a:gd name="T21" fmla="*/ 23150 h 3874"/>
                <a:gd name="T22" fmla="*/ 25 w 14858"/>
                <a:gd name="T23" fmla="*/ 73700 h 3874"/>
                <a:gd name="T24" fmla="*/ 25 w 14858"/>
                <a:gd name="T25" fmla="*/ 73700 h 3874"/>
                <a:gd name="T26" fmla="*/ 25 w 14858"/>
                <a:gd name="T27" fmla="*/ 78575 h 3874"/>
                <a:gd name="T28" fmla="*/ 1850 w 14858"/>
                <a:gd name="T29" fmla="*/ 82825 h 3874"/>
                <a:gd name="T30" fmla="*/ 3675 w 14858"/>
                <a:gd name="T31" fmla="*/ 86475 h 3874"/>
                <a:gd name="T32" fmla="*/ 6725 w 14858"/>
                <a:gd name="T33" fmla="*/ 90125 h 3874"/>
                <a:gd name="T34" fmla="*/ 9750 w 14858"/>
                <a:gd name="T35" fmla="*/ 93175 h 3874"/>
                <a:gd name="T36" fmla="*/ 14025 w 14858"/>
                <a:gd name="T37" fmla="*/ 95000 h 3874"/>
                <a:gd name="T38" fmla="*/ 18275 w 14858"/>
                <a:gd name="T39" fmla="*/ 96225 h 3874"/>
                <a:gd name="T40" fmla="*/ 23150 w 14858"/>
                <a:gd name="T41" fmla="*/ 96825 h 3874"/>
                <a:gd name="T42" fmla="*/ 319075 w 14858"/>
                <a:gd name="T43" fmla="*/ 96825 h 3874"/>
                <a:gd name="T44" fmla="*/ 371425 w 14858"/>
                <a:gd name="T45" fmla="*/ 48725 h 3874"/>
                <a:gd name="T46" fmla="*/ 3190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92" name="Shape 444"/>
            <p:cNvSpPr>
              <a:spLocks/>
            </p:cNvSpPr>
            <p:nvPr/>
          </p:nvSpPr>
          <p:spPr bwMode="auto">
            <a:xfrm>
              <a:off x="4630125" y="452425"/>
              <a:ext cx="371450" cy="96850"/>
            </a:xfrm>
            <a:custGeom>
              <a:avLst/>
              <a:gdLst>
                <a:gd name="T0" fmla="*/ 52375 w 14858"/>
                <a:gd name="T1" fmla="*/ 25 h 3874"/>
                <a:gd name="T2" fmla="*/ 348300 w 14858"/>
                <a:gd name="T3" fmla="*/ 25 h 3874"/>
                <a:gd name="T4" fmla="*/ 348300 w 14858"/>
                <a:gd name="T5" fmla="*/ 25 h 3874"/>
                <a:gd name="T6" fmla="*/ 353150 w 14858"/>
                <a:gd name="T7" fmla="*/ 625 h 3874"/>
                <a:gd name="T8" fmla="*/ 357425 w 14858"/>
                <a:gd name="T9" fmla="*/ 1850 h 3874"/>
                <a:gd name="T10" fmla="*/ 361675 w 14858"/>
                <a:gd name="T11" fmla="*/ 3675 h 3874"/>
                <a:gd name="T12" fmla="*/ 364725 w 14858"/>
                <a:gd name="T13" fmla="*/ 6725 h 3874"/>
                <a:gd name="T14" fmla="*/ 367775 w 14858"/>
                <a:gd name="T15" fmla="*/ 10375 h 3874"/>
                <a:gd name="T16" fmla="*/ 369600 w 14858"/>
                <a:gd name="T17" fmla="*/ 14025 h 3874"/>
                <a:gd name="T18" fmla="*/ 371425 w 14858"/>
                <a:gd name="T19" fmla="*/ 18300 h 3874"/>
                <a:gd name="T20" fmla="*/ 371425 w 14858"/>
                <a:gd name="T21" fmla="*/ 23150 h 3874"/>
                <a:gd name="T22" fmla="*/ 371425 w 14858"/>
                <a:gd name="T23" fmla="*/ 73700 h 3874"/>
                <a:gd name="T24" fmla="*/ 371425 w 14858"/>
                <a:gd name="T25" fmla="*/ 73700 h 3874"/>
                <a:gd name="T26" fmla="*/ 371425 w 14858"/>
                <a:gd name="T27" fmla="*/ 78575 h 3874"/>
                <a:gd name="T28" fmla="*/ 369600 w 14858"/>
                <a:gd name="T29" fmla="*/ 82825 h 3874"/>
                <a:gd name="T30" fmla="*/ 367775 w 14858"/>
                <a:gd name="T31" fmla="*/ 86475 h 3874"/>
                <a:gd name="T32" fmla="*/ 364725 w 14858"/>
                <a:gd name="T33" fmla="*/ 90125 h 3874"/>
                <a:gd name="T34" fmla="*/ 361675 w 14858"/>
                <a:gd name="T35" fmla="*/ 92575 h 3874"/>
                <a:gd name="T36" fmla="*/ 357425 w 14858"/>
                <a:gd name="T37" fmla="*/ 95000 h 3874"/>
                <a:gd name="T38" fmla="*/ 353150 w 14858"/>
                <a:gd name="T39" fmla="*/ 96225 h 3874"/>
                <a:gd name="T40" fmla="*/ 348300 w 14858"/>
                <a:gd name="T41" fmla="*/ 96825 h 3874"/>
                <a:gd name="T42" fmla="*/ 52375 w 14858"/>
                <a:gd name="T43" fmla="*/ 96825 h 3874"/>
                <a:gd name="T44" fmla="*/ 25 w 14858"/>
                <a:gd name="T45" fmla="*/ 48125 h 3874"/>
                <a:gd name="T46" fmla="*/ 523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93" name="Shape 445"/>
            <p:cNvSpPr>
              <a:spLocks/>
            </p:cNvSpPr>
            <p:nvPr/>
          </p:nvSpPr>
          <p:spPr bwMode="auto">
            <a:xfrm>
              <a:off x="4808525" y="278900"/>
              <a:ext cx="43875" cy="49950"/>
            </a:xfrm>
            <a:custGeom>
              <a:avLst/>
              <a:gdLst>
                <a:gd name="T0" fmla="*/ 43850 w 1755"/>
                <a:gd name="T1" fmla="*/ 49950 h 1998"/>
                <a:gd name="T2" fmla="*/ 43850 w 1755"/>
                <a:gd name="T3" fmla="*/ 14625 h 1998"/>
                <a:gd name="T4" fmla="*/ 43850 w 1755"/>
                <a:gd name="T5" fmla="*/ 14625 h 1998"/>
                <a:gd name="T6" fmla="*/ 43850 w 1755"/>
                <a:gd name="T7" fmla="*/ 11600 h 1998"/>
                <a:gd name="T8" fmla="*/ 43250 w 1755"/>
                <a:gd name="T9" fmla="*/ 9150 h 1998"/>
                <a:gd name="T10" fmla="*/ 41425 w 1755"/>
                <a:gd name="T11" fmla="*/ 6725 h 1998"/>
                <a:gd name="T12" fmla="*/ 39600 w 1755"/>
                <a:gd name="T13" fmla="*/ 4275 h 1998"/>
                <a:gd name="T14" fmla="*/ 37775 w 1755"/>
                <a:gd name="T15" fmla="*/ 2450 h 1998"/>
                <a:gd name="T16" fmla="*/ 35325 w 1755"/>
                <a:gd name="T17" fmla="*/ 1225 h 1998"/>
                <a:gd name="T18" fmla="*/ 32275 w 1755"/>
                <a:gd name="T19" fmla="*/ 625 h 1998"/>
                <a:gd name="T20" fmla="*/ 29850 w 1755"/>
                <a:gd name="T21" fmla="*/ 25 h 1998"/>
                <a:gd name="T22" fmla="*/ 14025 w 1755"/>
                <a:gd name="T23" fmla="*/ 25 h 1998"/>
                <a:gd name="T24" fmla="*/ 14025 w 1755"/>
                <a:gd name="T25" fmla="*/ 25 h 1998"/>
                <a:gd name="T26" fmla="*/ 11575 w 1755"/>
                <a:gd name="T27" fmla="*/ 625 h 1998"/>
                <a:gd name="T28" fmla="*/ 8550 w 1755"/>
                <a:gd name="T29" fmla="*/ 1225 h 1998"/>
                <a:gd name="T30" fmla="*/ 6100 w 1755"/>
                <a:gd name="T31" fmla="*/ 2450 h 1998"/>
                <a:gd name="T32" fmla="*/ 4275 w 1755"/>
                <a:gd name="T33" fmla="*/ 4275 h 1998"/>
                <a:gd name="T34" fmla="*/ 2450 w 1755"/>
                <a:gd name="T35" fmla="*/ 6725 h 1998"/>
                <a:gd name="T36" fmla="*/ 625 w 1755"/>
                <a:gd name="T37" fmla="*/ 9150 h 1998"/>
                <a:gd name="T38" fmla="*/ 25 w 1755"/>
                <a:gd name="T39" fmla="*/ 11600 h 1998"/>
                <a:gd name="T40" fmla="*/ 25 w 1755"/>
                <a:gd name="T41" fmla="*/ 14625 h 1998"/>
                <a:gd name="T42" fmla="*/ 25 w 1755"/>
                <a:gd name="T43" fmla="*/ 49950 h 1998"/>
                <a:gd name="T44" fmla="*/ 43850 w 1755"/>
                <a:gd name="T45" fmla="*/ 49950 h 19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5"/>
                <a:gd name="T70" fmla="*/ 0 h 1998"/>
                <a:gd name="T71" fmla="*/ 1755 w 1755"/>
                <a:gd name="T72" fmla="*/ 1998 h 199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94" name="Shape 446"/>
            <p:cNvSpPr>
              <a:spLocks/>
            </p:cNvSpPr>
            <p:nvPr/>
          </p:nvSpPr>
          <p:spPr bwMode="auto">
            <a:xfrm>
              <a:off x="4808525" y="549250"/>
              <a:ext cx="43875" cy="186325"/>
            </a:xfrm>
            <a:custGeom>
              <a:avLst/>
              <a:gdLst>
                <a:gd name="T0" fmla="*/ 25 w 1755"/>
                <a:gd name="T1" fmla="*/ 0 h 7453"/>
                <a:gd name="T2" fmla="*/ 25 w 1755"/>
                <a:gd name="T3" fmla="*/ 186325 h 7453"/>
                <a:gd name="T4" fmla="*/ 43850 w 1755"/>
                <a:gd name="T5" fmla="*/ 186325 h 7453"/>
                <a:gd name="T6" fmla="*/ 43850 w 1755"/>
                <a:gd name="T7" fmla="*/ 0 h 7453"/>
                <a:gd name="T8" fmla="*/ 25 w 1755"/>
                <a:gd name="T9" fmla="*/ 0 h 7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5"/>
                <a:gd name="T16" fmla="*/ 0 h 7453"/>
                <a:gd name="T17" fmla="*/ 1755 w 1755"/>
                <a:gd name="T18" fmla="*/ 7453 h 74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3" name="Shape 483"/>
          <p:cNvGrpSpPr>
            <a:grpSpLocks/>
          </p:cNvGrpSpPr>
          <p:nvPr/>
        </p:nvGrpSpPr>
        <p:grpSpPr bwMode="auto">
          <a:xfrm>
            <a:off x="4597400" y="3622675"/>
            <a:ext cx="366713" cy="366713"/>
            <a:chOff x="1923675" y="1633650"/>
            <a:chExt cx="436000" cy="435975"/>
          </a:xfrm>
        </p:grpSpPr>
        <p:sp>
          <p:nvSpPr>
            <p:cNvPr id="7185" name="Shape 484"/>
            <p:cNvSpPr>
              <a:spLocks/>
            </p:cNvSpPr>
            <p:nvPr/>
          </p:nvSpPr>
          <p:spPr bwMode="auto">
            <a:xfrm>
              <a:off x="2209250" y="1633650"/>
              <a:ext cx="150425" cy="150425"/>
            </a:xfrm>
            <a:custGeom>
              <a:avLst/>
              <a:gdLst>
                <a:gd name="T0" fmla="*/ 146150 w 6017"/>
                <a:gd name="T1" fmla="*/ 90125 h 6017"/>
                <a:gd name="T2" fmla="*/ 60300 w 6017"/>
                <a:gd name="T3" fmla="*/ 4275 h 6017"/>
                <a:gd name="T4" fmla="*/ 60300 w 6017"/>
                <a:gd name="T5" fmla="*/ 4275 h 6017"/>
                <a:gd name="T6" fmla="*/ 57850 w 6017"/>
                <a:gd name="T7" fmla="*/ 2450 h 6017"/>
                <a:gd name="T8" fmla="*/ 55425 w 6017"/>
                <a:gd name="T9" fmla="*/ 1225 h 6017"/>
                <a:gd name="T10" fmla="*/ 52375 w 6017"/>
                <a:gd name="T11" fmla="*/ 625 h 6017"/>
                <a:gd name="T12" fmla="*/ 49925 w 6017"/>
                <a:gd name="T13" fmla="*/ 25 h 6017"/>
                <a:gd name="T14" fmla="*/ 46900 w 6017"/>
                <a:gd name="T15" fmla="*/ 625 h 6017"/>
                <a:gd name="T16" fmla="*/ 44450 w 6017"/>
                <a:gd name="T17" fmla="*/ 1225 h 6017"/>
                <a:gd name="T18" fmla="*/ 42025 w 6017"/>
                <a:gd name="T19" fmla="*/ 2450 h 6017"/>
                <a:gd name="T20" fmla="*/ 39575 w 6017"/>
                <a:gd name="T21" fmla="*/ 4275 h 6017"/>
                <a:gd name="T22" fmla="*/ 0 w 6017"/>
                <a:gd name="T23" fmla="*/ 44450 h 6017"/>
                <a:gd name="T24" fmla="*/ 105950 w 6017"/>
                <a:gd name="T25" fmla="*/ 150400 h 6017"/>
                <a:gd name="T26" fmla="*/ 146150 w 6017"/>
                <a:gd name="T27" fmla="*/ 110825 h 6017"/>
                <a:gd name="T28" fmla="*/ 146150 w 6017"/>
                <a:gd name="T29" fmla="*/ 110825 h 6017"/>
                <a:gd name="T30" fmla="*/ 147975 w 6017"/>
                <a:gd name="T31" fmla="*/ 108400 h 6017"/>
                <a:gd name="T32" fmla="*/ 149175 w 6017"/>
                <a:gd name="T33" fmla="*/ 105950 h 6017"/>
                <a:gd name="T34" fmla="*/ 149800 w 6017"/>
                <a:gd name="T35" fmla="*/ 103525 h 6017"/>
                <a:gd name="T36" fmla="*/ 150400 w 6017"/>
                <a:gd name="T37" fmla="*/ 100475 h 6017"/>
                <a:gd name="T38" fmla="*/ 149800 w 6017"/>
                <a:gd name="T39" fmla="*/ 98050 h 6017"/>
                <a:gd name="T40" fmla="*/ 149175 w 6017"/>
                <a:gd name="T41" fmla="*/ 95000 h 6017"/>
                <a:gd name="T42" fmla="*/ 147975 w 6017"/>
                <a:gd name="T43" fmla="*/ 92575 h 6017"/>
                <a:gd name="T44" fmla="*/ 146150 w 6017"/>
                <a:gd name="T45" fmla="*/ 90125 h 6017"/>
                <a:gd name="T46" fmla="*/ 146150 w 6017"/>
                <a:gd name="T47" fmla="*/ 90125 h 60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17"/>
                <a:gd name="T73" fmla="*/ 0 h 6017"/>
                <a:gd name="T74" fmla="*/ 6017 w 6017"/>
                <a:gd name="T75" fmla="*/ 6017 h 60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6" name="Shape 485"/>
            <p:cNvSpPr>
              <a:spLocks/>
            </p:cNvSpPr>
            <p:nvPr/>
          </p:nvSpPr>
          <p:spPr bwMode="auto">
            <a:xfrm>
              <a:off x="2019900" y="1757250"/>
              <a:ext cx="261825" cy="261850"/>
            </a:xfrm>
            <a:custGeom>
              <a:avLst/>
              <a:gdLst>
                <a:gd name="T0" fmla="*/ 261825 w 10473"/>
                <a:gd name="T1" fmla="*/ 25 h 10474"/>
                <a:gd name="T2" fmla="*/ 0 w 10473"/>
                <a:gd name="T3" fmla="*/ 2618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7" name="Shape 486"/>
            <p:cNvSpPr>
              <a:spLocks/>
            </p:cNvSpPr>
            <p:nvPr/>
          </p:nvSpPr>
          <p:spPr bwMode="auto">
            <a:xfrm>
              <a:off x="1923675" y="1681150"/>
              <a:ext cx="388500" cy="388475"/>
            </a:xfrm>
            <a:custGeom>
              <a:avLst/>
              <a:gdLst>
                <a:gd name="T0" fmla="*/ 281925 w 15540"/>
                <a:gd name="T1" fmla="*/ 0 h 15539"/>
                <a:gd name="T2" fmla="*/ 18900 w 15540"/>
                <a:gd name="T3" fmla="*/ 263650 h 15539"/>
                <a:gd name="T4" fmla="*/ 18900 w 15540"/>
                <a:gd name="T5" fmla="*/ 263650 h 15539"/>
                <a:gd name="T6" fmla="*/ 17075 w 15540"/>
                <a:gd name="T7" fmla="*/ 265475 h 15539"/>
                <a:gd name="T8" fmla="*/ 15850 w 15540"/>
                <a:gd name="T9" fmla="*/ 267300 h 15539"/>
                <a:gd name="T10" fmla="*/ 15250 w 15540"/>
                <a:gd name="T11" fmla="*/ 269125 h 15539"/>
                <a:gd name="T12" fmla="*/ 14625 w 15540"/>
                <a:gd name="T13" fmla="*/ 271575 h 15539"/>
                <a:gd name="T14" fmla="*/ 25 w 15540"/>
                <a:gd name="T15" fmla="*/ 372025 h 15539"/>
                <a:gd name="T16" fmla="*/ 25 w 15540"/>
                <a:gd name="T17" fmla="*/ 372025 h 15539"/>
                <a:gd name="T18" fmla="*/ 25 w 15540"/>
                <a:gd name="T19" fmla="*/ 375075 h 15539"/>
                <a:gd name="T20" fmla="*/ 625 w 15540"/>
                <a:gd name="T21" fmla="*/ 378725 h 15539"/>
                <a:gd name="T22" fmla="*/ 2450 w 15540"/>
                <a:gd name="T23" fmla="*/ 381775 h 15539"/>
                <a:gd name="T24" fmla="*/ 4275 w 15540"/>
                <a:gd name="T25" fmla="*/ 384200 h 15539"/>
                <a:gd name="T26" fmla="*/ 4275 w 15540"/>
                <a:gd name="T27" fmla="*/ 384200 h 15539"/>
                <a:gd name="T28" fmla="*/ 6725 w 15540"/>
                <a:gd name="T29" fmla="*/ 386025 h 15539"/>
                <a:gd name="T30" fmla="*/ 9150 w 15540"/>
                <a:gd name="T31" fmla="*/ 387250 h 15539"/>
                <a:gd name="T32" fmla="*/ 11600 w 15540"/>
                <a:gd name="T33" fmla="*/ 387850 h 15539"/>
                <a:gd name="T34" fmla="*/ 14625 w 15540"/>
                <a:gd name="T35" fmla="*/ 388475 h 15539"/>
                <a:gd name="T36" fmla="*/ 14625 w 15540"/>
                <a:gd name="T37" fmla="*/ 388475 h 15539"/>
                <a:gd name="T38" fmla="*/ 16475 w 15540"/>
                <a:gd name="T39" fmla="*/ 388475 h 15539"/>
                <a:gd name="T40" fmla="*/ 116925 w 15540"/>
                <a:gd name="T41" fmla="*/ 373850 h 15539"/>
                <a:gd name="T42" fmla="*/ 116925 w 15540"/>
                <a:gd name="T43" fmla="*/ 373850 h 15539"/>
                <a:gd name="T44" fmla="*/ 121200 w 15540"/>
                <a:gd name="T45" fmla="*/ 372625 h 15539"/>
                <a:gd name="T46" fmla="*/ 123025 w 15540"/>
                <a:gd name="T47" fmla="*/ 371425 h 15539"/>
                <a:gd name="T48" fmla="*/ 124850 w 15540"/>
                <a:gd name="T49" fmla="*/ 369600 h 15539"/>
                <a:gd name="T50" fmla="*/ 388475 w 15540"/>
                <a:gd name="T51" fmla="*/ 106550 h 155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540"/>
                <a:gd name="T79" fmla="*/ 0 h 15539"/>
                <a:gd name="T80" fmla="*/ 15540 w 15540"/>
                <a:gd name="T81" fmla="*/ 15539 h 155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8" name="Shape 487"/>
            <p:cNvSpPr>
              <a:spLocks/>
            </p:cNvSpPr>
            <p:nvPr/>
          </p:nvSpPr>
          <p:spPr bwMode="auto">
            <a:xfrm>
              <a:off x="1974225" y="1711575"/>
              <a:ext cx="261825" cy="261850"/>
            </a:xfrm>
            <a:custGeom>
              <a:avLst/>
              <a:gdLst>
                <a:gd name="T0" fmla="*/ 0 w 10473"/>
                <a:gd name="T1" fmla="*/ 261850 h 10474"/>
                <a:gd name="T2" fmla="*/ 261825 w 10473"/>
                <a:gd name="T3" fmla="*/ 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9" name="Shape 488"/>
            <p:cNvSpPr>
              <a:spLocks/>
            </p:cNvSpPr>
            <p:nvPr/>
          </p:nvSpPr>
          <p:spPr bwMode="auto">
            <a:xfrm>
              <a:off x="1934650" y="2014200"/>
              <a:ext cx="44475" cy="44475"/>
            </a:xfrm>
            <a:custGeom>
              <a:avLst/>
              <a:gdLst>
                <a:gd name="T0" fmla="*/ 44450 w 1779"/>
                <a:gd name="T1" fmla="*/ 44450 h 1779"/>
                <a:gd name="T2" fmla="*/ 0 w 1779"/>
                <a:gd name="T3" fmla="*/ 0 h 1779"/>
                <a:gd name="T4" fmla="*/ 0 60000 65536"/>
                <a:gd name="T5" fmla="*/ 0 60000 65536"/>
                <a:gd name="T6" fmla="*/ 0 w 1779"/>
                <a:gd name="T7" fmla="*/ 0 h 1779"/>
                <a:gd name="T8" fmla="*/ 1779 w 1779"/>
                <a:gd name="T9" fmla="*/ 1779 h 17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90" name="Shape 489"/>
            <p:cNvSpPr>
              <a:spLocks/>
            </p:cNvSpPr>
            <p:nvPr/>
          </p:nvSpPr>
          <p:spPr bwMode="auto">
            <a:xfrm>
              <a:off x="1944375" y="1947225"/>
              <a:ext cx="101725" cy="101700"/>
            </a:xfrm>
            <a:custGeom>
              <a:avLst/>
              <a:gdLst>
                <a:gd name="T0" fmla="*/ 25 w 4069"/>
                <a:gd name="T1" fmla="*/ 1225 h 4068"/>
                <a:gd name="T2" fmla="*/ 25 w 4069"/>
                <a:gd name="T3" fmla="*/ 1225 h 4068"/>
                <a:gd name="T4" fmla="*/ 625 w 4069"/>
                <a:gd name="T5" fmla="*/ 0 h 4068"/>
                <a:gd name="T6" fmla="*/ 625 w 4069"/>
                <a:gd name="T7" fmla="*/ 0 h 4068"/>
                <a:gd name="T8" fmla="*/ 101700 w 4069"/>
                <a:gd name="T9" fmla="*/ 101075 h 4068"/>
                <a:gd name="T10" fmla="*/ 101700 w 4069"/>
                <a:gd name="T11" fmla="*/ 101075 h 4068"/>
                <a:gd name="T12" fmla="*/ 101700 w 4069"/>
                <a:gd name="T13" fmla="*/ 101075 h 4068"/>
                <a:gd name="T14" fmla="*/ 100500 w 4069"/>
                <a:gd name="T15" fmla="*/ 101700 h 40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69"/>
                <a:gd name="T25" fmla="*/ 0 h 4068"/>
                <a:gd name="T26" fmla="*/ 4069 w 4069"/>
                <a:gd name="T27" fmla="*/ 4068 h 40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5" name="Shape 516"/>
          <p:cNvGrpSpPr>
            <a:grpSpLocks/>
          </p:cNvGrpSpPr>
          <p:nvPr/>
        </p:nvGrpSpPr>
        <p:grpSpPr bwMode="auto">
          <a:xfrm>
            <a:off x="6861175" y="3665538"/>
            <a:ext cx="384175" cy="363537"/>
            <a:chOff x="6618700" y="1635475"/>
            <a:chExt cx="456675" cy="432325"/>
          </a:xfrm>
        </p:grpSpPr>
        <p:sp>
          <p:nvSpPr>
            <p:cNvPr id="7180" name="Shape 517"/>
            <p:cNvSpPr>
              <a:spLocks/>
            </p:cNvSpPr>
            <p:nvPr/>
          </p:nvSpPr>
          <p:spPr bwMode="auto">
            <a:xfrm>
              <a:off x="6663775" y="1904000"/>
              <a:ext cx="117525" cy="163800"/>
            </a:xfrm>
            <a:custGeom>
              <a:avLst/>
              <a:gdLst>
                <a:gd name="T0" fmla="*/ 0 w 4701"/>
                <a:gd name="T1" fmla="*/ 0 h 6552"/>
                <a:gd name="T2" fmla="*/ 12800 w 4701"/>
                <a:gd name="T3" fmla="*/ 150400 h 6552"/>
                <a:gd name="T4" fmla="*/ 12800 w 4701"/>
                <a:gd name="T5" fmla="*/ 150400 h 6552"/>
                <a:gd name="T6" fmla="*/ 13400 w 4701"/>
                <a:gd name="T7" fmla="*/ 153450 h 6552"/>
                <a:gd name="T8" fmla="*/ 14625 w 4701"/>
                <a:gd name="T9" fmla="*/ 155875 h 6552"/>
                <a:gd name="T10" fmla="*/ 15825 w 4701"/>
                <a:gd name="T11" fmla="*/ 158300 h 6552"/>
                <a:gd name="T12" fmla="*/ 17650 w 4701"/>
                <a:gd name="T13" fmla="*/ 160150 h 6552"/>
                <a:gd name="T14" fmla="*/ 20100 w 4701"/>
                <a:gd name="T15" fmla="*/ 161350 h 6552"/>
                <a:gd name="T16" fmla="*/ 21925 w 4701"/>
                <a:gd name="T17" fmla="*/ 162575 h 6552"/>
                <a:gd name="T18" fmla="*/ 24975 w 4701"/>
                <a:gd name="T19" fmla="*/ 163800 h 6552"/>
                <a:gd name="T20" fmla="*/ 27400 w 4701"/>
                <a:gd name="T21" fmla="*/ 163800 h 6552"/>
                <a:gd name="T22" fmla="*/ 102900 w 4701"/>
                <a:gd name="T23" fmla="*/ 163800 h 6552"/>
                <a:gd name="T24" fmla="*/ 102900 w 4701"/>
                <a:gd name="T25" fmla="*/ 163800 h 6552"/>
                <a:gd name="T26" fmla="*/ 105950 w 4701"/>
                <a:gd name="T27" fmla="*/ 163175 h 6552"/>
                <a:gd name="T28" fmla="*/ 109000 w 4701"/>
                <a:gd name="T29" fmla="*/ 162575 h 6552"/>
                <a:gd name="T30" fmla="*/ 111425 w 4701"/>
                <a:gd name="T31" fmla="*/ 160750 h 6552"/>
                <a:gd name="T32" fmla="*/ 113850 w 4701"/>
                <a:gd name="T33" fmla="*/ 158300 h 6552"/>
                <a:gd name="T34" fmla="*/ 113850 w 4701"/>
                <a:gd name="T35" fmla="*/ 158300 h 6552"/>
                <a:gd name="T36" fmla="*/ 115700 w 4701"/>
                <a:gd name="T37" fmla="*/ 155875 h 6552"/>
                <a:gd name="T38" fmla="*/ 116900 w 4701"/>
                <a:gd name="T39" fmla="*/ 152825 h 6552"/>
                <a:gd name="T40" fmla="*/ 117525 w 4701"/>
                <a:gd name="T41" fmla="*/ 149775 h 6552"/>
                <a:gd name="T42" fmla="*/ 116900 w 4701"/>
                <a:gd name="T43" fmla="*/ 146125 h 6552"/>
                <a:gd name="T44" fmla="*/ 91950 w 4701"/>
                <a:gd name="T45" fmla="*/ 2450 h 65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01"/>
                <a:gd name="T70" fmla="*/ 0 h 6552"/>
                <a:gd name="T71" fmla="*/ 4701 w 4701"/>
                <a:gd name="T72" fmla="*/ 6552 h 655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1" name="Shape 518"/>
            <p:cNvSpPr>
              <a:spLocks/>
            </p:cNvSpPr>
            <p:nvPr/>
          </p:nvSpPr>
          <p:spPr bwMode="auto">
            <a:xfrm>
              <a:off x="7046125" y="1775525"/>
              <a:ext cx="29250" cy="99275"/>
            </a:xfrm>
            <a:custGeom>
              <a:avLst/>
              <a:gdLst>
                <a:gd name="T0" fmla="*/ 25 w 1170"/>
                <a:gd name="T1" fmla="*/ 99250 h 3971"/>
                <a:gd name="T2" fmla="*/ 25 w 1170"/>
                <a:gd name="T3" fmla="*/ 99250 h 3971"/>
                <a:gd name="T4" fmla="*/ 6125 w 1170"/>
                <a:gd name="T5" fmla="*/ 95600 h 3971"/>
                <a:gd name="T6" fmla="*/ 12200 w 1170"/>
                <a:gd name="T7" fmla="*/ 90725 h 3971"/>
                <a:gd name="T8" fmla="*/ 17075 w 1170"/>
                <a:gd name="T9" fmla="*/ 85250 h 3971"/>
                <a:gd name="T10" fmla="*/ 21325 w 1170"/>
                <a:gd name="T11" fmla="*/ 79150 h 3971"/>
                <a:gd name="T12" fmla="*/ 25000 w 1170"/>
                <a:gd name="T13" fmla="*/ 72450 h 3971"/>
                <a:gd name="T14" fmla="*/ 27425 w 1170"/>
                <a:gd name="T15" fmla="*/ 65150 h 3971"/>
                <a:gd name="T16" fmla="*/ 29250 w 1170"/>
                <a:gd name="T17" fmla="*/ 57850 h 3971"/>
                <a:gd name="T18" fmla="*/ 29250 w 1170"/>
                <a:gd name="T19" fmla="*/ 49925 h 3971"/>
                <a:gd name="T20" fmla="*/ 29250 w 1170"/>
                <a:gd name="T21" fmla="*/ 49925 h 3971"/>
                <a:gd name="T22" fmla="*/ 29250 w 1170"/>
                <a:gd name="T23" fmla="*/ 42025 h 3971"/>
                <a:gd name="T24" fmla="*/ 27425 w 1170"/>
                <a:gd name="T25" fmla="*/ 34100 h 3971"/>
                <a:gd name="T26" fmla="*/ 25000 w 1170"/>
                <a:gd name="T27" fmla="*/ 27400 h 3971"/>
                <a:gd name="T28" fmla="*/ 21325 w 1170"/>
                <a:gd name="T29" fmla="*/ 20700 h 3971"/>
                <a:gd name="T30" fmla="*/ 17075 w 1170"/>
                <a:gd name="T31" fmla="*/ 14625 h 3971"/>
                <a:gd name="T32" fmla="*/ 12200 w 1170"/>
                <a:gd name="T33" fmla="*/ 9150 h 3971"/>
                <a:gd name="T34" fmla="*/ 6125 w 1170"/>
                <a:gd name="T35" fmla="*/ 4275 h 3971"/>
                <a:gd name="T36" fmla="*/ 25 w 1170"/>
                <a:gd name="T37" fmla="*/ 0 h 39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70"/>
                <a:gd name="T58" fmla="*/ 0 h 3971"/>
                <a:gd name="T59" fmla="*/ 1170 w 1170"/>
                <a:gd name="T60" fmla="*/ 3971 h 39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2" name="Shape 519"/>
            <p:cNvSpPr>
              <a:spLocks/>
            </p:cNvSpPr>
            <p:nvPr/>
          </p:nvSpPr>
          <p:spPr bwMode="auto">
            <a:xfrm>
              <a:off x="6618700" y="1751775"/>
              <a:ext cx="96850" cy="146750"/>
            </a:xfrm>
            <a:custGeom>
              <a:avLst/>
              <a:gdLst>
                <a:gd name="T0" fmla="*/ 96825 w 3874"/>
                <a:gd name="T1" fmla="*/ 0 h 5870"/>
                <a:gd name="T2" fmla="*/ 96825 w 3874"/>
                <a:gd name="T3" fmla="*/ 0 h 5870"/>
                <a:gd name="T4" fmla="*/ 67600 w 3874"/>
                <a:gd name="T5" fmla="*/ 0 h 5870"/>
                <a:gd name="T6" fmla="*/ 43250 w 3874"/>
                <a:gd name="T7" fmla="*/ 0 h 5870"/>
                <a:gd name="T8" fmla="*/ 43250 w 3874"/>
                <a:gd name="T9" fmla="*/ 0 h 5870"/>
                <a:gd name="T10" fmla="*/ 39000 w 3874"/>
                <a:gd name="T11" fmla="*/ 625 h 5870"/>
                <a:gd name="T12" fmla="*/ 35325 w 3874"/>
                <a:gd name="T13" fmla="*/ 1225 h 5870"/>
                <a:gd name="T14" fmla="*/ 31075 w 3874"/>
                <a:gd name="T15" fmla="*/ 2450 h 5870"/>
                <a:gd name="T16" fmla="*/ 27425 w 3874"/>
                <a:gd name="T17" fmla="*/ 3675 h 5870"/>
                <a:gd name="T18" fmla="*/ 23150 w 3874"/>
                <a:gd name="T19" fmla="*/ 6100 h 5870"/>
                <a:gd name="T20" fmla="*/ 19500 w 3874"/>
                <a:gd name="T21" fmla="*/ 7925 h 5870"/>
                <a:gd name="T22" fmla="*/ 16450 w 3874"/>
                <a:gd name="T23" fmla="*/ 10975 h 5870"/>
                <a:gd name="T24" fmla="*/ 13425 w 3874"/>
                <a:gd name="T25" fmla="*/ 13400 h 5870"/>
                <a:gd name="T26" fmla="*/ 10375 w 3874"/>
                <a:gd name="T27" fmla="*/ 17050 h 5870"/>
                <a:gd name="T28" fmla="*/ 7325 w 3874"/>
                <a:gd name="T29" fmla="*/ 20100 h 5870"/>
                <a:gd name="T30" fmla="*/ 5500 w 3874"/>
                <a:gd name="T31" fmla="*/ 23750 h 5870"/>
                <a:gd name="T32" fmla="*/ 3675 w 3874"/>
                <a:gd name="T33" fmla="*/ 27400 h 5870"/>
                <a:gd name="T34" fmla="*/ 1850 w 3874"/>
                <a:gd name="T35" fmla="*/ 31675 h 5870"/>
                <a:gd name="T36" fmla="*/ 625 w 3874"/>
                <a:gd name="T37" fmla="*/ 35925 h 5870"/>
                <a:gd name="T38" fmla="*/ 25 w 3874"/>
                <a:gd name="T39" fmla="*/ 39575 h 5870"/>
                <a:gd name="T40" fmla="*/ 25 w 3874"/>
                <a:gd name="T41" fmla="*/ 43850 h 5870"/>
                <a:gd name="T42" fmla="*/ 25 w 3874"/>
                <a:gd name="T43" fmla="*/ 102300 h 5870"/>
                <a:gd name="T44" fmla="*/ 25 w 3874"/>
                <a:gd name="T45" fmla="*/ 102300 h 5870"/>
                <a:gd name="T46" fmla="*/ 25 w 3874"/>
                <a:gd name="T47" fmla="*/ 106575 h 5870"/>
                <a:gd name="T48" fmla="*/ 625 w 3874"/>
                <a:gd name="T49" fmla="*/ 110825 h 5870"/>
                <a:gd name="T50" fmla="*/ 1850 w 3874"/>
                <a:gd name="T51" fmla="*/ 114475 h 5870"/>
                <a:gd name="T52" fmla="*/ 3675 w 3874"/>
                <a:gd name="T53" fmla="*/ 118750 h 5870"/>
                <a:gd name="T54" fmla="*/ 5500 w 3874"/>
                <a:gd name="T55" fmla="*/ 122400 h 5870"/>
                <a:gd name="T56" fmla="*/ 7325 w 3874"/>
                <a:gd name="T57" fmla="*/ 126050 h 5870"/>
                <a:gd name="T58" fmla="*/ 10375 w 3874"/>
                <a:gd name="T59" fmla="*/ 129700 h 5870"/>
                <a:gd name="T60" fmla="*/ 13425 w 3874"/>
                <a:gd name="T61" fmla="*/ 132750 h 5870"/>
                <a:gd name="T62" fmla="*/ 16450 w 3874"/>
                <a:gd name="T63" fmla="*/ 135175 h 5870"/>
                <a:gd name="T64" fmla="*/ 19500 w 3874"/>
                <a:gd name="T65" fmla="*/ 138225 h 5870"/>
                <a:gd name="T66" fmla="*/ 23150 w 3874"/>
                <a:gd name="T67" fmla="*/ 140650 h 5870"/>
                <a:gd name="T68" fmla="*/ 27425 w 3874"/>
                <a:gd name="T69" fmla="*/ 142475 h 5870"/>
                <a:gd name="T70" fmla="*/ 31075 w 3874"/>
                <a:gd name="T71" fmla="*/ 143700 h 5870"/>
                <a:gd name="T72" fmla="*/ 35325 w 3874"/>
                <a:gd name="T73" fmla="*/ 144925 h 5870"/>
                <a:gd name="T74" fmla="*/ 39000 w 3874"/>
                <a:gd name="T75" fmla="*/ 145525 h 5870"/>
                <a:gd name="T76" fmla="*/ 43250 w 3874"/>
                <a:gd name="T77" fmla="*/ 146150 h 5870"/>
                <a:gd name="T78" fmla="*/ 43250 w 3874"/>
                <a:gd name="T79" fmla="*/ 146150 h 5870"/>
                <a:gd name="T80" fmla="*/ 67600 w 3874"/>
                <a:gd name="T81" fmla="*/ 146150 h 5870"/>
                <a:gd name="T82" fmla="*/ 96825 w 3874"/>
                <a:gd name="T83" fmla="*/ 146750 h 58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874"/>
                <a:gd name="T127" fmla="*/ 0 h 5870"/>
                <a:gd name="T128" fmla="*/ 3874 w 3874"/>
                <a:gd name="T129" fmla="*/ 5870 h 58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3" name="Shape 520"/>
            <p:cNvSpPr>
              <a:spLocks/>
            </p:cNvSpPr>
            <p:nvPr/>
          </p:nvSpPr>
          <p:spPr bwMode="auto">
            <a:xfrm>
              <a:off x="6721600" y="1660450"/>
              <a:ext cx="278900" cy="329425"/>
            </a:xfrm>
            <a:custGeom>
              <a:avLst/>
              <a:gdLst>
                <a:gd name="T0" fmla="*/ 278875 w 11156"/>
                <a:gd name="T1" fmla="*/ 0 h 13177"/>
                <a:gd name="T2" fmla="*/ 278875 w 11156"/>
                <a:gd name="T3" fmla="*/ 0 h 13177"/>
                <a:gd name="T4" fmla="*/ 269150 w 11156"/>
                <a:gd name="T5" fmla="*/ 7925 h 13177"/>
                <a:gd name="T6" fmla="*/ 258800 w 11156"/>
                <a:gd name="T7" fmla="*/ 15225 h 13177"/>
                <a:gd name="T8" fmla="*/ 248450 w 11156"/>
                <a:gd name="T9" fmla="*/ 22525 h 13177"/>
                <a:gd name="T10" fmla="*/ 238100 w 11156"/>
                <a:gd name="T11" fmla="*/ 29225 h 13177"/>
                <a:gd name="T12" fmla="*/ 227125 w 11156"/>
                <a:gd name="T13" fmla="*/ 35325 h 13177"/>
                <a:gd name="T14" fmla="*/ 216775 w 11156"/>
                <a:gd name="T15" fmla="*/ 40800 h 13177"/>
                <a:gd name="T16" fmla="*/ 196075 w 11156"/>
                <a:gd name="T17" fmla="*/ 51150 h 13177"/>
                <a:gd name="T18" fmla="*/ 175375 w 11156"/>
                <a:gd name="T19" fmla="*/ 59675 h 13177"/>
                <a:gd name="T20" fmla="*/ 155275 w 11156"/>
                <a:gd name="T21" fmla="*/ 66975 h 13177"/>
                <a:gd name="T22" fmla="*/ 136400 w 11156"/>
                <a:gd name="T23" fmla="*/ 72450 h 13177"/>
                <a:gd name="T24" fmla="*/ 119350 w 11156"/>
                <a:gd name="T25" fmla="*/ 77325 h 13177"/>
                <a:gd name="T26" fmla="*/ 119350 w 11156"/>
                <a:gd name="T27" fmla="*/ 77325 h 13177"/>
                <a:gd name="T28" fmla="*/ 105975 w 11156"/>
                <a:gd name="T29" fmla="*/ 80375 h 13177"/>
                <a:gd name="T30" fmla="*/ 91950 w 11156"/>
                <a:gd name="T31" fmla="*/ 82800 h 13177"/>
                <a:gd name="T32" fmla="*/ 76750 w 11156"/>
                <a:gd name="T33" fmla="*/ 85250 h 13177"/>
                <a:gd name="T34" fmla="*/ 61525 w 11156"/>
                <a:gd name="T35" fmla="*/ 86475 h 13177"/>
                <a:gd name="T36" fmla="*/ 30475 w 11156"/>
                <a:gd name="T37" fmla="*/ 89500 h 13177"/>
                <a:gd name="T38" fmla="*/ 25 w 11156"/>
                <a:gd name="T39" fmla="*/ 90725 h 13177"/>
                <a:gd name="T40" fmla="*/ 25 w 11156"/>
                <a:gd name="T41" fmla="*/ 238075 h 13177"/>
                <a:gd name="T42" fmla="*/ 25 w 11156"/>
                <a:gd name="T43" fmla="*/ 238075 h 13177"/>
                <a:gd name="T44" fmla="*/ 30475 w 11156"/>
                <a:gd name="T45" fmla="*/ 239900 h 13177"/>
                <a:gd name="T46" fmla="*/ 61525 w 11156"/>
                <a:gd name="T47" fmla="*/ 242325 h 13177"/>
                <a:gd name="T48" fmla="*/ 76750 w 11156"/>
                <a:gd name="T49" fmla="*/ 244175 h 13177"/>
                <a:gd name="T50" fmla="*/ 91950 w 11156"/>
                <a:gd name="T51" fmla="*/ 246000 h 13177"/>
                <a:gd name="T52" fmla="*/ 105975 w 11156"/>
                <a:gd name="T53" fmla="*/ 248425 h 13177"/>
                <a:gd name="T54" fmla="*/ 119350 w 11156"/>
                <a:gd name="T55" fmla="*/ 251475 h 13177"/>
                <a:gd name="T56" fmla="*/ 119350 w 11156"/>
                <a:gd name="T57" fmla="*/ 251475 h 13177"/>
                <a:gd name="T58" fmla="*/ 136400 w 11156"/>
                <a:gd name="T59" fmla="*/ 256350 h 13177"/>
                <a:gd name="T60" fmla="*/ 155275 w 11156"/>
                <a:gd name="T61" fmla="*/ 262425 h 13177"/>
                <a:gd name="T62" fmla="*/ 175375 w 11156"/>
                <a:gd name="T63" fmla="*/ 269125 h 13177"/>
                <a:gd name="T64" fmla="*/ 196075 w 11156"/>
                <a:gd name="T65" fmla="*/ 278250 h 13177"/>
                <a:gd name="T66" fmla="*/ 216775 w 11156"/>
                <a:gd name="T67" fmla="*/ 288000 h 13177"/>
                <a:gd name="T68" fmla="*/ 227125 w 11156"/>
                <a:gd name="T69" fmla="*/ 294100 h 13177"/>
                <a:gd name="T70" fmla="*/ 238100 w 11156"/>
                <a:gd name="T71" fmla="*/ 300175 h 13177"/>
                <a:gd name="T72" fmla="*/ 248450 w 11156"/>
                <a:gd name="T73" fmla="*/ 306275 h 13177"/>
                <a:gd name="T74" fmla="*/ 258800 w 11156"/>
                <a:gd name="T75" fmla="*/ 313575 h 13177"/>
                <a:gd name="T76" fmla="*/ 269150 w 11156"/>
                <a:gd name="T77" fmla="*/ 320875 h 13177"/>
                <a:gd name="T78" fmla="*/ 278875 w 11156"/>
                <a:gd name="T79" fmla="*/ 329400 h 131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156"/>
                <a:gd name="T121" fmla="*/ 0 h 13177"/>
                <a:gd name="T122" fmla="*/ 11156 w 11156"/>
                <a:gd name="T123" fmla="*/ 13177 h 131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184" name="Shape 521"/>
            <p:cNvSpPr>
              <a:spLocks/>
            </p:cNvSpPr>
            <p:nvPr/>
          </p:nvSpPr>
          <p:spPr bwMode="auto">
            <a:xfrm>
              <a:off x="7006550" y="1635475"/>
              <a:ext cx="34750" cy="378750"/>
            </a:xfrm>
            <a:custGeom>
              <a:avLst/>
              <a:gdLst>
                <a:gd name="T0" fmla="*/ 25600 w 1390"/>
                <a:gd name="T1" fmla="*/ 1225 h 15150"/>
                <a:gd name="T2" fmla="*/ 25600 w 1390"/>
                <a:gd name="T3" fmla="*/ 1225 h 15150"/>
                <a:gd name="T4" fmla="*/ 22550 w 1390"/>
                <a:gd name="T5" fmla="*/ 25 h 15150"/>
                <a:gd name="T6" fmla="*/ 20125 w 1390"/>
                <a:gd name="T7" fmla="*/ 25 h 15150"/>
                <a:gd name="T8" fmla="*/ 20125 w 1390"/>
                <a:gd name="T9" fmla="*/ 25 h 15150"/>
                <a:gd name="T10" fmla="*/ 17075 w 1390"/>
                <a:gd name="T11" fmla="*/ 25 h 15150"/>
                <a:gd name="T12" fmla="*/ 14625 w 1390"/>
                <a:gd name="T13" fmla="*/ 1225 h 15150"/>
                <a:gd name="T14" fmla="*/ 11600 w 1390"/>
                <a:gd name="T15" fmla="*/ 2450 h 15150"/>
                <a:gd name="T16" fmla="*/ 9775 w 1390"/>
                <a:gd name="T17" fmla="*/ 4275 h 15150"/>
                <a:gd name="T18" fmla="*/ 9775 w 1390"/>
                <a:gd name="T19" fmla="*/ 4275 h 15150"/>
                <a:gd name="T20" fmla="*/ 25 w 1390"/>
                <a:gd name="T21" fmla="*/ 13400 h 15150"/>
                <a:gd name="T22" fmla="*/ 25 w 1390"/>
                <a:gd name="T23" fmla="*/ 365950 h 15150"/>
                <a:gd name="T24" fmla="*/ 25 w 1390"/>
                <a:gd name="T25" fmla="*/ 365950 h 15150"/>
                <a:gd name="T26" fmla="*/ 9775 w 1390"/>
                <a:gd name="T27" fmla="*/ 374475 h 15150"/>
                <a:gd name="T28" fmla="*/ 9775 w 1390"/>
                <a:gd name="T29" fmla="*/ 374475 h 15150"/>
                <a:gd name="T30" fmla="*/ 11600 w 1390"/>
                <a:gd name="T31" fmla="*/ 376300 h 15150"/>
                <a:gd name="T32" fmla="*/ 14625 w 1390"/>
                <a:gd name="T33" fmla="*/ 377525 h 15150"/>
                <a:gd name="T34" fmla="*/ 17075 w 1390"/>
                <a:gd name="T35" fmla="*/ 378725 h 15150"/>
                <a:gd name="T36" fmla="*/ 20125 w 1390"/>
                <a:gd name="T37" fmla="*/ 378725 h 15150"/>
                <a:gd name="T38" fmla="*/ 20125 w 1390"/>
                <a:gd name="T39" fmla="*/ 378725 h 15150"/>
                <a:gd name="T40" fmla="*/ 22550 w 1390"/>
                <a:gd name="T41" fmla="*/ 378725 h 15150"/>
                <a:gd name="T42" fmla="*/ 25600 w 1390"/>
                <a:gd name="T43" fmla="*/ 377525 h 15150"/>
                <a:gd name="T44" fmla="*/ 25600 w 1390"/>
                <a:gd name="T45" fmla="*/ 377525 h 15150"/>
                <a:gd name="T46" fmla="*/ 29250 w 1390"/>
                <a:gd name="T47" fmla="*/ 375700 h 15150"/>
                <a:gd name="T48" fmla="*/ 32300 w 1390"/>
                <a:gd name="T49" fmla="*/ 372650 h 15150"/>
                <a:gd name="T50" fmla="*/ 34125 w 1390"/>
                <a:gd name="T51" fmla="*/ 368375 h 15150"/>
                <a:gd name="T52" fmla="*/ 34725 w 1390"/>
                <a:gd name="T53" fmla="*/ 364125 h 15150"/>
                <a:gd name="T54" fmla="*/ 34725 w 1390"/>
                <a:gd name="T55" fmla="*/ 14625 h 15150"/>
                <a:gd name="T56" fmla="*/ 34725 w 1390"/>
                <a:gd name="T57" fmla="*/ 14625 h 15150"/>
                <a:gd name="T58" fmla="*/ 34125 w 1390"/>
                <a:gd name="T59" fmla="*/ 10375 h 15150"/>
                <a:gd name="T60" fmla="*/ 32300 w 1390"/>
                <a:gd name="T61" fmla="*/ 6725 h 15150"/>
                <a:gd name="T62" fmla="*/ 29250 w 1390"/>
                <a:gd name="T63" fmla="*/ 3050 h 15150"/>
                <a:gd name="T64" fmla="*/ 25600 w 1390"/>
                <a:gd name="T65" fmla="*/ 1225 h 15150"/>
                <a:gd name="T66" fmla="*/ 25600 w 1390"/>
                <a:gd name="T67" fmla="*/ 1225 h 15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90"/>
                <a:gd name="T103" fmla="*/ 0 h 15150"/>
                <a:gd name="T104" fmla="*/ 1390 w 1390"/>
                <a:gd name="T105" fmla="*/ 15150 h 15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pic>
        <p:nvPicPr>
          <p:cNvPr id="7178" name="Picture 2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952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hape 92"/>
          <p:cNvSpPr txBox="1">
            <a:spLocks/>
          </p:cNvSpPr>
          <p:nvPr/>
        </p:nvSpPr>
        <p:spPr>
          <a:xfrm>
            <a:off x="1620838" y="469900"/>
            <a:ext cx="6607175" cy="1160463"/>
          </a:xfrm>
          <a:prstGeom prst="rect">
            <a:avLst/>
          </a:prstGeom>
        </p:spPr>
        <p:txBody>
          <a:bodyPr lIns="91425" tIns="91425" rIns="91425" bIns="91425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" sz="3600" dirty="0">
                <a:solidFill>
                  <a:schemeClr val="accent4"/>
                </a:solidFill>
              </a:rPr>
              <a:t>Medicare Rights Center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Highly Integrated Dual-Eligible (HIDE) SNPs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Type of D-SNP paid to furnish both Medicare and Medicaid benefits</a:t>
            </a:r>
          </a:p>
          <a:p>
            <a:pPr eaLnBrk="1" hangingPunct="1"/>
            <a:r>
              <a:rPr lang="en-US" sz="2600" dirty="0"/>
              <a:t>HIDE SNPs must provide following services:</a:t>
            </a:r>
          </a:p>
          <a:p>
            <a:pPr lvl="1" eaLnBrk="1" hangingPunct="1"/>
            <a:r>
              <a:rPr lang="en-US" sz="2300" dirty="0"/>
              <a:t>Medicare</a:t>
            </a:r>
          </a:p>
          <a:p>
            <a:pPr lvl="1" eaLnBrk="1" hangingPunct="1"/>
            <a:r>
              <a:rPr lang="en-US" sz="2300" dirty="0"/>
              <a:t>Medicaid</a:t>
            </a:r>
          </a:p>
          <a:p>
            <a:pPr lvl="1" eaLnBrk="1" hangingPunct="1"/>
            <a:r>
              <a:rPr lang="en-US" sz="2300" dirty="0"/>
              <a:t>Either long-term care </a:t>
            </a:r>
            <a:r>
              <a:rPr lang="en-US" sz="2300" b="1" dirty="0"/>
              <a:t>or</a:t>
            </a:r>
            <a:r>
              <a:rPr lang="en-US" sz="2300" dirty="0"/>
              <a:t> behavioral health care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20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2014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Fully Integrated Dual-Eligible (FIDE) SNPs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Type of D-SNP paid to furnish both Medicare and Medicaid benefits</a:t>
            </a:r>
          </a:p>
          <a:p>
            <a:pPr eaLnBrk="1" hangingPunct="1"/>
            <a:r>
              <a:rPr lang="en-US" sz="2600" dirty="0"/>
              <a:t>FIDE SNPs must provide following services:</a:t>
            </a:r>
          </a:p>
          <a:p>
            <a:pPr lvl="1" eaLnBrk="1" hangingPunct="1"/>
            <a:r>
              <a:rPr lang="en-US" sz="2300" dirty="0"/>
              <a:t>Medicare</a:t>
            </a:r>
          </a:p>
          <a:p>
            <a:pPr lvl="1" eaLnBrk="1" hangingPunct="1"/>
            <a:r>
              <a:rPr lang="en-US" sz="2300" dirty="0"/>
              <a:t>Medicaid</a:t>
            </a:r>
          </a:p>
          <a:p>
            <a:pPr lvl="1" eaLnBrk="1" hangingPunct="1"/>
            <a:r>
              <a:rPr lang="en-US" sz="2300" dirty="0"/>
              <a:t>Long-term care</a:t>
            </a:r>
          </a:p>
          <a:p>
            <a:pPr eaLnBrk="1" hangingPunct="1"/>
            <a:r>
              <a:rPr lang="en-US" sz="2600" dirty="0"/>
              <a:t>FIDE SNPs may be required to provide behavioral health services in certain states</a:t>
            </a:r>
          </a:p>
          <a:p>
            <a:pPr eaLnBrk="1" hangingPunct="1"/>
            <a:r>
              <a:rPr lang="en-US" sz="2600" dirty="0"/>
              <a:t>FIDE SNPs typically cover more comprehensive set of services than HIDE SNPs</a:t>
            </a:r>
          </a:p>
          <a:p>
            <a:pPr lvl="1" eaLnBrk="1" hangingPunct="1"/>
            <a:r>
              <a:rPr lang="en-US" sz="2300" dirty="0"/>
              <a:t>However, specific requirements vary from state to state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21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4982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Program of All-Inclusive Care for the Elderly (PACE)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D2FAC9CB-93E5-4E0E-86A5-D366CE70C898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6851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/>
              <a:t>PACE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600" dirty="0"/>
              <a:t>Program that provides Medicare, Medicaid, and long-term care services under one plan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/>
              <a:t>Not available everywhere; may be limited to specific areas within states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/>
              <a:t>Beneficiaries who want to enroll in PACE must: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/>
              <a:t>Be age 55+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/>
              <a:t>Require long-term care for more than 120 days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/>
              <a:t>Live in service area of a PACE center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200" dirty="0"/>
              <a:t>Be able to live safety in community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D2FAC9CB-93E5-4E0E-86A5-D366CE70C89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25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care in PACE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Beneficiaries are required to receive all care from PACE </a:t>
            </a:r>
            <a:r>
              <a:rPr lang="en-US" sz="2600" dirty="0"/>
              <a:t>center</a:t>
            </a:r>
          </a:p>
          <a:p>
            <a:r>
              <a:rPr lang="en-US" sz="2600" dirty="0"/>
              <a:t>PACE center is responsible for arranging:</a:t>
            </a:r>
            <a:endParaRPr lang="en-US" sz="2600" dirty="0">
              <a:cs typeface="Arial"/>
            </a:endParaRPr>
          </a:p>
          <a:p>
            <a:pPr lvl="1"/>
            <a:r>
              <a:rPr lang="en-US" sz="2300" dirty="0"/>
              <a:t>Primary care</a:t>
            </a:r>
          </a:p>
          <a:p>
            <a:pPr lvl="1"/>
            <a:r>
              <a:rPr lang="en-US" sz="2300" dirty="0"/>
              <a:t>Inpatient hospital care</a:t>
            </a:r>
          </a:p>
          <a:p>
            <a:pPr lvl="1"/>
            <a:r>
              <a:rPr lang="en-US" sz="2300" dirty="0"/>
              <a:t>Long-term care</a:t>
            </a:r>
          </a:p>
          <a:p>
            <a:r>
              <a:rPr lang="en-US" sz="2600" dirty="0"/>
              <a:t>Enrollees should be assigned interdisciplinary team responsible for making sure they get needed care</a:t>
            </a:r>
          </a:p>
          <a:p>
            <a:pPr lvl="1"/>
            <a:r>
              <a:rPr lang="en-US" sz="2300" dirty="0"/>
              <a:t>May include enrollee’s primary care physician, social worker, aides, and other providers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D2FAC9CB-93E5-4E0E-86A5-D366CE70C89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06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Medicare-Medicaid Plans (MMPs)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57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MMPs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600" dirty="0"/>
              <a:t>Type of plan offered through Financial Alignment Initiative (FAI)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2300" dirty="0"/>
              <a:t>Also known as “duals demos”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2300" dirty="0"/>
              <a:t>Plan responsible for providing all Medicare and Medicaid services, including long-term care and behavioral health services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600" dirty="0"/>
              <a:t>Designed to provide improved care coordination and better align Medicare and Medicaid benefits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600" dirty="0"/>
              <a:t>Not available in all states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2300" dirty="0"/>
              <a:t>MMPs enrollment requirements and coverage may vary from state to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45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clients understand plan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07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D-SNP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May be good option for individuals who want to consolidate their coverage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Offers networks of providers and facilities that take Medicare and Medicaid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Remember: D-SNPs do not offer long-term care coverage</a:t>
            </a:r>
          </a:p>
          <a:p>
            <a:pPr lvl="2">
              <a:spcBef>
                <a:spcPts val="600"/>
              </a:spcBef>
            </a:pPr>
            <a:r>
              <a:rPr lang="en-US" sz="1900" dirty="0"/>
              <a:t>HIDE SNPs may offer long-term care and FIDE SNPs should cover long-term care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Enrollees may not have out-of-pocket costs (Medicaid typically covers Medicare cost-sharing)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Some individuals may prefer Original Medicare because it does not have networks and provides greater flexibility in choosing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86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Stand-alone MLTSS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May be good option for individuals who need long-term care but want to keep current Medicare providers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Enrollee retains flexibility in choosing providers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However, beneficiary will need to navigate multiple insurances: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Original Medicare (Part A &amp; B) + prescription drug plan (Part D) or Medicare Advantage Plan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Medicaid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MLTSS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9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9"/>
          <p:cNvSpPr txBox="1">
            <a:spLocks/>
          </p:cNvSpPr>
          <p:nvPr/>
        </p:nvSpPr>
        <p:spPr>
          <a:xfrm>
            <a:off x="1561459" y="1580225"/>
            <a:ext cx="6788530" cy="385290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This toolkit for State Health Insurance Assistance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Programs (SHIPs), Area Agencies on Aging (AAAs),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and Aging and Disability Resource Centers (ADRCs)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was made possible by grant funding from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National Council on Aging.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National Council on Aging is a respected national leader and trusted partner to help people aged 60+ meet the challenges of aging. They partner with nonprofit organizations, government, and business to provide innovative community programs and services, online help, and advocacy. </a:t>
            </a:r>
          </a:p>
        </p:txBody>
      </p:sp>
      <p:sp>
        <p:nvSpPr>
          <p:cNvPr id="27" name="Shape 92"/>
          <p:cNvSpPr txBox="1">
            <a:spLocks/>
          </p:cNvSpPr>
          <p:nvPr/>
        </p:nvSpPr>
        <p:spPr>
          <a:xfrm>
            <a:off x="1561459" y="679269"/>
            <a:ext cx="6606120" cy="722812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600" dirty="0">
                <a:solidFill>
                  <a:schemeClr val="accent4"/>
                </a:solidFill>
              </a:rPr>
              <a:t>National Council on Aging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2" y="952500"/>
            <a:ext cx="952500" cy="952500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3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25DE84D6-405B-8143-B945-25FEA233D7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658" y="4859877"/>
            <a:ext cx="3276600" cy="150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33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PACE, HIDE SNPs, FIDE SNPs, or MMPs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May be good options for individuals who want to receive all services through a single plan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Care management and coordination may improve experience accessing services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Beneficiaries accustomed to managed care and provider networks may find these plans preferable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However, less flexibility in choosing providers and how plans operate may vary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75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available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33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finding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Beneficiaries and advocates may find it difficult to learn which types of plans are available in each state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Often necessary to use multiple resources to narrow down available plan options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Always call plans and confirm any information found online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Available websites: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Medicare Plan Finder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Medicare PACE-specific plan finder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Centers for Medicare &amp; Medicaid Services (CMS) FAI webpage</a:t>
            </a:r>
            <a:endParaRPr lang="en-US" sz="22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4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>
                <a:hlinkClick r:id="rId2"/>
              </a:rPr>
              <a:t>https://www.medicare.gov/plan-compare/</a:t>
            </a:r>
            <a:r>
              <a:rPr lang="en-US" sz="2600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600" dirty="0"/>
          </a:p>
          <a:p>
            <a:pPr>
              <a:spcBef>
                <a:spcPts val="600"/>
              </a:spcBef>
            </a:pPr>
            <a:r>
              <a:rPr lang="en-US" sz="2600" dirty="0"/>
              <a:t>May be used as starting point when searching for D-SNPs, but there are limitations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Limited ability to filter for D-SNPs or D-SNPs that include long-term care coverage from other types of SNPs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Difficult to tell available plans apart or understand differences in what each plan covers</a:t>
            </a:r>
            <a:endParaRPr lang="en-US" sz="2200"/>
          </a:p>
          <a:p>
            <a:pPr lvl="1">
              <a:spcBef>
                <a:spcPts val="600"/>
              </a:spcBef>
            </a:pPr>
            <a:r>
              <a:rPr lang="en-US" sz="2200" dirty="0"/>
              <a:t>Plan eligibility requirements are not included </a:t>
            </a:r>
            <a:endParaRPr lang="en-US" sz="220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6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plan finder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>
                <a:hlinkClick r:id="rId2"/>
              </a:rPr>
              <a:t>https://www.medicare.gov/pace/</a:t>
            </a:r>
            <a:endParaRPr lang="en-US" sz="2600" dirty="0"/>
          </a:p>
          <a:p>
            <a:pPr marL="0" indent="0">
              <a:spcBef>
                <a:spcPts val="600"/>
              </a:spcBef>
              <a:buNone/>
            </a:pPr>
            <a:endParaRPr lang="en-US" sz="2600" dirty="0"/>
          </a:p>
          <a:p>
            <a:pPr>
              <a:spcBef>
                <a:spcPts val="600"/>
              </a:spcBef>
            </a:pPr>
            <a:r>
              <a:rPr lang="en-US" sz="2600" dirty="0"/>
              <a:t>Specific portal to search for PACE plans</a:t>
            </a:r>
          </a:p>
          <a:p>
            <a:pPr>
              <a:spcBef>
                <a:spcPts val="600"/>
              </a:spcBef>
            </a:pPr>
            <a:r>
              <a:rPr lang="en-US" sz="2600" dirty="0"/>
              <a:t>Individuals should contact plan directly to learn whether they are eligible to enroll and for more information about coverage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71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FAI webpage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>
                <a:hlinkClick r:id="rId2"/>
              </a:rPr>
              <a:t>https://www.cms.gov/Medicare-Medicaid-Coordination/Medicare-and-Medicaid-Coordination/Medicare-Medicaid-Coordination-Office/FinancialAlignmentInitiative/FinancialModelstoSupportStatesEffortsinCareCoordination</a:t>
            </a:r>
            <a:r>
              <a:rPr lang="en-US" sz="2600" dirty="0"/>
              <a:t> </a:t>
            </a:r>
          </a:p>
          <a:p>
            <a:pPr>
              <a:spcBef>
                <a:spcPts val="600"/>
              </a:spcBef>
            </a:pPr>
            <a:endParaRPr lang="en-US" sz="2600" dirty="0"/>
          </a:p>
          <a:p>
            <a:pPr>
              <a:spcBef>
                <a:spcPts val="600"/>
              </a:spcBef>
            </a:pPr>
            <a:r>
              <a:rPr lang="en-US" sz="2600" dirty="0"/>
              <a:t>Information from CMS about state demonstrations</a:t>
            </a:r>
            <a:endParaRPr lang="en-US" sz="2600" dirty="0"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2600" dirty="0"/>
              <a:t>Most pages</a:t>
            </a:r>
            <a:r>
              <a:rPr lang="en-US" sz="2600" dirty="0">
                <a:solidFill>
                  <a:srgbClr val="FF0000"/>
                </a:solidFill>
              </a:rPr>
              <a:t> </a:t>
            </a:r>
            <a:r>
              <a:rPr lang="en-US" sz="2600" dirty="0"/>
              <a:t>include links to MMP-specific ombudsman programs or fact sheets for beneficiary audiences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63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integration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907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criteria for Medicare and Medicaid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To comply with federal integration requirements, all D-SNPs must meet at least one of following criteria:</a:t>
            </a:r>
          </a:p>
          <a:p>
            <a:pPr lvl="1"/>
            <a:r>
              <a:rPr lang="en-US" sz="2300" dirty="0"/>
              <a:t>Cover Medicaid long-term services and supports and/or behavioral health care services (meaning the plan is either a HIDE SNP or FIDE SNP)</a:t>
            </a:r>
          </a:p>
          <a:p>
            <a:pPr lvl="1"/>
            <a:r>
              <a:rPr lang="en-US" sz="2300" dirty="0"/>
              <a:t>Notify the state Medicaid agency of hospital and skilled nursing facility admissions for at least one group of high-risk dually eligible beneficiaries, as determined by the state agency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263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grievance and appeals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/>
              <a:t>Certain HIDE SNPs and FIDE SNPs are required to have unified process at plan level for grievances and appeals</a:t>
            </a:r>
          </a:p>
          <a:p>
            <a:pPr lvl="1"/>
            <a:r>
              <a:rPr lang="en-US" sz="2300" dirty="0"/>
              <a:t>Unified process means beneficiaries use single process to receive coverage determinations and grievance responses for Medicare and Medicaid</a:t>
            </a:r>
          </a:p>
          <a:p>
            <a:pPr lvl="1"/>
            <a:r>
              <a:rPr lang="en-US" sz="2300" dirty="0"/>
              <a:t>Plans must also have one timeline for filing, responding to, and resolving appeal or grievance</a:t>
            </a:r>
          </a:p>
          <a:p>
            <a:pPr lvl="1"/>
            <a:r>
              <a:rPr lang="en-US" sz="2300" dirty="0"/>
              <a:t>Applies to services covered by both Medicare Part A or Part B and Medicaid</a:t>
            </a:r>
          </a:p>
          <a:p>
            <a:r>
              <a:rPr lang="en-US" sz="2700" dirty="0"/>
              <a:t>Appeals escalated beyond plan level must be filed with either Medicare, Medicaid, or both, depending on service being denied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28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Coverage option landscape</a:t>
            </a:r>
          </a:p>
          <a:p>
            <a:pPr lvl="1"/>
            <a:r>
              <a:rPr lang="en-US" sz="2300" dirty="0"/>
              <a:t>Stand-alone MLTSS plans</a:t>
            </a:r>
          </a:p>
          <a:p>
            <a:pPr lvl="1"/>
            <a:r>
              <a:rPr lang="en-US" sz="2300" dirty="0"/>
              <a:t>D-SNPs, including HIDE SNPs and FIDE SNPs</a:t>
            </a:r>
          </a:p>
          <a:p>
            <a:pPr lvl="1"/>
            <a:r>
              <a:rPr lang="en-US" sz="2300" dirty="0"/>
              <a:t>PACE</a:t>
            </a:r>
          </a:p>
          <a:p>
            <a:pPr lvl="1"/>
            <a:r>
              <a:rPr lang="en-US" sz="2300" dirty="0"/>
              <a:t>MMPs</a:t>
            </a:r>
          </a:p>
          <a:p>
            <a:r>
              <a:rPr lang="en-US" sz="2600" b="1" dirty="0">
                <a:solidFill>
                  <a:schemeClr val="accent1"/>
                </a:solidFill>
              </a:rPr>
              <a:t>New integration requirements</a:t>
            </a:r>
          </a:p>
          <a:p>
            <a:pPr lvl="1"/>
            <a:r>
              <a:rPr lang="en-US" sz="2300" dirty="0"/>
              <a:t>Minimum criteria for Medicare and Medicaid integration</a:t>
            </a:r>
          </a:p>
          <a:p>
            <a:pPr lvl="1"/>
            <a:r>
              <a:rPr lang="en-US" sz="2300" dirty="0"/>
              <a:t>Unified grievance and appeals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3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417513"/>
            <a:ext cx="7886700" cy="8366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Learning 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1138" y="1744663"/>
            <a:ext cx="8620125" cy="435133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SzPct val="120000"/>
              <a:buNone/>
            </a:pPr>
            <a:r>
              <a:rPr lang="en-US" altLang="en-US" dirty="0"/>
              <a:t>After this presentation, you should be able to: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Understand the coverage option landscape for dually eligible individuals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Describe how the new integration requirements affect Dual-eligible Special </a:t>
            </a:r>
            <a:r>
              <a:rPr lang="en-US" altLang="en-US"/>
              <a:t>Needs Plans (D-SNPs)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F899BF35-47D9-495A-914C-621A36D13ED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3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Resources for information and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9B3A0FC6-8040-4492-9C07-FFC688982BE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677" y="187539"/>
            <a:ext cx="1166948" cy="1166948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119" y="1686560"/>
            <a:ext cx="4381681" cy="4328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/>
              <a:t>State Health Insurance Assistance Program (SHIP)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www.shiptacenter.org</a:t>
            </a:r>
            <a:r>
              <a:rPr lang="en-US" sz="22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www.eldercare.gov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Social Security Administration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800-772-1213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5"/>
              </a:rPr>
              <a:t>www.ssa.gov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Medicare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1-800-MEDICARE (633-4227)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6"/>
              </a:rPr>
              <a:t>www.medicare.gov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4597400" y="1666240"/>
            <a:ext cx="4470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Medicare Rights Center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800-333-4114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  <a:hlinkClick r:id="rId7"/>
              </a:rPr>
              <a:t>www.medicareinteractive.org</a:t>
            </a:r>
            <a:r>
              <a:rPr lang="en-US" sz="2000" dirty="0">
                <a:latin typeface="+mj-lt"/>
              </a:rPr>
              <a:t>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>
              <a:latin typeface="+mj-lt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>
              <a:latin typeface="+mj-lt"/>
            </a:endParaRP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r>
              <a:rPr lang="en-US" sz="2000" b="1" kern="0" dirty="0">
                <a:latin typeface="+mj-lt"/>
              </a:rPr>
              <a:t>National Council on Aging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8"/>
              </a:rPr>
              <a:t>www.ncoa.org</a:t>
            </a:r>
            <a:r>
              <a:rPr lang="en-US" sz="2000" dirty="0">
                <a:latin typeface="+mj-lt"/>
              </a:rPr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9"/>
              </a:rPr>
              <a:t>www.centerforbenefits.org</a:t>
            </a:r>
            <a:endParaRPr lang="en-US" sz="2000" dirty="0">
              <a:latin typeface="+mj-lt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10"/>
              </a:rPr>
              <a:t>www.mymedicarematters.org</a:t>
            </a:r>
            <a:r>
              <a:rPr lang="en-US" sz="2000" dirty="0">
                <a:latin typeface="+mj-lt"/>
              </a:rPr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+mj-lt"/>
                <a:hlinkClick r:id="rId11"/>
              </a:rPr>
              <a:t>www.benefitscheckup.org</a:t>
            </a:r>
            <a:r>
              <a:rPr lang="en-US" sz="2000" dirty="0">
                <a:latin typeface="+mj-lt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3E4E2C-0FBE-3745-879C-539335E6F2A7}"/>
              </a:ext>
            </a:extLst>
          </p:cNvPr>
          <p:cNvSpPr/>
          <p:nvPr/>
        </p:nvSpPr>
        <p:spPr>
          <a:xfrm>
            <a:off x="4267200" y="5737721"/>
            <a:ext cx="47626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project was supported in part by grant 90MINC0001-01-00 from the U.S. Administration for Community Living, Department of Health and Human Services. Points of view or opinions do not necessarily represent official ACL policy.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4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000" dirty="0"/>
              <a:t>Medicare &amp; Medicaid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5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561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/>
              <a:t>Medicare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/>
              <a:t>Federal program that provides health insurance for those 65+, those under 65 receiving Social Security Disability Insurance (SSDI) for a certain amount of time, and those under 65 with kidney failure requiring dialysis or transplant</a:t>
            </a:r>
          </a:p>
          <a:p>
            <a:pPr marL="914400" lvl="1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000" dirty="0"/>
              <a:t>No income requirements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200" dirty="0"/>
              <a:t>Two ways to receive Medicare benefits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6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9061" y="5447854"/>
            <a:ext cx="338428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pPr marL="114300">
              <a:spcBef>
                <a:spcPts val="0"/>
              </a:spcBef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Traditional program offered directly through federal government</a:t>
            </a:r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7898" y="5499714"/>
            <a:ext cx="3666309" cy="840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</p:spPr>
        <p:txBody>
          <a:bodyPr wrap="square">
            <a:spAutoFit/>
          </a:bodyPr>
          <a:lstStyle/>
          <a:p>
            <a:pPr marL="1143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</a:rPr>
              <a:t>Private plans that contract with federal government to provide Medicare benefits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752" y="3979892"/>
            <a:ext cx="932905" cy="9329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07" y="3971904"/>
            <a:ext cx="940893" cy="94089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04860" y="4966803"/>
            <a:ext cx="23326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+mj-lt"/>
              </a:rPr>
              <a:t>Original Medicare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86329" y="4989434"/>
            <a:ext cx="2669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+mj-lt"/>
              </a:rPr>
              <a:t>Medicare Advantage</a:t>
            </a:r>
          </a:p>
        </p:txBody>
      </p:sp>
    </p:spTree>
    <p:extLst>
      <p:ext uri="{BB962C8B-B14F-4D97-AF65-F5344CB8AC3E}">
        <p14:creationId xmlns:p14="http://schemas.microsoft.com/office/powerpoint/2010/main" val="661826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dirty="0"/>
              <a:t>Medicare eligibility – 65+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r>
              <a:rPr lang="en-US" dirty="0"/>
              <a:t>After turning 65, individual qualifies for Medicare if they</a:t>
            </a:r>
          </a:p>
          <a:p>
            <a:pPr lvl="1"/>
            <a:r>
              <a:rPr lang="en-US" dirty="0"/>
              <a:t>Collect or qualify to collect Social Security or Railroad Retirement benefits</a:t>
            </a:r>
          </a:p>
          <a:p>
            <a:pPr lvl="1"/>
            <a:r>
              <a:rPr lang="en-US" b="1" dirty="0"/>
              <a:t>OR</a:t>
            </a:r>
            <a:r>
              <a:rPr lang="en-US" dirty="0"/>
              <a:t> are a current U.S. resident and either</a:t>
            </a:r>
          </a:p>
          <a:p>
            <a:pPr lvl="2"/>
            <a:r>
              <a:rPr lang="en-US" dirty="0"/>
              <a:t>A U.S. citizen</a:t>
            </a:r>
          </a:p>
          <a:p>
            <a:pPr lvl="2"/>
            <a:r>
              <a:rPr lang="en-US" b="1" dirty="0"/>
              <a:t>OR</a:t>
            </a:r>
            <a:r>
              <a:rPr lang="en-US" dirty="0"/>
              <a:t> a permanent resident having lived in the U.S. for five years in a row before applying for Medicare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326066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Medicare eligibility – under 65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Individual not yet 65 qualifies for Medicare if</a:t>
            </a:r>
          </a:p>
          <a:p>
            <a:pPr lvl="1"/>
            <a:r>
              <a:rPr lang="en-US" sz="2300" dirty="0"/>
              <a:t>They have received Social Security Disability Insurance (SSDI) or Railroad Disability Annuity checks for total disability for at least 24 months  </a:t>
            </a:r>
          </a:p>
          <a:p>
            <a:pPr lvl="2"/>
            <a:r>
              <a:rPr lang="en-US" dirty="0"/>
              <a:t>If they have amyotrophic lateral sclerosis (ALS), there is no waiting period, and they are eligible for Medicare when they start receiving SSDI</a:t>
            </a:r>
          </a:p>
          <a:p>
            <a:pPr lvl="2">
              <a:buNone/>
            </a:pPr>
            <a:endParaRPr lang="en-US" sz="1000" dirty="0"/>
          </a:p>
          <a:p>
            <a:pPr lvl="1"/>
            <a:r>
              <a:rPr lang="en-US" sz="2300" dirty="0"/>
              <a:t>OR, they have End-Stage Renal Disease (ESRD or kidney failure) and they or a family member have enough Medicare work history</a:t>
            </a:r>
          </a:p>
          <a:p>
            <a:pPr eaLnBrk="1" hangingPunct="1"/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966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Parts of Medicare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 Page </a:t>
            </a:r>
            <a:fld id="{6258E8AB-C482-4C44-B97B-C4615FD52990}" type="slidenum">
              <a:rPr lang="en-US" smtClean="0">
                <a:latin typeface="+mj-lt"/>
              </a:rPr>
              <a:pPr>
                <a:defRPr/>
              </a:pPr>
              <a:t>9</a:t>
            </a:fld>
            <a:endParaRPr lang="en-US" dirty="0"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0639" y="1744611"/>
            <a:ext cx="8619852" cy="4577811"/>
          </a:xfrm>
        </p:spPr>
        <p:txBody>
          <a:bodyPr>
            <a:normAutofit fontScale="92500"/>
          </a:bodyPr>
          <a:lstStyle/>
          <a:p>
            <a:r>
              <a:rPr lang="en-US" sz="2500" dirty="0"/>
              <a:t>Medicare benefits administered in three parts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Part A – Hospital/inpatient benefits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Part B – Doctor/outpatient benefits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Part D – Prescription drug benefit </a:t>
            </a:r>
          </a:p>
          <a:p>
            <a:r>
              <a:rPr lang="en-US" sz="2500" dirty="0"/>
              <a:t>Original Medicare includes Part A and Part B</a:t>
            </a:r>
          </a:p>
          <a:p>
            <a:pPr lvl="1"/>
            <a:r>
              <a:rPr lang="en-US" sz="2200" dirty="0"/>
              <a:t>Part D benefit offered through stand-alone prescription drug plan</a:t>
            </a:r>
          </a:p>
          <a:p>
            <a:pPr lvl="1">
              <a:buNone/>
            </a:pPr>
            <a:endParaRPr lang="en-US" sz="100" dirty="0"/>
          </a:p>
          <a:p>
            <a:r>
              <a:rPr lang="en-US" sz="2500" dirty="0"/>
              <a:t>What happened to Part C? </a:t>
            </a:r>
            <a:r>
              <a:rPr lang="en-US" sz="2500" dirty="0">
                <a:sym typeface="Wingdings" pitchFamily="2" charset="2"/>
              </a:rPr>
              <a:t> </a:t>
            </a:r>
            <a:r>
              <a:rPr lang="en-US" sz="2500" dirty="0"/>
              <a:t>Medicare Advantage Plans (e.g., HMO, PPO)</a:t>
            </a:r>
          </a:p>
          <a:p>
            <a:pPr lvl="1"/>
            <a:r>
              <a:rPr lang="en-US" sz="2200" dirty="0"/>
              <a:t>Way to get Parts A, B, and (often) D through one private plan</a:t>
            </a:r>
          </a:p>
          <a:p>
            <a:pPr lvl="1"/>
            <a:r>
              <a:rPr lang="en-US" sz="2200" dirty="0"/>
              <a:t>Administered by private insurance companies that contract with federal government</a:t>
            </a:r>
          </a:p>
          <a:p>
            <a:pPr lvl="1"/>
            <a:r>
              <a:rPr lang="en-US" sz="2200" dirty="0"/>
              <a:t>Not a separate benefit: everyone with Medicare Advantage still has Medicare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51" y="2106578"/>
            <a:ext cx="906583" cy="90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196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A36"/>
      </a:accent1>
      <a:accent2>
        <a:srgbClr val="71B861"/>
      </a:accent2>
      <a:accent3>
        <a:srgbClr val="004B91"/>
      </a:accent3>
      <a:accent4>
        <a:srgbClr val="373D6D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9B2CF0A20854A8A4C6CD90DB6F975" ma:contentTypeVersion="13" ma:contentTypeDescription="Create a new document." ma:contentTypeScope="" ma:versionID="98e22a8570a04c98b5a3f6543e9e060e">
  <xsd:schema xmlns:xsd="http://www.w3.org/2001/XMLSchema" xmlns:xs="http://www.w3.org/2001/XMLSchema" xmlns:p="http://schemas.microsoft.com/office/2006/metadata/properties" xmlns:ns1="http://schemas.microsoft.com/sharepoint/v3" xmlns:ns2="46eb5ea5-c861-40cc-b355-55969697028b" xmlns:ns3="8f333a15-14ce-4acb-be46-c7bb9ebaa243" targetNamespace="http://schemas.microsoft.com/office/2006/metadata/properties" ma:root="true" ma:fieldsID="41f41851b7ba3946872597d31aad0f6f" ns1:_="" ns2:_="" ns3:_="">
    <xsd:import namespace="http://schemas.microsoft.com/sharepoint/v3"/>
    <xsd:import namespace="46eb5ea5-c861-40cc-b355-55969697028b"/>
    <xsd:import namespace="8f333a15-14ce-4acb-be46-c7bb9ebaa243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b5ea5-c861-40cc-b355-559696970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33a15-14ce-4acb-be46-c7bb9ebaa2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B22369-FA58-42EF-9265-40FB9EEDF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eb5ea5-c861-40cc-b355-55969697028b"/>
    <ds:schemaRef ds:uri="8f333a15-14ce-4acb-be46-c7bb9ebaa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448A46-92FD-4683-8DD5-EA925B674A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4C8A27-A9BC-4300-B557-ECDCA36FB5AE}">
  <ds:schemaRefs>
    <ds:schemaRef ds:uri="46eb5ea5-c861-40cc-b355-55969697028b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8f333a15-14ce-4acb-be46-c7bb9ebaa24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25924</TotalTime>
  <Words>2184</Words>
  <Application>Microsoft Macintosh PowerPoint</Application>
  <PresentationFormat>On-screen Show (4:3)</PresentationFormat>
  <Paragraphs>285</Paragraphs>
  <Slides>40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Times New Roman</vt:lpstr>
      <vt:lpstr>Wingdings</vt:lpstr>
      <vt:lpstr>1_Office Theme</vt:lpstr>
      <vt:lpstr>Coverage options for people with Medicare and Medicaid</vt:lpstr>
      <vt:lpstr>PowerPoint Presentation</vt:lpstr>
      <vt:lpstr>PowerPoint Presentation</vt:lpstr>
      <vt:lpstr>Learning objectives</vt:lpstr>
      <vt:lpstr>Medicare &amp; Medicaid basics</vt:lpstr>
      <vt:lpstr>Medicare</vt:lpstr>
      <vt:lpstr>Medicare eligibility – 65+</vt:lpstr>
      <vt:lpstr>Medicare eligibility – under 65</vt:lpstr>
      <vt:lpstr>Parts of Medicare</vt:lpstr>
      <vt:lpstr>Medicaid</vt:lpstr>
      <vt:lpstr>Medicare and Medicaid</vt:lpstr>
      <vt:lpstr>Behavioral health care</vt:lpstr>
      <vt:lpstr>Long-term care</vt:lpstr>
      <vt:lpstr>Landscape at-a-glance</vt:lpstr>
      <vt:lpstr>Managed long-term services and supports (MLTSS) plans</vt:lpstr>
      <vt:lpstr>Stand-alone long-term care plans</vt:lpstr>
      <vt:lpstr>Medicare with stand-alone MLTSS plan</vt:lpstr>
      <vt:lpstr>Dual-eligible Special Needs Plans (D-SNPs)</vt:lpstr>
      <vt:lpstr>D-SNPs</vt:lpstr>
      <vt:lpstr>Highly Integrated Dual-Eligible (HIDE) SNPs</vt:lpstr>
      <vt:lpstr>Fully Integrated Dual-Eligible (FIDE) SNPs</vt:lpstr>
      <vt:lpstr>Program of All-Inclusive Care for the Elderly (PACE)</vt:lpstr>
      <vt:lpstr>PACE</vt:lpstr>
      <vt:lpstr>Receiving care in PACE</vt:lpstr>
      <vt:lpstr>Medicare-Medicaid Plans (MMPs)</vt:lpstr>
      <vt:lpstr>MMPs</vt:lpstr>
      <vt:lpstr>Helping clients understand plan options</vt:lpstr>
      <vt:lpstr>Standard D-SNP</vt:lpstr>
      <vt:lpstr>Stand-alone MLTSS plan</vt:lpstr>
      <vt:lpstr>PACE, HIDE SNPs, FIDE SNPs, or MMPs</vt:lpstr>
      <vt:lpstr>Finding available plans</vt:lpstr>
      <vt:lpstr>Options for finding plans</vt:lpstr>
      <vt:lpstr>Plan Finder</vt:lpstr>
      <vt:lpstr>PACE plan finder</vt:lpstr>
      <vt:lpstr>CMS FAI webpage</vt:lpstr>
      <vt:lpstr>New integration requirements</vt:lpstr>
      <vt:lpstr>Minimum criteria for Medicare and Medicaid integration</vt:lpstr>
      <vt:lpstr>Unified grievance and appeals processes</vt:lpstr>
      <vt:lpstr>Review</vt:lpstr>
      <vt:lpstr>Resources for information and help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Seniors Out Speaking on Medicare (SOS Medicare)</dc:title>
  <dc:creator>Ruchel Ramos</dc:creator>
  <cp:lastModifiedBy>Derek Ayeh</cp:lastModifiedBy>
  <cp:revision>2067</cp:revision>
  <cp:lastPrinted>2017-11-08T16:47:33Z</cp:lastPrinted>
  <dcterms:created xsi:type="dcterms:W3CDTF">2001-09-20T21:24:37Z</dcterms:created>
  <dcterms:modified xsi:type="dcterms:W3CDTF">2021-03-25T14:00:53Z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0x010100BD19B2CF0A20854A8A4C6CD90DB6F975</vt:lpwstr>
  </property>
  <property fmtid="{D5CDD505-2E9C-101B-9397-08002B2CF9AE}" pid="3" name="Order">
    <vt:r8>30900</vt:r8>
  </property>
</Properties>
</file>