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1"/>
  </p:notesMasterIdLst>
  <p:sldIdLst>
    <p:sldId id="273" r:id="rId2"/>
    <p:sldId id="256" r:id="rId3"/>
    <p:sldId id="260" r:id="rId4"/>
    <p:sldId id="261" r:id="rId5"/>
    <p:sldId id="263" r:id="rId6"/>
    <p:sldId id="274" r:id="rId7"/>
    <p:sldId id="275" r:id="rId8"/>
    <p:sldId id="268" r:id="rId9"/>
    <p:sldId id="276" r:id="rId10"/>
    <p:sldId id="270" r:id="rId11"/>
    <p:sldId id="265" r:id="rId12"/>
    <p:sldId id="266" r:id="rId13"/>
    <p:sldId id="271" r:id="rId14"/>
    <p:sldId id="294" r:id="rId15"/>
    <p:sldId id="295" r:id="rId16"/>
    <p:sldId id="296" r:id="rId17"/>
    <p:sldId id="297" r:id="rId18"/>
    <p:sldId id="264"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38" autoAdjust="0"/>
  </p:normalViewPr>
  <p:slideViewPr>
    <p:cSldViewPr snapToGrid="0">
      <p:cViewPr varScale="1">
        <p:scale>
          <a:sx n="55" d="100"/>
          <a:sy n="55" d="100"/>
        </p:scale>
        <p:origin x="76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6C61C-4A5B-4CFA-89F0-ABF17571C91F}"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925E3-631E-48C4-B263-873FBF0078AF}" type="slidenum">
              <a:rPr lang="en-US" smtClean="0"/>
              <a:t>‹#›</a:t>
            </a:fld>
            <a:endParaRPr lang="en-US"/>
          </a:p>
        </p:txBody>
      </p:sp>
    </p:spTree>
    <p:extLst>
      <p:ext uri="{BB962C8B-B14F-4D97-AF65-F5344CB8AC3E}">
        <p14:creationId xmlns:p14="http://schemas.microsoft.com/office/powerpoint/2010/main" val="169109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oa.org/center-for-healthy-aging/falls-resource-center/falls-prevention-grantees-falls-resource-center/falls-prevention-grantee-profi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Note to ACL</a:t>
            </a:r>
            <a:r>
              <a:rPr lang="en-US" i="1" baseline="0" dirty="0"/>
              <a:t> grantees: The term “a</a:t>
            </a:r>
            <a:r>
              <a:rPr lang="en-US" i="1" dirty="0"/>
              <a:t>gency” in this presentation refers to the</a:t>
            </a:r>
            <a:r>
              <a:rPr lang="en-US" i="1" baseline="0" dirty="0"/>
              <a:t> agency/organization/foundation that was awarded a grant from the Administration for Community Living.</a:t>
            </a:r>
            <a:endParaRPr lang="en-US" i="1" dirty="0"/>
          </a:p>
        </p:txBody>
      </p:sp>
      <p:sp>
        <p:nvSpPr>
          <p:cNvPr id="4" name="Slide Number Placeholder 3"/>
          <p:cNvSpPr>
            <a:spLocks noGrp="1"/>
          </p:cNvSpPr>
          <p:nvPr>
            <p:ph type="sldNum" sz="quarter" idx="10"/>
          </p:nvPr>
        </p:nvSpPr>
        <p:spPr/>
        <p:txBody>
          <a:bodyPr/>
          <a:lstStyle/>
          <a:p>
            <a:fld id="{250925E3-631E-48C4-B263-873FBF0078AF}" type="slidenum">
              <a:rPr lang="en-US" smtClean="0"/>
              <a:t>2</a:t>
            </a:fld>
            <a:endParaRPr lang="en-US"/>
          </a:p>
        </p:txBody>
      </p:sp>
    </p:spTree>
    <p:extLst>
      <p:ext uri="{BB962C8B-B14F-4D97-AF65-F5344CB8AC3E}">
        <p14:creationId xmlns:p14="http://schemas.microsoft.com/office/powerpoint/2010/main" val="375895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ACL</a:t>
            </a:r>
            <a:r>
              <a:rPr lang="en-US" i="1" baseline="0" dirty="0"/>
              <a:t> grantees: As an incentive for collecting and submitting data collection forms, we recommend you send each host site data reports about their workshops and participants. Consider sending host sites program outcome reports (pre/post survey data results) and/or the demographics report. </a:t>
            </a:r>
          </a:p>
          <a:p>
            <a:endParaRPr lang="en-US" i="0" baseline="0" dirty="0"/>
          </a:p>
          <a:p>
            <a:pPr>
              <a:buFont typeface="Wingdings" panose="05000000000000000000" pitchFamily="2" charset="2"/>
              <a:buChar char="§"/>
            </a:pPr>
            <a:r>
              <a:rPr lang="en-US" sz="1200" dirty="0"/>
              <a:t>The </a:t>
            </a:r>
            <a:r>
              <a:rPr lang="en-US" sz="1200" b="1" dirty="0"/>
              <a:t>participant</a:t>
            </a:r>
            <a:r>
              <a:rPr lang="en-US" sz="1200" dirty="0"/>
              <a:t> </a:t>
            </a:r>
            <a:r>
              <a:rPr lang="en-US" sz="1200" b="1" dirty="0"/>
              <a:t>demographics report </a:t>
            </a:r>
            <a:r>
              <a:rPr lang="en-US" sz="1200" dirty="0"/>
              <a:t>will include information about participants’ age, sex, race, ethnicity, living arrangement, chronic conditions, education, activity limitations, and referral from a health care partner. </a:t>
            </a:r>
          </a:p>
          <a:p>
            <a:pPr>
              <a:buFont typeface="Wingdings" panose="05000000000000000000" pitchFamily="2" charset="2"/>
              <a:buChar char="§"/>
            </a:pPr>
            <a:r>
              <a:rPr lang="en-US" sz="1200" dirty="0"/>
              <a:t>The </a:t>
            </a:r>
            <a:r>
              <a:rPr lang="en-US" sz="1200" b="1" dirty="0"/>
              <a:t>program</a:t>
            </a:r>
            <a:r>
              <a:rPr lang="en-US" sz="1200" dirty="0"/>
              <a:t> </a:t>
            </a:r>
            <a:r>
              <a:rPr lang="en-US" sz="1200" b="1" dirty="0"/>
              <a:t>outcome report </a:t>
            </a:r>
            <a:r>
              <a:rPr lang="en-US" sz="1200" dirty="0"/>
              <a:t>will include outcome data from participants’ pre- and post-surveys</a:t>
            </a:r>
          </a:p>
          <a:p>
            <a:pPr>
              <a:buFont typeface="Wingdings" panose="05000000000000000000" pitchFamily="2" charset="2"/>
              <a:buChar char="§"/>
            </a:pPr>
            <a:r>
              <a:rPr lang="en-US" i="0" baseline="0" dirty="0"/>
              <a:t>The next several slides depict a sample Program Outcome report.</a:t>
            </a:r>
            <a:endParaRPr lang="en-US" i="0" dirty="0"/>
          </a:p>
        </p:txBody>
      </p:sp>
      <p:sp>
        <p:nvSpPr>
          <p:cNvPr id="4" name="Slide Number Placeholder 3"/>
          <p:cNvSpPr>
            <a:spLocks noGrp="1"/>
          </p:cNvSpPr>
          <p:nvPr>
            <p:ph type="sldNum" sz="quarter" idx="10"/>
          </p:nvPr>
        </p:nvSpPr>
        <p:spPr/>
        <p:txBody>
          <a:bodyPr/>
          <a:lstStyle/>
          <a:p>
            <a:fld id="{250925E3-631E-48C4-B263-873FBF0078AF}" type="slidenum">
              <a:rPr lang="en-US" smtClean="0"/>
              <a:t>13</a:t>
            </a:fld>
            <a:endParaRPr lang="en-US"/>
          </a:p>
        </p:txBody>
      </p:sp>
    </p:spTree>
    <p:extLst>
      <p:ext uri="{BB962C8B-B14F-4D97-AF65-F5344CB8AC3E}">
        <p14:creationId xmlns:p14="http://schemas.microsoft.com/office/powerpoint/2010/main" val="290277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Sample</a:t>
            </a:r>
          </a:p>
        </p:txBody>
      </p:sp>
      <p:sp>
        <p:nvSpPr>
          <p:cNvPr id="4" name="Slide Number Placeholder 3"/>
          <p:cNvSpPr>
            <a:spLocks noGrp="1"/>
          </p:cNvSpPr>
          <p:nvPr>
            <p:ph type="sldNum" sz="quarter" idx="10"/>
          </p:nvPr>
        </p:nvSpPr>
        <p:spPr/>
        <p:txBody>
          <a:bodyPr/>
          <a:lstStyle/>
          <a:p>
            <a:fld id="{250925E3-631E-48C4-B263-873FBF0078AF}" type="slidenum">
              <a:rPr lang="en-US" smtClean="0"/>
              <a:t>14</a:t>
            </a:fld>
            <a:endParaRPr lang="en-US"/>
          </a:p>
        </p:txBody>
      </p:sp>
    </p:spTree>
    <p:extLst>
      <p:ext uri="{BB962C8B-B14F-4D97-AF65-F5344CB8AC3E}">
        <p14:creationId xmlns:p14="http://schemas.microsoft.com/office/powerpoint/2010/main" val="173910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Sample</a:t>
            </a:r>
          </a:p>
        </p:txBody>
      </p:sp>
      <p:sp>
        <p:nvSpPr>
          <p:cNvPr id="4" name="Slide Number Placeholder 3"/>
          <p:cNvSpPr>
            <a:spLocks noGrp="1"/>
          </p:cNvSpPr>
          <p:nvPr>
            <p:ph type="sldNum" sz="quarter" idx="10"/>
          </p:nvPr>
        </p:nvSpPr>
        <p:spPr/>
        <p:txBody>
          <a:bodyPr/>
          <a:lstStyle/>
          <a:p>
            <a:fld id="{250925E3-631E-48C4-B263-873FBF0078AF}" type="slidenum">
              <a:rPr lang="en-US" smtClean="0"/>
              <a:t>15</a:t>
            </a:fld>
            <a:endParaRPr lang="en-US"/>
          </a:p>
        </p:txBody>
      </p:sp>
    </p:spTree>
    <p:extLst>
      <p:ext uri="{BB962C8B-B14F-4D97-AF65-F5344CB8AC3E}">
        <p14:creationId xmlns:p14="http://schemas.microsoft.com/office/powerpoint/2010/main" val="118520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Sample</a:t>
            </a:r>
          </a:p>
        </p:txBody>
      </p:sp>
      <p:sp>
        <p:nvSpPr>
          <p:cNvPr id="4" name="Slide Number Placeholder 3"/>
          <p:cNvSpPr>
            <a:spLocks noGrp="1"/>
          </p:cNvSpPr>
          <p:nvPr>
            <p:ph type="sldNum" sz="quarter" idx="10"/>
          </p:nvPr>
        </p:nvSpPr>
        <p:spPr/>
        <p:txBody>
          <a:bodyPr/>
          <a:lstStyle/>
          <a:p>
            <a:fld id="{250925E3-631E-48C4-B263-873FBF0078AF}" type="slidenum">
              <a:rPr lang="en-US" smtClean="0"/>
              <a:t>16</a:t>
            </a:fld>
            <a:endParaRPr lang="en-US"/>
          </a:p>
        </p:txBody>
      </p:sp>
    </p:spTree>
    <p:extLst>
      <p:ext uri="{BB962C8B-B14F-4D97-AF65-F5344CB8AC3E}">
        <p14:creationId xmlns:p14="http://schemas.microsoft.com/office/powerpoint/2010/main" val="281598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Sample</a:t>
            </a:r>
          </a:p>
        </p:txBody>
      </p:sp>
      <p:sp>
        <p:nvSpPr>
          <p:cNvPr id="4" name="Slide Number Placeholder 3"/>
          <p:cNvSpPr>
            <a:spLocks noGrp="1"/>
          </p:cNvSpPr>
          <p:nvPr>
            <p:ph type="sldNum" sz="quarter" idx="10"/>
          </p:nvPr>
        </p:nvSpPr>
        <p:spPr/>
        <p:txBody>
          <a:bodyPr/>
          <a:lstStyle/>
          <a:p>
            <a:fld id="{250925E3-631E-48C4-B263-873FBF0078AF}" type="slidenum">
              <a:rPr lang="en-US" smtClean="0"/>
              <a:t>17</a:t>
            </a:fld>
            <a:endParaRPr lang="en-US"/>
          </a:p>
        </p:txBody>
      </p:sp>
    </p:spTree>
    <p:extLst>
      <p:ext uri="{BB962C8B-B14F-4D97-AF65-F5344CB8AC3E}">
        <p14:creationId xmlns:p14="http://schemas.microsoft.com/office/powerpoint/2010/main" val="33432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Use the Falls Prevention Group Leader Script to explain the importance of data collection to participants and walk them through the process</a:t>
            </a:r>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18</a:t>
            </a:fld>
            <a:endParaRPr lang="en-US"/>
          </a:p>
        </p:txBody>
      </p:sp>
    </p:spTree>
    <p:extLst>
      <p:ext uri="{BB962C8B-B14F-4D97-AF65-F5344CB8AC3E}">
        <p14:creationId xmlns:p14="http://schemas.microsoft.com/office/powerpoint/2010/main" val="339864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19</a:t>
            </a:fld>
            <a:endParaRPr lang="en-US"/>
          </a:p>
        </p:txBody>
      </p:sp>
    </p:spTree>
    <p:extLst>
      <p:ext uri="{BB962C8B-B14F-4D97-AF65-F5344CB8AC3E}">
        <p14:creationId xmlns:p14="http://schemas.microsoft.com/office/powerpoint/2010/main" val="88568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t>
            </a:r>
            <a:r>
              <a:rPr lang="en-US" b="1" baseline="0" dirty="0"/>
              <a:t>year</a:t>
            </a:r>
            <a:r>
              <a:rPr lang="en-US" b="0" baseline="0" dirty="0"/>
              <a:t>], </a:t>
            </a:r>
            <a:r>
              <a:rPr lang="en-US" dirty="0"/>
              <a:t>[</a:t>
            </a:r>
            <a:r>
              <a:rPr lang="en-US" b="1" dirty="0"/>
              <a:t>agency</a:t>
            </a:r>
            <a:r>
              <a:rPr lang="en-US" dirty="0"/>
              <a:t>] was awarded a </a:t>
            </a:r>
            <a:r>
              <a:rPr lang="en-US" b="0" dirty="0"/>
              <a:t>[</a:t>
            </a:r>
            <a:r>
              <a:rPr lang="en-US" b="1" dirty="0"/>
              <a:t># of years of grant</a:t>
            </a:r>
            <a:r>
              <a:rPr lang="en-US" dirty="0"/>
              <a:t>] grant </a:t>
            </a:r>
            <a:r>
              <a:rPr lang="en-US" baseline="0" dirty="0"/>
              <a:t>from the Administration for Community Living/Administration on Aging (ACL), Department of Health and Human Services </a:t>
            </a:r>
            <a:r>
              <a:rPr lang="en-US" b="0" baseline="0" dirty="0"/>
              <a:t>to implement and sustain evidence-based community falls prevention programs.</a:t>
            </a:r>
          </a:p>
          <a:p>
            <a:endParaRPr lang="en-US" b="0" baseline="0" dirty="0"/>
          </a:p>
          <a:p>
            <a:r>
              <a:rPr lang="en-US" b="0" baseline="0" dirty="0"/>
              <a:t>The National Council on Aging (NCOA) is a respected national leader and trusted partner to help people aged 60+ meet the challenges</a:t>
            </a:r>
          </a:p>
          <a:p>
            <a:r>
              <a:rPr lang="en-US" b="0" baseline="0" dirty="0"/>
              <a:t>of aging. The National Council on Aging’s National Falls Prevention Resource Center, funded by ACL, provides technical support to implement and sustain evidence-based falls prevention programs, and manages the National Falls Prevention Database, where </a:t>
            </a:r>
            <a:r>
              <a:rPr lang="en-US" b="1" baseline="0" dirty="0"/>
              <a:t>[insert agency] </a:t>
            </a:r>
            <a:r>
              <a:rPr lang="en-US" b="0" baseline="0" dirty="0"/>
              <a:t>enters our grant data.</a:t>
            </a:r>
          </a:p>
          <a:p>
            <a:endParaRPr lang="en-US" b="0" baseline="0" dirty="0"/>
          </a:p>
          <a:p>
            <a:r>
              <a:rPr lang="en-US" b="0" baseline="0" dirty="0"/>
              <a:t>The grant goals are…</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3</a:t>
            </a:fld>
            <a:endParaRPr lang="en-US"/>
          </a:p>
        </p:txBody>
      </p:sp>
    </p:spTree>
    <p:extLst>
      <p:ext uri="{BB962C8B-B14F-4D97-AF65-F5344CB8AC3E}">
        <p14:creationId xmlns:p14="http://schemas.microsoft.com/office/powerpoint/2010/main" val="323004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The anticipated results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b="1" dirty="0"/>
              <a:t>Agency</a:t>
            </a:r>
            <a:r>
              <a:rPr lang="en-US" dirty="0"/>
              <a:t>] requires program implementation sites to collect participant pre- and post-survey data. </a:t>
            </a:r>
            <a:r>
              <a:rPr lang="en-US" sz="1200" dirty="0"/>
              <a:t>Completing the forms is entirely voluntary for participants. They may choose to skip certain questions or choose not to complete the form at all.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more information about our grant goals, activities, partnerships, and anticipated results, view the [</a:t>
            </a:r>
            <a:r>
              <a:rPr lang="en-US" sz="1200" b="1" dirty="0"/>
              <a:t>state</a:t>
            </a:r>
            <a:r>
              <a:rPr lang="en-US" sz="1200" dirty="0"/>
              <a:t>] grantee profile: </a:t>
            </a:r>
            <a:r>
              <a:rPr lang="en-US" sz="1200" dirty="0">
                <a:hlinkClick r:id="rId3"/>
              </a:rPr>
              <a:t>https://www.ncoa.org/center-for-healthy-aging/falls-resource-center/falls-prevention-grantees-falls-resource-center/falls-prevention-grantee-profiles/</a:t>
            </a:r>
            <a:r>
              <a:rPr lang="en-US"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baseline="0" dirty="0"/>
          </a:p>
          <a:p>
            <a:endParaRPr lang="en-US" b="0" baseline="0" dirty="0"/>
          </a:p>
          <a:p>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4</a:t>
            </a:fld>
            <a:endParaRPr lang="en-US"/>
          </a:p>
        </p:txBody>
      </p:sp>
    </p:spTree>
    <p:extLst>
      <p:ext uri="{BB962C8B-B14F-4D97-AF65-F5344CB8AC3E}">
        <p14:creationId xmlns:p14="http://schemas.microsoft.com/office/powerpoint/2010/main" val="200856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5</a:t>
            </a:fld>
            <a:endParaRPr lang="en-US"/>
          </a:p>
        </p:txBody>
      </p:sp>
    </p:spTree>
    <p:extLst>
      <p:ext uri="{BB962C8B-B14F-4D97-AF65-F5344CB8AC3E}">
        <p14:creationId xmlns:p14="http://schemas.microsoft.com/office/powerpoint/2010/main" val="346326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6</a:t>
            </a:fld>
            <a:endParaRPr lang="en-US"/>
          </a:p>
        </p:txBody>
      </p:sp>
    </p:spTree>
    <p:extLst>
      <p:ext uri="{BB962C8B-B14F-4D97-AF65-F5344CB8AC3E}">
        <p14:creationId xmlns:p14="http://schemas.microsoft.com/office/powerpoint/2010/main" val="410980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Host Organization Information Form</a:t>
            </a:r>
            <a:r>
              <a:rPr lang="en-US" dirty="0"/>
              <a:t>:</a:t>
            </a:r>
            <a:r>
              <a:rPr lang="en-US" baseline="0" dirty="0"/>
              <a:t> </a:t>
            </a:r>
            <a:r>
              <a:rPr lang="en-US" sz="1200" b="0" i="0" kern="1200" dirty="0">
                <a:solidFill>
                  <a:schemeClr val="tx1"/>
                </a:solidFill>
                <a:effectLst/>
                <a:latin typeface="+mn-lt"/>
                <a:ea typeface="+mn-ea"/>
                <a:cs typeface="+mn-cs"/>
              </a:rPr>
              <a:t>The purpose of the Host Organization Information Form is to collect information about host organizations and program(s) offered.</a:t>
            </a:r>
            <a:endParaRPr lang="en-US" dirty="0"/>
          </a:p>
          <a:p>
            <a:pPr marL="171450" indent="-171450">
              <a:buFont typeface="Arial" panose="020B0604020202020204" pitchFamily="34" charset="0"/>
              <a:buChar char="•"/>
            </a:pPr>
            <a:r>
              <a:rPr lang="en-US" b="1" dirty="0"/>
              <a:t>Program Information Cover Sheet</a:t>
            </a:r>
            <a:r>
              <a:rPr lang="en-US" dirty="0"/>
              <a:t>: </a:t>
            </a:r>
            <a:r>
              <a:rPr lang="en-US" sz="1200" b="0" i="0" kern="1200" dirty="0">
                <a:solidFill>
                  <a:schemeClr val="tx1"/>
                </a:solidFill>
                <a:effectLst/>
                <a:latin typeface="+mn-lt"/>
                <a:ea typeface="+mn-ea"/>
                <a:cs typeface="+mn-cs"/>
              </a:rPr>
              <a:t>The purpose of the Information Cover Sheet is to collect data about the Falls Prevention Program offered, type of site, leader/instructor/coach information, and start and end dates.</a:t>
            </a:r>
            <a:endParaRPr lang="en-US" dirty="0"/>
          </a:p>
          <a:p>
            <a:pPr marL="171450" indent="-171450">
              <a:buFont typeface="Arial" panose="020B0604020202020204" pitchFamily="34" charset="0"/>
              <a:buChar char="•"/>
            </a:pPr>
            <a:r>
              <a:rPr lang="en-US" b="1" dirty="0"/>
              <a:t>Falls program leader data collection</a:t>
            </a:r>
            <a:r>
              <a:rPr lang="en-US" b="1" baseline="0" dirty="0"/>
              <a:t> script: </a:t>
            </a:r>
            <a:r>
              <a:rPr lang="en-US" sz="1200" b="0" i="0" kern="1200" dirty="0">
                <a:solidFill>
                  <a:schemeClr val="tx1"/>
                </a:solidFill>
                <a:effectLst/>
                <a:latin typeface="+mn-lt"/>
                <a:ea typeface="+mn-ea"/>
                <a:cs typeface="+mn-cs"/>
              </a:rPr>
              <a:t>The Group Leader Script is designed to be read/paraphrased to program participants prior to their completion of the Participant Information Survey to explain the purpose of the data collection and its voluntary nature.</a:t>
            </a:r>
            <a:endParaRPr lang="en-US" b="1" dirty="0"/>
          </a:p>
          <a:p>
            <a:pPr marL="171450" indent="-171450">
              <a:buFont typeface="Arial" panose="020B0604020202020204" pitchFamily="34" charset="0"/>
              <a:buChar char="•"/>
            </a:pPr>
            <a:r>
              <a:rPr lang="en-US" b="1" dirty="0"/>
              <a:t>Attendance log</a:t>
            </a:r>
            <a:r>
              <a:rPr lang="en-US" dirty="0"/>
              <a:t>:</a:t>
            </a:r>
            <a:r>
              <a:rPr lang="en-US" baseline="0" dirty="0"/>
              <a:t> </a:t>
            </a:r>
            <a:r>
              <a:rPr lang="en-US" sz="1200" b="0" i="0" kern="1200" dirty="0">
                <a:solidFill>
                  <a:schemeClr val="tx1"/>
                </a:solidFill>
                <a:effectLst/>
                <a:latin typeface="+mn-lt"/>
                <a:ea typeface="+mn-ea"/>
                <a:cs typeface="+mn-cs"/>
              </a:rPr>
              <a:t>This log serves to capture the number of sessions or intervention dose that each Falls Prevention Program participant is completing. This log should be filled in by the person delivering the program (e.g. leader/instructor/coach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Participant</a:t>
            </a:r>
            <a:r>
              <a:rPr lang="en-US" sz="1200" b="1" i="0" kern="1200" baseline="0" dirty="0">
                <a:solidFill>
                  <a:schemeClr val="tx1"/>
                </a:solidFill>
                <a:effectLst/>
                <a:latin typeface="+mn-lt"/>
                <a:ea typeface="+mn-ea"/>
                <a:cs typeface="+mn-cs"/>
              </a:rPr>
              <a:t> Information Form (Pre-Survey): </a:t>
            </a:r>
            <a:r>
              <a:rPr lang="en-US" sz="1200" b="0" i="0" kern="1200" dirty="0">
                <a:solidFill>
                  <a:schemeClr val="tx1"/>
                </a:solidFill>
                <a:effectLst/>
                <a:latin typeface="+mn-lt"/>
                <a:ea typeface="+mn-ea"/>
                <a:cs typeface="+mn-cs"/>
              </a:rPr>
              <a:t>The purpose of the Participant Information Form is to collect participant demographics, health and disability status, falls history, risk factors, and outcomes information before a participant begins a falls prevention program.</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Post-Session</a:t>
            </a:r>
            <a:r>
              <a:rPr lang="en-US" sz="1200" b="1" i="0" kern="1200" baseline="0" dirty="0">
                <a:solidFill>
                  <a:schemeClr val="tx1"/>
                </a:solidFill>
                <a:effectLst/>
                <a:latin typeface="+mn-lt"/>
                <a:ea typeface="+mn-ea"/>
                <a:cs typeface="+mn-cs"/>
              </a:rPr>
              <a:t> Survey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this survey to evaluate your falls prevention program.</a:t>
            </a:r>
            <a:endParaRPr lang="en-US" dirty="0"/>
          </a:p>
          <a:p>
            <a:endParaRPr lang="en-US" dirty="0"/>
          </a:p>
        </p:txBody>
      </p:sp>
      <p:sp>
        <p:nvSpPr>
          <p:cNvPr id="4" name="Slide Number Placeholder 3"/>
          <p:cNvSpPr>
            <a:spLocks noGrp="1"/>
          </p:cNvSpPr>
          <p:nvPr>
            <p:ph type="sldNum" sz="quarter" idx="10"/>
          </p:nvPr>
        </p:nvSpPr>
        <p:spPr/>
        <p:txBody>
          <a:bodyPr/>
          <a:lstStyle/>
          <a:p>
            <a:fld id="{250925E3-631E-48C4-B263-873FBF0078AF}" type="slidenum">
              <a:rPr lang="en-US" smtClean="0"/>
              <a:t>8</a:t>
            </a:fld>
            <a:endParaRPr lang="en-US"/>
          </a:p>
        </p:txBody>
      </p:sp>
    </p:spTree>
    <p:extLst>
      <p:ext uri="{BB962C8B-B14F-4D97-AF65-F5344CB8AC3E}">
        <p14:creationId xmlns:p14="http://schemas.microsoft.com/office/powerpoint/2010/main" val="144212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ACL</a:t>
            </a:r>
            <a:r>
              <a:rPr lang="en-US" i="1" baseline="0" dirty="0"/>
              <a:t> grantees: </a:t>
            </a:r>
            <a:r>
              <a:rPr lang="en-US" i="1" dirty="0"/>
              <a:t>Modify this slide</a:t>
            </a:r>
            <a:r>
              <a:rPr lang="en-US" i="1" baseline="0" dirty="0"/>
              <a:t> to include instructions for program facilitators to submit data collection forms.</a:t>
            </a:r>
            <a:endParaRPr lang="en-US" i="1" dirty="0"/>
          </a:p>
        </p:txBody>
      </p:sp>
      <p:sp>
        <p:nvSpPr>
          <p:cNvPr id="4" name="Slide Number Placeholder 3"/>
          <p:cNvSpPr>
            <a:spLocks noGrp="1"/>
          </p:cNvSpPr>
          <p:nvPr>
            <p:ph type="sldNum" sz="quarter" idx="10"/>
          </p:nvPr>
        </p:nvSpPr>
        <p:spPr/>
        <p:txBody>
          <a:bodyPr/>
          <a:lstStyle/>
          <a:p>
            <a:fld id="{250925E3-631E-48C4-B263-873FBF0078AF}" type="slidenum">
              <a:rPr lang="en-US" smtClean="0"/>
              <a:t>10</a:t>
            </a:fld>
            <a:endParaRPr lang="en-US"/>
          </a:p>
        </p:txBody>
      </p:sp>
    </p:spTree>
    <p:extLst>
      <p:ext uri="{BB962C8B-B14F-4D97-AF65-F5344CB8AC3E}">
        <p14:creationId xmlns:p14="http://schemas.microsoft.com/office/powerpoint/2010/main" val="214605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Having complete and accurate data is the best way to paint a true picture of program performance in the field. Good data helps us learn how different programs impact people from a variety of backgrounds and across multiple settings.</a:t>
            </a:r>
          </a:p>
          <a:p>
            <a:pPr marL="171450" indent="-171450">
              <a:buFont typeface="Arial" panose="020B0604020202020204" pitchFamily="34" charset="0"/>
              <a:buChar char="•"/>
            </a:pPr>
            <a:r>
              <a:rPr lang="en-US" b="1" dirty="0"/>
              <a:t>Build in time to complete forms during the beginning of the first and last workshop sessions</a:t>
            </a:r>
            <a:r>
              <a:rPr lang="en-US" dirty="0"/>
              <a:t>. This is essential as it shows participants that the forms are important enough to be integrated into the time allotted. This approach is also a more effective way to get responses than waiting until when people are ready to leave.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Review the Program Leader script that highlights the importance of completing the forms.</a:t>
            </a:r>
            <a:r>
              <a:rPr lang="en-US" sz="1200" baseline="0" dirty="0"/>
              <a:t> </a:t>
            </a:r>
            <a:r>
              <a:rPr lang="en-US" dirty="0"/>
              <a:t>Scripts for falls prevention and CDSME programs focus on the importance of participant feedback for improving future programs and obtaining funding, along with the fact that all information is confidential.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Host a “Session Zero” to allow participants more time to complete the pre-survey</a:t>
            </a:r>
            <a:r>
              <a:rPr lang="en-US" sz="1200" b="0" dirty="0"/>
              <a:t>. If you are holding an orientation or recruitment event, carve in extra time to have newly enrolled participants complete baseline/pre-program forms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Walk through the surveys together</a:t>
            </a:r>
            <a:r>
              <a:rPr lang="en-US" dirty="0"/>
              <a:t>. It may be worthwhile to walk through each question as a group to ensure that participants understand each question and accurately answer each one.</a:t>
            </a:r>
            <a:endParaRPr lang="en-US" b="1" dirty="0"/>
          </a:p>
        </p:txBody>
      </p:sp>
      <p:sp>
        <p:nvSpPr>
          <p:cNvPr id="4" name="Slide Number Placeholder 3"/>
          <p:cNvSpPr>
            <a:spLocks noGrp="1"/>
          </p:cNvSpPr>
          <p:nvPr>
            <p:ph type="sldNum" sz="quarter" idx="10"/>
          </p:nvPr>
        </p:nvSpPr>
        <p:spPr/>
        <p:txBody>
          <a:bodyPr/>
          <a:lstStyle/>
          <a:p>
            <a:fld id="{250925E3-631E-48C4-B263-873FBF0078AF}" type="slidenum">
              <a:rPr lang="en-US" smtClean="0"/>
              <a:t>11</a:t>
            </a:fld>
            <a:endParaRPr lang="en-US"/>
          </a:p>
        </p:txBody>
      </p:sp>
    </p:spTree>
    <p:extLst>
      <p:ext uri="{BB962C8B-B14F-4D97-AF65-F5344CB8AC3E}">
        <p14:creationId xmlns:p14="http://schemas.microsoft.com/office/powerpoint/2010/main" val="118860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data collection forms are available in English, Spanish, Cambodian, Chinese, Hmong, Korean, and Vietnamese.</a:t>
            </a:r>
          </a:p>
          <a:p>
            <a:pPr marL="171450" indent="-171450">
              <a:buFont typeface="Arial" panose="020B0604020202020204" pitchFamily="34" charset="0"/>
              <a:buChar char="•"/>
            </a:pPr>
            <a:r>
              <a:rPr lang="en-US" dirty="0"/>
              <a:t>Be aware of Limited English Proficient (LEP) participants and </a:t>
            </a:r>
            <a:r>
              <a:rPr lang="en-US" b="1" dirty="0"/>
              <a:t>have bilingual assistance to translate questions not easily understood </a:t>
            </a:r>
            <a:r>
              <a:rPr lang="en-US" dirty="0"/>
              <a:t>or </a:t>
            </a:r>
            <a:r>
              <a:rPr lang="en-US" b="1" dirty="0"/>
              <a:t>be available to help with form completion</a:t>
            </a:r>
            <a:r>
              <a:rPr lang="en-US" dirty="0"/>
              <a:t>.</a:t>
            </a:r>
          </a:p>
          <a:p>
            <a:pPr marL="171450" indent="-171450">
              <a:buFont typeface="Arial" panose="020B0604020202020204" pitchFamily="34" charset="0"/>
              <a:buChar char="•"/>
            </a:pPr>
            <a:r>
              <a:rPr lang="en-US" b="1" dirty="0"/>
              <a:t>For questions with scales, consider creating large laminated print cards depicting the scales. </a:t>
            </a:r>
            <a:r>
              <a:rPr lang="en-US" dirty="0"/>
              <a:t>This makes it easier to describe the direction of the scale, as some scales are not intuitive to everybody (e.g., ‘very sure’ and ‘sure’). </a:t>
            </a:r>
          </a:p>
          <a:p>
            <a:pPr marL="171450" indent="-171450">
              <a:buFont typeface="Arial" panose="020B0604020202020204" pitchFamily="34" charset="0"/>
              <a:buChar char="•"/>
            </a:pPr>
            <a:r>
              <a:rPr lang="en-US" b="1" dirty="0"/>
              <a:t>For questions asking about a timeframe, e.g., ‘number of falls in the past 3 months’, help the group by giving a time frame </a:t>
            </a:r>
            <a:r>
              <a:rPr lang="en-US" dirty="0"/>
              <a:t>(from March 1 through the end of May). </a:t>
            </a:r>
          </a:p>
          <a:p>
            <a:pPr marL="171450" indent="-171450">
              <a:buFont typeface="Arial" panose="020B0604020202020204" pitchFamily="34" charset="0"/>
              <a:buChar char="•"/>
            </a:pPr>
            <a:r>
              <a:rPr lang="en-US" dirty="0"/>
              <a:t>Be aware of anyone with visual impairment who may need large print material. Always </a:t>
            </a:r>
            <a:r>
              <a:rPr lang="en-US" b="1" dirty="0"/>
              <a:t>bring a few extra copies of the forms printed with large font </a:t>
            </a:r>
            <a:r>
              <a:rPr lang="en-US" dirty="0"/>
              <a:t>(size 16 or larger). </a:t>
            </a:r>
          </a:p>
          <a:p>
            <a:pPr marL="171450" indent="-171450">
              <a:buFont typeface="Arial" panose="020B0604020202020204" pitchFamily="34" charset="0"/>
              <a:buChar char="•"/>
            </a:pPr>
            <a:r>
              <a:rPr lang="en-US" b="1" dirty="0"/>
              <a:t>Have 2-3 volunteers walk around and assist participants with form completion.</a:t>
            </a:r>
            <a:r>
              <a:rPr lang="en-US" dirty="0"/>
              <a:t> This is especially helpful in large workshops, as the program facilitator(s) may not have the time to move from one participant to the next and provide assistance. </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0" dirty="0"/>
              <a:t>Note</a:t>
            </a:r>
            <a:r>
              <a:rPr lang="en-US" b="0" baseline="0" dirty="0"/>
              <a:t> that this information is available in details on the following NCOA tip sheet: https://www.ncoa.org/wp-content/uploads/Maximizing-Complete-and-Accurate-Data.pdf</a:t>
            </a:r>
            <a:endParaRPr lang="en-US" b="0" dirty="0"/>
          </a:p>
        </p:txBody>
      </p:sp>
      <p:sp>
        <p:nvSpPr>
          <p:cNvPr id="4" name="Slide Number Placeholder 3"/>
          <p:cNvSpPr>
            <a:spLocks noGrp="1"/>
          </p:cNvSpPr>
          <p:nvPr>
            <p:ph type="sldNum" sz="quarter" idx="10"/>
          </p:nvPr>
        </p:nvSpPr>
        <p:spPr/>
        <p:txBody>
          <a:bodyPr/>
          <a:lstStyle/>
          <a:p>
            <a:fld id="{250925E3-631E-48C4-B263-873FBF0078AF}" type="slidenum">
              <a:rPr lang="en-US" smtClean="0"/>
              <a:t>12</a:t>
            </a:fld>
            <a:endParaRPr lang="en-US"/>
          </a:p>
        </p:txBody>
      </p:sp>
    </p:spTree>
    <p:extLst>
      <p:ext uri="{BB962C8B-B14F-4D97-AF65-F5344CB8AC3E}">
        <p14:creationId xmlns:p14="http://schemas.microsoft.com/office/powerpoint/2010/main" val="259214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71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532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846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770" y="109149"/>
            <a:ext cx="11619804" cy="849955"/>
          </a:xfrm>
          <a:prstGeom prst="rect">
            <a:avLst/>
          </a:prstGeom>
        </p:spPr>
        <p:txBody>
          <a:bodyPr vert="horz">
            <a:normAutofit/>
          </a:bodyPr>
          <a:lstStyle>
            <a:lvl1pPr algn="l">
              <a:defRPr sz="4267"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457204" y="1183130"/>
            <a:ext cx="11619369" cy="5200477"/>
          </a:xfrm>
          <a:prstGeom prst="rect">
            <a:avLst/>
          </a:prstGeom>
        </p:spPr>
        <p:txBody>
          <a:bodyPr vert="horz">
            <a:normAutofit/>
          </a:bodyPr>
          <a:lstStyle>
            <a:lvl1pPr marL="457165" indent="-457165">
              <a:buClr>
                <a:schemeClr val="tx2"/>
              </a:buClr>
              <a:buFont typeface="Arial" panose="020B0604020202020204" pitchFamily="34" charset="0"/>
              <a:buChar char="•"/>
              <a:defRPr sz="4800" b="0" i="0">
                <a:solidFill>
                  <a:schemeClr val="tx2"/>
                </a:solidFill>
                <a:latin typeface="Arial" panose="020B0604020202020204" pitchFamily="34" charset="0"/>
                <a:cs typeface="Arial" panose="020B0604020202020204" pitchFamily="34" charset="0"/>
              </a:defRPr>
            </a:lvl1pPr>
            <a:lvl2pPr marL="990526" indent="-380973">
              <a:buClr>
                <a:schemeClr val="tx2"/>
              </a:buClr>
              <a:buSzPct val="60000"/>
              <a:buFont typeface="Courier New" panose="02070309020205020404" pitchFamily="49" charset="0"/>
              <a:buChar char="o"/>
              <a:defRPr sz="4267" b="0" i="0">
                <a:solidFill>
                  <a:schemeClr val="tx2"/>
                </a:solidFill>
                <a:latin typeface="Arial" panose="020B0604020202020204" pitchFamily="34" charset="0"/>
                <a:cs typeface="Arial" panose="020B0604020202020204" pitchFamily="34" charset="0"/>
              </a:defRPr>
            </a:lvl2pPr>
            <a:lvl3pPr marL="1676275" indent="-457165">
              <a:buClr>
                <a:schemeClr val="tx2"/>
              </a:buClr>
              <a:buFont typeface="Wingdings" panose="05000000000000000000" pitchFamily="2" charset="2"/>
              <a:buChar char="§"/>
              <a:defRPr sz="3733" b="0" i="0">
                <a:solidFill>
                  <a:schemeClr val="tx2"/>
                </a:solidFill>
                <a:latin typeface="Arial" panose="020B0604020202020204" pitchFamily="34" charset="0"/>
                <a:cs typeface="Arial" panose="020B0604020202020204" pitchFamily="34" charset="0"/>
              </a:defRPr>
            </a:lvl3pPr>
            <a:lvl4pPr marL="2133440" indent="-304778">
              <a:buClr>
                <a:schemeClr val="tx2"/>
              </a:buClr>
              <a:buSzPct val="80000"/>
              <a:buFont typeface="Arial" panose="020B0604020202020204" pitchFamily="34" charset="0"/>
              <a:buChar char="□"/>
              <a:defRPr sz="3200" b="0" i="0">
                <a:solidFill>
                  <a:schemeClr val="tx2"/>
                </a:solidFill>
                <a:latin typeface="Arial" panose="020B0604020202020204" pitchFamily="34" charset="0"/>
                <a:cs typeface="Arial" panose="020B0604020202020204" pitchFamily="34" charset="0"/>
              </a:defRPr>
            </a:lvl4pPr>
            <a:lvl5pPr>
              <a:buClr>
                <a:schemeClr val="tx2"/>
              </a:buClr>
              <a:defRPr sz="2667"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78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67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60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885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759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822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329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t>6/5/2019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16757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336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6/5/2019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75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oa.org/center-for-healthy-aging/cdsme-best-practices-toolkit/centralized-coordinated-logistical-processes/#intraPageNav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oa.org/center-for-healthy-aging/falls-resource-center/falls-prevention-grantees-falls-resource-center/falls-prevention-grante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ncoa.org/resources/power-point-presentation-privacy-security-basics-falls-prevention-data-collection/" TargetMode="External"/><Relationship Id="rId4" Type="http://schemas.openxmlformats.org/officeDocument/2006/relationships/hyperlink" Target="https://www.ncoa.org/center-for-healthy-aging/cdsme-best-practices-toolkit/centralized-coordinated-logistical-processes/#intraPageNav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ncoa.org/center-for-healthy-aging/falls-resource-center/falls-prevention-grantees-falls-resource-center/falls-prevention-grantee-profi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oa.org/center-for-healthy-aging/falls-resource-center/falls-prevention-grantees-falls-resource-center/falls-prevention-grante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Toolkit Instructions</a:t>
            </a:r>
          </a:p>
        </p:txBody>
      </p:sp>
      <p:sp>
        <p:nvSpPr>
          <p:cNvPr id="5" name="Text Placeholder 2"/>
          <p:cNvSpPr>
            <a:spLocks noGrp="1"/>
          </p:cNvSpPr>
          <p:nvPr>
            <p:ph idx="1"/>
          </p:nvPr>
        </p:nvSpPr>
        <p:spPr>
          <a:xfrm>
            <a:off x="1097280" y="1770550"/>
            <a:ext cx="10058400" cy="4023360"/>
          </a:xfrm>
        </p:spPr>
        <p:txBody>
          <a:bodyPr>
            <a:noAutofit/>
          </a:bodyPr>
          <a:lstStyle/>
          <a:p>
            <a:pPr>
              <a:spcBef>
                <a:spcPts val="0"/>
              </a:spcBef>
              <a:spcAft>
                <a:spcPts val="1500"/>
              </a:spcAft>
            </a:pPr>
            <a:r>
              <a:rPr lang="en-US" dirty="0"/>
              <a:t>The goal of this presentation template is for ACL Falls Prevention Grantees to emphasize to partners and workshop facilitators the importance of data collection and to provide instructions about how to submit the data collection forms.</a:t>
            </a:r>
          </a:p>
          <a:p>
            <a:pPr>
              <a:spcBef>
                <a:spcPts val="0"/>
              </a:spcBef>
              <a:spcAft>
                <a:spcPts val="1500"/>
              </a:spcAft>
            </a:pPr>
            <a:r>
              <a:rPr lang="en-US" b="1" dirty="0"/>
              <a:t>Materials</a:t>
            </a:r>
            <a:r>
              <a:rPr lang="en-US" dirty="0"/>
              <a:t>: PowerPoint presentation template and script</a:t>
            </a:r>
          </a:p>
          <a:p>
            <a:pPr>
              <a:spcBef>
                <a:spcPts val="0"/>
              </a:spcBef>
            </a:pPr>
            <a:r>
              <a:rPr lang="en-US" b="1" dirty="0"/>
              <a:t>Overview</a:t>
            </a:r>
          </a:p>
          <a:p>
            <a:pPr lvl="1"/>
            <a:r>
              <a:rPr lang="en-US" sz="2000" dirty="0" err="1"/>
              <a:t>ACL/AoA</a:t>
            </a:r>
            <a:r>
              <a:rPr lang="en-US" sz="2000" dirty="0"/>
              <a:t> Falls Prevention Grant Goals and Anticipated Results </a:t>
            </a:r>
          </a:p>
          <a:p>
            <a:pPr lvl="1"/>
            <a:r>
              <a:rPr lang="en-US" sz="2000" dirty="0"/>
              <a:t>Importance of Collecting Data</a:t>
            </a:r>
          </a:p>
          <a:p>
            <a:pPr lvl="1"/>
            <a:r>
              <a:rPr lang="en-US" sz="2000" dirty="0"/>
              <a:t>Data Collection Terminology and Forms</a:t>
            </a:r>
          </a:p>
          <a:p>
            <a:pPr lvl="1"/>
            <a:r>
              <a:rPr lang="en-US" sz="2000" dirty="0"/>
              <a:t>Instructions for Submitting Data Forms to Grantee</a:t>
            </a:r>
          </a:p>
          <a:p>
            <a:pPr lvl="1"/>
            <a:r>
              <a:rPr lang="en-US" sz="2000" dirty="0"/>
              <a:t>Maximizing Complete and Accurate Data</a:t>
            </a:r>
          </a:p>
          <a:p>
            <a:pPr lvl="1"/>
            <a:r>
              <a:rPr lang="en-US" sz="2000" dirty="0"/>
              <a:t>Participant Demographics and Program Outcomes Reports</a:t>
            </a:r>
          </a:p>
          <a:p>
            <a:pPr lvl="1"/>
            <a:r>
              <a:rPr lang="en-US" sz="2000" dirty="0"/>
              <a:t>Resources</a:t>
            </a:r>
          </a:p>
        </p:txBody>
      </p:sp>
    </p:spTree>
    <p:extLst>
      <p:ext uri="{BB962C8B-B14F-4D97-AF65-F5344CB8AC3E}">
        <p14:creationId xmlns:p14="http://schemas.microsoft.com/office/powerpoint/2010/main" val="210600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4614"/>
            <a:ext cx="10464800" cy="1450757"/>
          </a:xfrm>
        </p:spPr>
        <p:txBody>
          <a:bodyPr/>
          <a:lstStyle/>
          <a:p>
            <a:r>
              <a:rPr lang="en-US" dirty="0"/>
              <a:t>Instructions for Submitting the Data Forms</a:t>
            </a:r>
          </a:p>
        </p:txBody>
      </p:sp>
      <p:sp>
        <p:nvSpPr>
          <p:cNvPr id="3" name="Content Placeholder 2"/>
          <p:cNvSpPr>
            <a:spLocks noGrp="1"/>
          </p:cNvSpPr>
          <p:nvPr>
            <p:ph idx="1"/>
          </p:nvPr>
        </p:nvSpPr>
        <p:spPr>
          <a:xfrm>
            <a:off x="1097280" y="1876214"/>
            <a:ext cx="10058400" cy="4023360"/>
          </a:xfrm>
        </p:spPr>
        <p:txBody>
          <a:bodyPr>
            <a:noAutofit/>
          </a:bodyPr>
          <a:lstStyle/>
          <a:p>
            <a:pPr>
              <a:buFont typeface="Wingdings" panose="05000000000000000000" pitchFamily="2" charset="2"/>
              <a:buChar char="§"/>
            </a:pPr>
            <a:r>
              <a:rPr lang="en-US" sz="2400" dirty="0"/>
              <a:t>Compile the host organization information form, falls program information cover sheet, attendance log, participant pre-surveys, and participant post-surveys.</a:t>
            </a:r>
          </a:p>
          <a:p>
            <a:pPr>
              <a:buFont typeface="Wingdings" panose="05000000000000000000" pitchFamily="2" charset="2"/>
              <a:buChar char="§"/>
            </a:pPr>
            <a:r>
              <a:rPr lang="en-US" sz="2400" dirty="0"/>
              <a:t>Within </a:t>
            </a:r>
            <a:r>
              <a:rPr lang="en-US" sz="2400" b="1" dirty="0"/>
              <a:t>[timeframe, i.e. two weeks] </a:t>
            </a:r>
            <a:r>
              <a:rPr lang="en-US" sz="2400" dirty="0"/>
              <a:t>of completing a program workshop, send all of the data forms to </a:t>
            </a:r>
            <a:r>
              <a:rPr lang="en-US" sz="2400" b="1" dirty="0"/>
              <a:t>[agency]</a:t>
            </a:r>
            <a:r>
              <a:rPr lang="en-US" sz="2400" dirty="0"/>
              <a:t> by:</a:t>
            </a:r>
          </a:p>
          <a:p>
            <a:pPr lvl="1">
              <a:buFont typeface="Wingdings" panose="05000000000000000000" pitchFamily="2" charset="2"/>
              <a:buChar char="§"/>
            </a:pPr>
            <a:r>
              <a:rPr lang="en-US" sz="2000" dirty="0"/>
              <a:t>[</a:t>
            </a:r>
            <a:r>
              <a:rPr lang="en-US" sz="2000" b="1" dirty="0"/>
              <a:t>Insert your agency’s centralized data collection instructions here, i.e. scan and email the forms  to example@ncoa.org</a:t>
            </a:r>
            <a:r>
              <a:rPr lang="en-US" sz="2000" dirty="0"/>
              <a:t>]</a:t>
            </a:r>
          </a:p>
        </p:txBody>
      </p:sp>
    </p:spTree>
    <p:extLst>
      <p:ext uri="{BB962C8B-B14F-4D97-AF65-F5344CB8AC3E}">
        <p14:creationId xmlns:p14="http://schemas.microsoft.com/office/powerpoint/2010/main" val="333332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Complete and Accurate Data</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Build in time to complete forms during the beginning of the first and last workshop sessions.</a:t>
            </a:r>
          </a:p>
          <a:p>
            <a:pPr>
              <a:buFont typeface="Wingdings" panose="05000000000000000000" pitchFamily="2" charset="2"/>
              <a:buChar char="§"/>
            </a:pPr>
            <a:r>
              <a:rPr lang="en-US" sz="2400" dirty="0"/>
              <a:t>Review the Program Leader script that highlights the importance of completing the forms.</a:t>
            </a:r>
          </a:p>
          <a:p>
            <a:pPr>
              <a:buFont typeface="Wingdings" panose="05000000000000000000" pitchFamily="2" charset="2"/>
              <a:buChar char="§"/>
            </a:pPr>
            <a:r>
              <a:rPr lang="en-US" sz="2400" dirty="0"/>
              <a:t>Host a “Session Zero” to allow participants more time to complete the pre-survey. Tools and tips sheets for hosting a Session Zero can be found here: </a:t>
            </a:r>
            <a:r>
              <a:rPr lang="en-US" sz="2400" dirty="0">
                <a:hlinkClick r:id="rId3"/>
              </a:rPr>
              <a:t>https://www.ncoa.org/center-for-healthy-aging/cdsme-best-practices-toolkit/centralized-coordinated-logistical-processes/#intraPageNav1</a:t>
            </a:r>
            <a:r>
              <a:rPr lang="en-US" sz="2400" dirty="0"/>
              <a:t> </a:t>
            </a:r>
          </a:p>
          <a:p>
            <a:pPr>
              <a:buFont typeface="Wingdings" panose="05000000000000000000" pitchFamily="2" charset="2"/>
              <a:buChar char="§"/>
            </a:pPr>
            <a:r>
              <a:rPr lang="en-US" sz="2400" dirty="0"/>
              <a:t>Walk through the surveys together with the participant.</a:t>
            </a:r>
          </a:p>
        </p:txBody>
      </p:sp>
    </p:spTree>
    <p:extLst>
      <p:ext uri="{BB962C8B-B14F-4D97-AF65-F5344CB8AC3E}">
        <p14:creationId xmlns:p14="http://schemas.microsoft.com/office/powerpoint/2010/main" val="384715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Data Collection: </a:t>
            </a:r>
            <a:br>
              <a:rPr lang="en-US" dirty="0"/>
            </a:br>
            <a:r>
              <a:rPr lang="en-US" dirty="0"/>
              <a:t>Addressing Barriers</a:t>
            </a:r>
          </a:p>
        </p:txBody>
      </p:sp>
      <p:sp>
        <p:nvSpPr>
          <p:cNvPr id="3" name="Content Placeholder 2"/>
          <p:cNvSpPr>
            <a:spLocks noGrp="1"/>
          </p:cNvSpPr>
          <p:nvPr>
            <p:ph idx="1"/>
          </p:nvPr>
        </p:nvSpPr>
        <p:spPr>
          <a:xfrm>
            <a:off x="1097280" y="1845734"/>
            <a:ext cx="10058400" cy="4428942"/>
          </a:xfrm>
        </p:spPr>
        <p:txBody>
          <a:bodyPr>
            <a:normAutofit/>
          </a:bodyPr>
          <a:lstStyle/>
          <a:p>
            <a:pPr>
              <a:buFont typeface="Wingdings" panose="05000000000000000000" pitchFamily="2" charset="2"/>
              <a:buChar char="§"/>
            </a:pPr>
            <a:r>
              <a:rPr lang="en-US" sz="2400" dirty="0"/>
              <a:t>Have bilingual assistance to translate questions not easily understood, or be available to help with form completion. Note that the data collection forms are available in English, Spanish, Cambodian, Chinese, Hmong, Korean, and Vietnamese.</a:t>
            </a:r>
          </a:p>
          <a:p>
            <a:pPr>
              <a:buFont typeface="Wingdings" panose="05000000000000000000" pitchFamily="2" charset="2"/>
              <a:buChar char="§"/>
            </a:pPr>
            <a:r>
              <a:rPr lang="en-US" sz="2400" dirty="0"/>
              <a:t>For questions with scales, consider creating large laminated print cards depicting the scales. </a:t>
            </a:r>
          </a:p>
          <a:p>
            <a:pPr>
              <a:buFont typeface="Wingdings" panose="05000000000000000000" pitchFamily="2" charset="2"/>
              <a:buChar char="§"/>
            </a:pPr>
            <a:r>
              <a:rPr lang="en-US" sz="2400" dirty="0"/>
              <a:t>For questions asking about a timeframe, e.g., ‘number of falls in the past 3 months’, help the group by giving a time frame. </a:t>
            </a:r>
          </a:p>
          <a:p>
            <a:pPr>
              <a:buFont typeface="Wingdings" panose="05000000000000000000" pitchFamily="2" charset="2"/>
              <a:buChar char="§"/>
            </a:pPr>
            <a:r>
              <a:rPr lang="en-US" sz="2400" dirty="0"/>
              <a:t>Bring a few extra copies of the forms printed with large font (size 16 or larger) for individual with visual impairment. </a:t>
            </a:r>
          </a:p>
          <a:p>
            <a:pPr>
              <a:buFont typeface="Wingdings" panose="05000000000000000000" pitchFamily="2" charset="2"/>
              <a:buChar char="§"/>
            </a:pPr>
            <a:r>
              <a:rPr lang="en-US" sz="2400" dirty="0"/>
              <a:t>Have 2-3 volunteers walk around and assist participants with form completion.</a:t>
            </a:r>
          </a:p>
        </p:txBody>
      </p:sp>
    </p:spTree>
    <p:extLst>
      <p:ext uri="{BB962C8B-B14F-4D97-AF65-F5344CB8AC3E}">
        <p14:creationId xmlns:p14="http://schemas.microsoft.com/office/powerpoint/2010/main" val="290519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Participant Demographic and Program Outcome Reports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Every </a:t>
            </a:r>
            <a:r>
              <a:rPr lang="en-US" sz="2400" b="1" dirty="0"/>
              <a:t>[insert timeframe here, i.e. quarterly] </a:t>
            </a:r>
            <a:r>
              <a:rPr lang="en-US" sz="2400" dirty="0"/>
              <a:t>months, the </a:t>
            </a:r>
            <a:r>
              <a:rPr lang="en-US" sz="2400" b="1" dirty="0"/>
              <a:t>[agency] </a:t>
            </a:r>
            <a:r>
              <a:rPr lang="en-US" sz="2400" dirty="0"/>
              <a:t>will send a program and participant outcome report to show your organization’s leadership, partners, and program participants the value and impact of evidence-based falls prevention programs and assist with future program planning needs.</a:t>
            </a:r>
          </a:p>
          <a:p>
            <a:pPr>
              <a:buFont typeface="Wingdings" panose="05000000000000000000" pitchFamily="2" charset="2"/>
              <a:buChar char="§"/>
            </a:pPr>
            <a:r>
              <a:rPr lang="en-US" sz="2400" dirty="0"/>
              <a:t>The </a:t>
            </a:r>
            <a:r>
              <a:rPr lang="en-US" sz="2400" b="1" dirty="0"/>
              <a:t>participant</a:t>
            </a:r>
            <a:r>
              <a:rPr lang="en-US" sz="2400" dirty="0"/>
              <a:t> </a:t>
            </a:r>
            <a:r>
              <a:rPr lang="en-US" sz="2400" b="1" dirty="0"/>
              <a:t>demographics report </a:t>
            </a:r>
            <a:r>
              <a:rPr lang="en-US" sz="2400" dirty="0"/>
              <a:t>will include information about participants’ age, sex, race, ethnicity, living arrangement, chronic conditions, education, activity limitations, and referral from a health care partner. </a:t>
            </a:r>
          </a:p>
          <a:p>
            <a:pPr>
              <a:buFont typeface="Wingdings" panose="05000000000000000000" pitchFamily="2" charset="2"/>
              <a:buChar char="§"/>
            </a:pPr>
            <a:r>
              <a:rPr lang="en-US" sz="2400" dirty="0"/>
              <a:t>The </a:t>
            </a:r>
            <a:r>
              <a:rPr lang="en-US" sz="2400" b="1" dirty="0"/>
              <a:t>program</a:t>
            </a:r>
            <a:r>
              <a:rPr lang="en-US" sz="2400" dirty="0"/>
              <a:t> </a:t>
            </a:r>
            <a:r>
              <a:rPr lang="en-US" sz="2400" b="1" dirty="0"/>
              <a:t>outcome report </a:t>
            </a:r>
            <a:r>
              <a:rPr lang="en-US" sz="2400" dirty="0"/>
              <a:t>will include outcome data from participants’ pre- and post-surveys</a:t>
            </a:r>
          </a:p>
        </p:txBody>
      </p:sp>
    </p:spTree>
    <p:extLst>
      <p:ext uri="{BB962C8B-B14F-4D97-AF65-F5344CB8AC3E}">
        <p14:creationId xmlns:p14="http://schemas.microsoft.com/office/powerpoint/2010/main" val="274605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329" t="29721" r="20831" b="10260"/>
          <a:stretch/>
        </p:blipFill>
        <p:spPr>
          <a:xfrm>
            <a:off x="782320" y="181991"/>
            <a:ext cx="10627360" cy="5518579"/>
          </a:xfrm>
          <a:prstGeom prst="rect">
            <a:avLst/>
          </a:prstGeom>
        </p:spPr>
      </p:pic>
      <p:sp>
        <p:nvSpPr>
          <p:cNvPr id="7" name="Title 1"/>
          <p:cNvSpPr>
            <a:spLocks noGrp="1"/>
          </p:cNvSpPr>
          <p:nvPr>
            <p:ph type="title"/>
          </p:nvPr>
        </p:nvSpPr>
        <p:spPr>
          <a:xfrm>
            <a:off x="3058160" y="6187440"/>
            <a:ext cx="10058400" cy="670560"/>
          </a:xfrm>
        </p:spPr>
        <p:txBody>
          <a:bodyPr>
            <a:normAutofit/>
          </a:bodyPr>
          <a:lstStyle/>
          <a:p>
            <a:r>
              <a:rPr lang="en-US" sz="3200" i="1" dirty="0">
                <a:solidFill>
                  <a:schemeClr val="tx1"/>
                </a:solidFill>
              </a:rPr>
              <a:t>Sample Program Outcome Report</a:t>
            </a:r>
          </a:p>
        </p:txBody>
      </p:sp>
    </p:spTree>
    <p:extLst>
      <p:ext uri="{BB962C8B-B14F-4D97-AF65-F5344CB8AC3E}">
        <p14:creationId xmlns:p14="http://schemas.microsoft.com/office/powerpoint/2010/main" val="288677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160" y="6187440"/>
            <a:ext cx="10058400" cy="670560"/>
          </a:xfrm>
        </p:spPr>
        <p:txBody>
          <a:bodyPr>
            <a:normAutofit/>
          </a:bodyPr>
          <a:lstStyle/>
          <a:p>
            <a:r>
              <a:rPr lang="en-US" sz="3200" i="1" dirty="0">
                <a:solidFill>
                  <a:schemeClr val="tx1"/>
                </a:solidFill>
              </a:rPr>
              <a:t>Sample Program Outcome Report</a:t>
            </a:r>
          </a:p>
        </p:txBody>
      </p:sp>
      <p:pic>
        <p:nvPicPr>
          <p:cNvPr id="3" name="Picture 2"/>
          <p:cNvPicPr>
            <a:picLocks noChangeAspect="1"/>
          </p:cNvPicPr>
          <p:nvPr/>
        </p:nvPicPr>
        <p:blipFill rotWithShape="1">
          <a:blip r:embed="rId3"/>
          <a:srcRect l="18876" t="24670" r="20909" b="11894"/>
          <a:stretch/>
        </p:blipFill>
        <p:spPr>
          <a:xfrm>
            <a:off x="975360" y="81279"/>
            <a:ext cx="10424160" cy="5780672"/>
          </a:xfrm>
          <a:prstGeom prst="rect">
            <a:avLst/>
          </a:prstGeom>
        </p:spPr>
      </p:pic>
    </p:spTree>
    <p:extLst>
      <p:ext uri="{BB962C8B-B14F-4D97-AF65-F5344CB8AC3E}">
        <p14:creationId xmlns:p14="http://schemas.microsoft.com/office/powerpoint/2010/main" val="98828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160" y="6187440"/>
            <a:ext cx="10058400" cy="670560"/>
          </a:xfrm>
        </p:spPr>
        <p:txBody>
          <a:bodyPr>
            <a:normAutofit/>
          </a:bodyPr>
          <a:lstStyle/>
          <a:p>
            <a:r>
              <a:rPr lang="en-US" sz="3200" i="1" dirty="0">
                <a:solidFill>
                  <a:schemeClr val="tx1"/>
                </a:solidFill>
              </a:rPr>
              <a:t>Sample Program Outcome Report</a:t>
            </a:r>
          </a:p>
        </p:txBody>
      </p:sp>
      <p:pic>
        <p:nvPicPr>
          <p:cNvPr id="4" name="Picture 3"/>
          <p:cNvPicPr>
            <a:picLocks noChangeAspect="1"/>
          </p:cNvPicPr>
          <p:nvPr/>
        </p:nvPicPr>
        <p:blipFill rotWithShape="1">
          <a:blip r:embed="rId3"/>
          <a:srcRect l="8631" t="14123" r="20128" b="8478"/>
          <a:stretch/>
        </p:blipFill>
        <p:spPr>
          <a:xfrm>
            <a:off x="843280" y="191009"/>
            <a:ext cx="10485120" cy="5996431"/>
          </a:xfrm>
          <a:prstGeom prst="rect">
            <a:avLst/>
          </a:prstGeom>
        </p:spPr>
      </p:pic>
    </p:spTree>
    <p:extLst>
      <p:ext uri="{BB962C8B-B14F-4D97-AF65-F5344CB8AC3E}">
        <p14:creationId xmlns:p14="http://schemas.microsoft.com/office/powerpoint/2010/main" val="340743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160" y="6187440"/>
            <a:ext cx="10058400" cy="670560"/>
          </a:xfrm>
        </p:spPr>
        <p:txBody>
          <a:bodyPr>
            <a:normAutofit/>
          </a:bodyPr>
          <a:lstStyle/>
          <a:p>
            <a:r>
              <a:rPr lang="en-US" sz="3200" i="1" dirty="0">
                <a:solidFill>
                  <a:schemeClr val="tx1"/>
                </a:solidFill>
              </a:rPr>
              <a:t>Sample Program Outcome Report</a:t>
            </a:r>
          </a:p>
        </p:txBody>
      </p:sp>
      <p:pic>
        <p:nvPicPr>
          <p:cNvPr id="3" name="Picture 2"/>
          <p:cNvPicPr>
            <a:picLocks noChangeAspect="1"/>
          </p:cNvPicPr>
          <p:nvPr/>
        </p:nvPicPr>
        <p:blipFill rotWithShape="1">
          <a:blip r:embed="rId3"/>
          <a:srcRect l="9570" t="15162" r="17155" b="5061"/>
          <a:stretch/>
        </p:blipFill>
        <p:spPr>
          <a:xfrm>
            <a:off x="1158240" y="152996"/>
            <a:ext cx="10322560" cy="5915919"/>
          </a:xfrm>
          <a:prstGeom prst="rect">
            <a:avLst/>
          </a:prstGeom>
        </p:spPr>
      </p:pic>
    </p:spTree>
    <p:extLst>
      <p:ext uri="{BB962C8B-B14F-4D97-AF65-F5344CB8AC3E}">
        <p14:creationId xmlns:p14="http://schemas.microsoft.com/office/powerpoint/2010/main" val="275400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hlinkClick r:id="rId3"/>
              </a:rPr>
              <a:t>Falls Prevention Group Leader Script </a:t>
            </a:r>
            <a:endParaRPr lang="en-US" sz="2400" dirty="0"/>
          </a:p>
          <a:p>
            <a:pPr>
              <a:buFont typeface="Wingdings" panose="05000000000000000000" pitchFamily="2" charset="2"/>
              <a:buChar char="§"/>
            </a:pPr>
            <a:r>
              <a:rPr lang="en-US" sz="2400" dirty="0">
                <a:hlinkClick r:id="rId3"/>
              </a:rPr>
              <a:t>Tip Sheet: Maximizing Complete and Accurate Data</a:t>
            </a:r>
            <a:endParaRPr lang="en-US" sz="2400" dirty="0"/>
          </a:p>
          <a:p>
            <a:pPr>
              <a:buFont typeface="Wingdings" panose="05000000000000000000" pitchFamily="2" charset="2"/>
              <a:buChar char="§"/>
            </a:pPr>
            <a:r>
              <a:rPr lang="en-US" sz="2400" dirty="0">
                <a:hlinkClick r:id="rId4"/>
              </a:rPr>
              <a:t>Tools and Tips Sheets for Hosting a Session Zero</a:t>
            </a:r>
            <a:endParaRPr lang="en-US" sz="2400" dirty="0"/>
          </a:p>
          <a:p>
            <a:pPr>
              <a:buFont typeface="Wingdings" panose="05000000000000000000" pitchFamily="2" charset="2"/>
              <a:buChar char="§"/>
            </a:pPr>
            <a:r>
              <a:rPr lang="en-US" sz="2400" dirty="0">
                <a:hlinkClick r:id="rId5"/>
              </a:rPr>
              <a:t>Privacy and Security Basics for Falls Prevention Evidence-Based Programs PowerPoint</a:t>
            </a: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[Insert additional resources here]</a:t>
            </a:r>
            <a:endParaRPr lang="en-US" sz="2400" dirty="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89329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sz="2800" dirty="0"/>
              <a:t>Contact</a:t>
            </a:r>
          </a:p>
          <a:p>
            <a:r>
              <a:rPr lang="en-US" sz="2800" dirty="0"/>
              <a:t>[</a:t>
            </a:r>
            <a:r>
              <a:rPr lang="en-US" sz="2800" b="1" dirty="0"/>
              <a:t>Insert your agency’s contact information here</a:t>
            </a:r>
            <a:r>
              <a:rPr lang="en-US" sz="2800" dirty="0"/>
              <a:t>]</a:t>
            </a:r>
          </a:p>
        </p:txBody>
      </p:sp>
    </p:spTree>
    <p:extLst>
      <p:ext uri="{BB962C8B-B14F-4D97-AF65-F5344CB8AC3E}">
        <p14:creationId xmlns:p14="http://schemas.microsoft.com/office/powerpoint/2010/main" val="157336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Falls Prevention Data Collection </a:t>
            </a:r>
            <a:br>
              <a:rPr lang="en-US" dirty="0"/>
            </a:br>
            <a:r>
              <a:rPr lang="en-US" dirty="0"/>
              <a:t>Toolkit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979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Goals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Significantly increase the number of older adults and adults with disabilities at risk of falls who participate in evidence-based community programs to reduce falls and falls risks</a:t>
            </a:r>
          </a:p>
          <a:p>
            <a:pPr>
              <a:buFont typeface="Wingdings" panose="05000000000000000000" pitchFamily="2" charset="2"/>
              <a:buChar char="§"/>
            </a:pPr>
            <a:r>
              <a:rPr lang="en-US" sz="2400" dirty="0"/>
              <a:t>Implement innovative funding arrangements to support evidence-based falls prevention program(s) both during and beyond the grant period; and,</a:t>
            </a:r>
          </a:p>
          <a:p>
            <a:pPr>
              <a:buFont typeface="Wingdings" panose="05000000000000000000" pitchFamily="2" charset="2"/>
              <a:buChar char="§"/>
            </a:pPr>
            <a:r>
              <a:rPr lang="en-US" sz="2400" dirty="0"/>
              <a:t>Embed program(s) into an integrated, sustainable evidence-based prevention program network via centralized, coordinated processes</a:t>
            </a:r>
          </a:p>
        </p:txBody>
      </p:sp>
      <p:pic>
        <p:nvPicPr>
          <p:cNvPr id="1026" name="Picture 2" descr="ACL Administration for Community Living logo link to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50" y="5103391"/>
            <a:ext cx="2610183" cy="1081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C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020" y="5269226"/>
            <a:ext cx="3292255" cy="9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3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Anticipated Results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2400" dirty="0"/>
              <a:t>Reach </a:t>
            </a:r>
            <a:r>
              <a:rPr lang="en-US" sz="2400" b="1" dirty="0"/>
              <a:t>[x] </a:t>
            </a:r>
            <a:r>
              <a:rPr lang="en-US" sz="2400" dirty="0"/>
              <a:t>participants through the </a:t>
            </a:r>
            <a:r>
              <a:rPr lang="en-US" sz="2400" b="1" dirty="0"/>
              <a:t>[x]</a:t>
            </a:r>
            <a:r>
              <a:rPr lang="en-US" sz="2400" dirty="0"/>
              <a:t> program,  [</a:t>
            </a:r>
            <a:r>
              <a:rPr lang="en-US" sz="2400" b="1" dirty="0"/>
              <a:t>insert program description</a:t>
            </a:r>
            <a:r>
              <a:rPr lang="en-US" sz="2400" dirty="0"/>
              <a:t>]</a:t>
            </a:r>
          </a:p>
          <a:p>
            <a:pPr>
              <a:buFont typeface="Wingdings" panose="05000000000000000000" pitchFamily="2" charset="2"/>
              <a:buChar char="§"/>
            </a:pPr>
            <a:r>
              <a:rPr lang="en-US" sz="2400" dirty="0"/>
              <a:t>Reach </a:t>
            </a:r>
            <a:r>
              <a:rPr lang="en-US" sz="2400" b="1" dirty="0"/>
              <a:t>[x] </a:t>
            </a:r>
            <a:r>
              <a:rPr lang="en-US" sz="2400" dirty="0"/>
              <a:t>participants through the </a:t>
            </a:r>
            <a:r>
              <a:rPr lang="en-US" sz="2400" b="1" dirty="0"/>
              <a:t>[x]</a:t>
            </a:r>
            <a:r>
              <a:rPr lang="en-US" sz="2400" dirty="0"/>
              <a:t> program, [</a:t>
            </a:r>
            <a:r>
              <a:rPr lang="en-US" sz="2400" b="1" dirty="0"/>
              <a:t>insert program description</a:t>
            </a:r>
            <a:r>
              <a:rPr lang="en-US" sz="2400" dirty="0"/>
              <a:t>]</a:t>
            </a:r>
          </a:p>
          <a:p>
            <a:pPr>
              <a:buFont typeface="Wingdings" panose="05000000000000000000" pitchFamily="2" charset="2"/>
              <a:buChar char="§"/>
            </a:pPr>
            <a:r>
              <a:rPr lang="en-US" sz="2400" dirty="0"/>
              <a:t>Reach </a:t>
            </a:r>
            <a:r>
              <a:rPr lang="en-US" sz="2400" b="1" dirty="0"/>
              <a:t>[x] </a:t>
            </a:r>
            <a:r>
              <a:rPr lang="en-US" sz="2400" dirty="0"/>
              <a:t>participants through the </a:t>
            </a:r>
            <a:r>
              <a:rPr lang="en-US" sz="2400" b="1" dirty="0"/>
              <a:t>[x]</a:t>
            </a:r>
            <a:r>
              <a:rPr lang="en-US" sz="2400" dirty="0"/>
              <a:t> program, [</a:t>
            </a:r>
            <a:r>
              <a:rPr lang="en-US" sz="2400" b="1" dirty="0"/>
              <a:t>insert program description</a:t>
            </a:r>
            <a:r>
              <a:rPr lang="en-US" sz="2400" dirty="0"/>
              <a:t>]</a:t>
            </a:r>
          </a:p>
          <a:p>
            <a:pPr>
              <a:buFont typeface="Wingdings" panose="05000000000000000000" pitchFamily="2" charset="2"/>
              <a:buChar char="§"/>
            </a:pPr>
            <a:r>
              <a:rPr lang="en-US" sz="2400" dirty="0"/>
              <a:t>[</a:t>
            </a:r>
            <a:r>
              <a:rPr lang="en-US" sz="2400" b="1" dirty="0"/>
              <a:t>Agency</a:t>
            </a:r>
            <a:r>
              <a:rPr lang="en-US" sz="2400" dirty="0"/>
              <a:t>] requires program implementation sites to administer participant pre- and post-survey data to track participant engagement and program outcomes. Completing the forms is entirely voluntary for participants. They may choose to skip certain questions or choose not to complete the form at all.</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For more information about the grant goals, activities, partnerships, and anticipated results, view the [</a:t>
            </a:r>
            <a:r>
              <a:rPr lang="en-US" sz="2400" b="1" dirty="0"/>
              <a:t>state</a:t>
            </a:r>
            <a:r>
              <a:rPr lang="en-US" sz="2400" dirty="0"/>
              <a:t>] grantee profile: </a:t>
            </a:r>
            <a:r>
              <a:rPr lang="en-US" sz="2400" dirty="0">
                <a:hlinkClick r:id="rId3"/>
              </a:rPr>
              <a:t>https://www.ncoa.org/center-for-healthy-aging/falls-resource-center/falls-prevention-grantees-falls-resource-center/falls-prevention-grantee-profiles/</a:t>
            </a:r>
            <a:r>
              <a:rPr lang="en-US" sz="2400" dirty="0"/>
              <a:t> </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379399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Collecting Data</a:t>
            </a:r>
          </a:p>
        </p:txBody>
      </p:sp>
      <p:sp>
        <p:nvSpPr>
          <p:cNvPr id="3" name="Content Placeholder 2"/>
          <p:cNvSpPr>
            <a:spLocks noGrp="1"/>
          </p:cNvSpPr>
          <p:nvPr>
            <p:ph idx="1"/>
          </p:nvPr>
        </p:nvSpPr>
        <p:spPr/>
        <p:txBody>
          <a:bodyPr>
            <a:noAutofit/>
          </a:bodyPr>
          <a:lstStyle/>
          <a:p>
            <a:pPr marL="0" indent="0">
              <a:buNone/>
            </a:pPr>
            <a:r>
              <a:rPr lang="en-US" sz="2100" dirty="0"/>
              <a:t>The Administration for Community Living, the National Council on Aging, and [</a:t>
            </a:r>
            <a:r>
              <a:rPr lang="en-US" sz="2100" b="1" dirty="0"/>
              <a:t>insert agency here</a:t>
            </a:r>
            <a:r>
              <a:rPr lang="en-US" sz="2100" dirty="0"/>
              <a:t>] use data to:</a:t>
            </a:r>
          </a:p>
          <a:p>
            <a:pPr>
              <a:buFont typeface="Wingdings" panose="05000000000000000000" pitchFamily="2" charset="2"/>
              <a:buChar char="§"/>
            </a:pPr>
            <a:r>
              <a:rPr lang="en-US" sz="2100" dirty="0"/>
              <a:t>Determine program reach and participant demographics (i.e., ethnicity, age, gender) so we can better target our efforts to serve our community.</a:t>
            </a:r>
          </a:p>
          <a:p>
            <a:pPr>
              <a:buFont typeface="Wingdings" panose="05000000000000000000" pitchFamily="2" charset="2"/>
              <a:buChar char="§"/>
            </a:pPr>
            <a:r>
              <a:rPr lang="en-US" sz="2100" dirty="0"/>
              <a:t>Report participant outcomes to determine the impact and value of the programs.</a:t>
            </a:r>
          </a:p>
          <a:p>
            <a:pPr>
              <a:buFont typeface="Wingdings" panose="05000000000000000000" pitchFamily="2" charset="2"/>
              <a:buChar char="§"/>
            </a:pPr>
            <a:r>
              <a:rPr lang="en-US" sz="2100" dirty="0"/>
              <a:t>Show grant funding agency and legislators that they are spending their money wisely on these programs.</a:t>
            </a:r>
          </a:p>
          <a:p>
            <a:pPr>
              <a:buFont typeface="Wingdings" panose="05000000000000000000" pitchFamily="2" charset="2"/>
              <a:buChar char="§"/>
            </a:pPr>
            <a:r>
              <a:rPr lang="en-US" sz="2100" dirty="0"/>
              <a:t>Learn what technical assistance we can provide to better support you in implementing and sustaining programs.</a:t>
            </a:r>
          </a:p>
          <a:p>
            <a:pPr>
              <a:buFont typeface="Wingdings" panose="05000000000000000000" pitchFamily="2" charset="2"/>
              <a:buChar char="§"/>
            </a:pPr>
            <a:r>
              <a:rPr lang="en-US" sz="2100" dirty="0"/>
              <a:t>Inform future program needs.</a:t>
            </a:r>
          </a:p>
          <a:p>
            <a:pPr>
              <a:buFont typeface="Wingdings" panose="05000000000000000000" pitchFamily="2" charset="2"/>
              <a:buChar char="§"/>
            </a:pPr>
            <a:r>
              <a:rPr lang="en-US" sz="2100" dirty="0"/>
              <a:t>Conduct research to determine the reach and value of programs.</a:t>
            </a:r>
          </a:p>
          <a:p>
            <a:pPr>
              <a:buFont typeface="Wingdings" panose="05000000000000000000" pitchFamily="2" charset="2"/>
              <a:buChar char="§"/>
            </a:pPr>
            <a:endParaRPr lang="en-US" sz="2100" dirty="0"/>
          </a:p>
          <a:p>
            <a:pPr>
              <a:buFont typeface="Wingdings" panose="05000000000000000000" pitchFamily="2" charset="2"/>
              <a:buChar char="§"/>
            </a:pPr>
            <a:endParaRPr lang="en-US" sz="2100" dirty="0"/>
          </a:p>
        </p:txBody>
      </p:sp>
    </p:spTree>
    <p:extLst>
      <p:ext uri="{BB962C8B-B14F-4D97-AF65-F5344CB8AC3E}">
        <p14:creationId xmlns:p14="http://schemas.microsoft.com/office/powerpoint/2010/main" val="328765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290" y="749229"/>
            <a:ext cx="11619804" cy="849955"/>
          </a:xfrm>
        </p:spPr>
        <p:txBody>
          <a:bodyPr/>
          <a:lstStyle/>
          <a:p>
            <a:r>
              <a:rPr lang="en-US" b="0" dirty="0">
                <a:latin typeface="+mj-lt"/>
              </a:rPr>
              <a:t>Data Collection Form Terminology</a:t>
            </a:r>
          </a:p>
        </p:txBody>
      </p:sp>
      <p:sp>
        <p:nvSpPr>
          <p:cNvPr id="3" name="Text Placeholder 2"/>
          <p:cNvSpPr>
            <a:spLocks noGrp="1"/>
          </p:cNvSpPr>
          <p:nvPr>
            <p:ph type="body" sz="quarter" idx="10"/>
          </p:nvPr>
        </p:nvSpPr>
        <p:spPr>
          <a:xfrm>
            <a:off x="1298453" y="2002026"/>
            <a:ext cx="10241275" cy="5200477"/>
          </a:xfrm>
        </p:spPr>
        <p:txBody>
          <a:bodyPr>
            <a:normAutofit/>
          </a:bodyPr>
          <a:lstStyle/>
          <a:p>
            <a:pPr>
              <a:spcBef>
                <a:spcPts val="0"/>
              </a:spcBef>
              <a:spcAft>
                <a:spcPts val="2000"/>
              </a:spcAft>
            </a:pPr>
            <a:r>
              <a:rPr lang="en-US" sz="2400" b="1" dirty="0">
                <a:latin typeface="+mj-lt"/>
              </a:rPr>
              <a:t>Program</a:t>
            </a:r>
            <a:r>
              <a:rPr lang="en-US" sz="2400" dirty="0">
                <a:latin typeface="+mj-lt"/>
              </a:rPr>
              <a:t>: An evidence-based falls prevention program</a:t>
            </a:r>
          </a:p>
          <a:p>
            <a:pPr>
              <a:spcBef>
                <a:spcPts val="0"/>
              </a:spcBef>
              <a:spcAft>
                <a:spcPts val="2000"/>
              </a:spcAft>
            </a:pPr>
            <a:r>
              <a:rPr lang="en-US" sz="2400" b="1" dirty="0">
                <a:latin typeface="+mj-lt"/>
              </a:rPr>
              <a:t>Workshop</a:t>
            </a:r>
            <a:r>
              <a:rPr lang="en-US" sz="2400" dirty="0">
                <a:latin typeface="+mj-lt"/>
              </a:rPr>
              <a:t>: A class or group meeting through which a program is delivered to participants </a:t>
            </a:r>
          </a:p>
          <a:p>
            <a:pPr>
              <a:spcBef>
                <a:spcPts val="0"/>
              </a:spcBef>
              <a:spcAft>
                <a:spcPts val="2000"/>
              </a:spcAft>
            </a:pPr>
            <a:r>
              <a:rPr lang="en-US" sz="2400" b="1" dirty="0">
                <a:latin typeface="+mj-lt"/>
              </a:rPr>
              <a:t>Session</a:t>
            </a:r>
            <a:r>
              <a:rPr lang="en-US" sz="2400" dirty="0">
                <a:latin typeface="+mj-lt"/>
              </a:rPr>
              <a:t>: A single meeting of a workshop, e.g., an hour-long class period or an encounter</a:t>
            </a:r>
          </a:p>
          <a:p>
            <a:pPr>
              <a:spcBef>
                <a:spcPts val="0"/>
              </a:spcBef>
              <a:spcAft>
                <a:spcPts val="2000"/>
              </a:spcAft>
            </a:pPr>
            <a:r>
              <a:rPr lang="en-US" sz="2400" b="1" dirty="0">
                <a:latin typeface="+mj-lt"/>
              </a:rPr>
              <a:t>Facilitators/Leaders</a:t>
            </a:r>
            <a:r>
              <a:rPr lang="en-US" sz="2400" dirty="0">
                <a:latin typeface="+mj-lt"/>
              </a:rPr>
              <a:t>: The people who are trained to deliver the falls prevention programs</a:t>
            </a:r>
          </a:p>
          <a:p>
            <a:pPr>
              <a:spcBef>
                <a:spcPts val="0"/>
              </a:spcBef>
              <a:spcAft>
                <a:spcPts val="2000"/>
              </a:spcAft>
            </a:pPr>
            <a:r>
              <a:rPr lang="en-US" sz="2400" b="1" dirty="0">
                <a:latin typeface="+mj-lt"/>
              </a:rPr>
              <a:t>Participant</a:t>
            </a:r>
            <a:r>
              <a:rPr lang="en-US" sz="2400" dirty="0">
                <a:latin typeface="+mj-lt"/>
              </a:rPr>
              <a:t>: The people who enroll in the programs</a:t>
            </a:r>
          </a:p>
        </p:txBody>
      </p:sp>
    </p:spTree>
    <p:extLst>
      <p:ext uri="{BB962C8B-B14F-4D97-AF65-F5344CB8AC3E}">
        <p14:creationId xmlns:p14="http://schemas.microsoft.com/office/powerpoint/2010/main" val="12664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002" y="657789"/>
            <a:ext cx="11619804" cy="849955"/>
          </a:xfrm>
        </p:spPr>
        <p:txBody>
          <a:bodyPr/>
          <a:lstStyle/>
          <a:p>
            <a:r>
              <a:rPr lang="en-US" b="0" dirty="0">
                <a:latin typeface="+mj-lt"/>
              </a:rPr>
              <a:t>Data Collection Form Terminology</a:t>
            </a:r>
          </a:p>
        </p:txBody>
      </p:sp>
      <p:sp>
        <p:nvSpPr>
          <p:cNvPr id="3" name="Text Placeholder 2"/>
          <p:cNvSpPr>
            <a:spLocks noGrp="1"/>
          </p:cNvSpPr>
          <p:nvPr>
            <p:ph type="body" sz="quarter" idx="10"/>
          </p:nvPr>
        </p:nvSpPr>
        <p:spPr>
          <a:xfrm>
            <a:off x="1170002" y="2020314"/>
            <a:ext cx="10625323" cy="5200477"/>
          </a:xfrm>
        </p:spPr>
        <p:txBody>
          <a:bodyPr>
            <a:normAutofit/>
          </a:bodyPr>
          <a:lstStyle/>
          <a:p>
            <a:pPr>
              <a:spcBef>
                <a:spcPts val="0"/>
              </a:spcBef>
              <a:spcAft>
                <a:spcPts val="2000"/>
              </a:spcAft>
            </a:pPr>
            <a:r>
              <a:rPr lang="en-US" sz="2667" b="1" dirty="0">
                <a:latin typeface="+mj-lt"/>
              </a:rPr>
              <a:t>Host Organizations</a:t>
            </a:r>
            <a:r>
              <a:rPr lang="en-US" sz="2667" dirty="0">
                <a:latin typeface="+mj-lt"/>
              </a:rPr>
              <a:t>: The organizations that sponsor workshops, hold the license for a programs, train or employ leaders, and arrange for the use of implementation sites</a:t>
            </a:r>
          </a:p>
          <a:p>
            <a:pPr>
              <a:spcBef>
                <a:spcPts val="0"/>
              </a:spcBef>
              <a:spcAft>
                <a:spcPts val="2000"/>
              </a:spcAft>
            </a:pPr>
            <a:r>
              <a:rPr lang="en-US" sz="2667" b="1" dirty="0">
                <a:latin typeface="+mj-lt"/>
              </a:rPr>
              <a:t>Implementation Sites</a:t>
            </a:r>
            <a:r>
              <a:rPr lang="en-US" sz="2667" dirty="0">
                <a:latin typeface="+mj-lt"/>
              </a:rPr>
              <a:t>: The physical locations where programs are delivered</a:t>
            </a:r>
          </a:p>
          <a:p>
            <a:pPr>
              <a:spcBef>
                <a:spcPts val="0"/>
              </a:spcBef>
              <a:spcAft>
                <a:spcPts val="2000"/>
              </a:spcAft>
            </a:pPr>
            <a:endParaRPr lang="en-US" sz="2667" dirty="0">
              <a:latin typeface="+mj-lt"/>
            </a:endParaRPr>
          </a:p>
        </p:txBody>
      </p:sp>
    </p:spTree>
    <p:extLst>
      <p:ext uri="{BB962C8B-B14F-4D97-AF65-F5344CB8AC3E}">
        <p14:creationId xmlns:p14="http://schemas.microsoft.com/office/powerpoint/2010/main" val="32510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4614"/>
            <a:ext cx="10058400" cy="1450757"/>
          </a:xfrm>
        </p:spPr>
        <p:txBody>
          <a:bodyPr/>
          <a:lstStyle/>
          <a:p>
            <a:r>
              <a:rPr lang="en-US" dirty="0"/>
              <a:t>Data Collection Forms</a:t>
            </a:r>
          </a:p>
        </p:txBody>
      </p:sp>
      <p:sp>
        <p:nvSpPr>
          <p:cNvPr id="3" name="Content Placeholder 2"/>
          <p:cNvSpPr>
            <a:spLocks noGrp="1"/>
          </p:cNvSpPr>
          <p:nvPr>
            <p:ph idx="1"/>
          </p:nvPr>
        </p:nvSpPr>
        <p:spPr>
          <a:xfrm>
            <a:off x="1310640" y="1845734"/>
            <a:ext cx="10058400" cy="4023360"/>
          </a:xfrm>
        </p:spPr>
        <p:txBody>
          <a:bodyPr>
            <a:noAutofit/>
          </a:bodyPr>
          <a:lstStyle/>
          <a:p>
            <a:pPr>
              <a:buFont typeface="Wingdings" panose="05000000000000000000" pitchFamily="2" charset="2"/>
              <a:buChar char="§"/>
            </a:pPr>
            <a:r>
              <a:rPr lang="en-US" sz="2100" dirty="0"/>
              <a:t>Host organization information form</a:t>
            </a:r>
          </a:p>
          <a:p>
            <a:pPr>
              <a:buFont typeface="Wingdings" panose="05000000000000000000" pitchFamily="2" charset="2"/>
              <a:buChar char="§"/>
            </a:pPr>
            <a:r>
              <a:rPr lang="en-US" sz="2100" dirty="0"/>
              <a:t>Falls program information cover sheet</a:t>
            </a:r>
          </a:p>
          <a:p>
            <a:pPr>
              <a:buFont typeface="Wingdings" panose="05000000000000000000" pitchFamily="2" charset="2"/>
              <a:buChar char="§"/>
            </a:pPr>
            <a:r>
              <a:rPr lang="en-US" sz="2100" dirty="0"/>
              <a:t>Falls program leader data collection script</a:t>
            </a:r>
          </a:p>
          <a:p>
            <a:pPr>
              <a:buFont typeface="Wingdings" panose="05000000000000000000" pitchFamily="2" charset="2"/>
              <a:buChar char="§"/>
            </a:pPr>
            <a:r>
              <a:rPr lang="en-US" sz="2100" dirty="0"/>
              <a:t>Participant attendance log</a:t>
            </a:r>
          </a:p>
          <a:p>
            <a:pPr>
              <a:buFont typeface="Wingdings" panose="05000000000000000000" pitchFamily="2" charset="2"/>
              <a:buChar char="§"/>
            </a:pPr>
            <a:r>
              <a:rPr lang="en-US" sz="2100" dirty="0"/>
              <a:t>Participant information form (pre-survey)</a:t>
            </a:r>
          </a:p>
          <a:p>
            <a:pPr>
              <a:buFont typeface="Wingdings" panose="05000000000000000000" pitchFamily="2" charset="2"/>
              <a:buChar char="§"/>
            </a:pPr>
            <a:r>
              <a:rPr lang="en-US" sz="2100" dirty="0"/>
              <a:t>Participant post-session survey</a:t>
            </a:r>
          </a:p>
          <a:p>
            <a:pPr>
              <a:buFont typeface="Wingdings" panose="05000000000000000000" pitchFamily="2" charset="2"/>
              <a:buChar char="§"/>
            </a:pPr>
            <a:r>
              <a:rPr lang="en-US" sz="2100" dirty="0"/>
              <a:t>All forms can be downloaded at the following webpage: </a:t>
            </a:r>
            <a:r>
              <a:rPr lang="en-US" sz="2100" b="1" dirty="0"/>
              <a:t>[Insert your agency’s webpage, or link to the forms on the National Falls Prevention Grantee Resources webpage: </a:t>
            </a:r>
            <a:r>
              <a:rPr lang="en-US" sz="2100" b="1" dirty="0">
                <a:hlinkClick r:id="rId3"/>
              </a:rPr>
              <a:t>https://www.ncoa.org/center-for-healthy-aging/falls-resource-center/falls-prevention-grantees-falls-resource-center/falls-prevention-grantees/</a:t>
            </a:r>
            <a:r>
              <a:rPr lang="en-US" sz="2100" b="1" dirty="0"/>
              <a:t>] </a:t>
            </a:r>
            <a:endParaRPr lang="en-US" sz="2100" dirty="0"/>
          </a:p>
          <a:p>
            <a:pPr>
              <a:buFont typeface="Wingdings" panose="05000000000000000000" pitchFamily="2" charset="2"/>
              <a:buChar char="§"/>
            </a:pPr>
            <a:endParaRPr lang="en-US" sz="2100" dirty="0"/>
          </a:p>
        </p:txBody>
      </p:sp>
    </p:spTree>
    <p:extLst>
      <p:ext uri="{BB962C8B-B14F-4D97-AF65-F5344CB8AC3E}">
        <p14:creationId xmlns:p14="http://schemas.microsoft.com/office/powerpoint/2010/main" val="207759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53" y="689377"/>
            <a:ext cx="11619804" cy="849955"/>
          </a:xfrm>
        </p:spPr>
        <p:txBody>
          <a:bodyPr/>
          <a:lstStyle/>
          <a:p>
            <a:r>
              <a:rPr lang="en-US" b="0" dirty="0">
                <a:latin typeface="+mj-lt"/>
              </a:rPr>
              <a:t>Data Collection Forms Available in Multiple Languages</a:t>
            </a:r>
          </a:p>
        </p:txBody>
      </p:sp>
      <p:sp>
        <p:nvSpPr>
          <p:cNvPr id="3" name="Text Placeholder 2"/>
          <p:cNvSpPr>
            <a:spLocks noGrp="1"/>
          </p:cNvSpPr>
          <p:nvPr>
            <p:ph type="body" sz="quarter" idx="10"/>
          </p:nvPr>
        </p:nvSpPr>
        <p:spPr>
          <a:xfrm>
            <a:off x="1207013" y="2078147"/>
            <a:ext cx="10076684" cy="5200477"/>
          </a:xfrm>
        </p:spPr>
        <p:txBody>
          <a:bodyPr>
            <a:normAutofit/>
          </a:bodyPr>
          <a:lstStyle/>
          <a:p>
            <a:pPr>
              <a:spcBef>
                <a:spcPts val="0"/>
              </a:spcBef>
              <a:spcAft>
                <a:spcPts val="2000"/>
              </a:spcAft>
            </a:pPr>
            <a:r>
              <a:rPr lang="en-US" sz="2667" dirty="0">
                <a:latin typeface="+mj-lt"/>
              </a:rPr>
              <a:t>English</a:t>
            </a:r>
          </a:p>
          <a:p>
            <a:pPr>
              <a:spcBef>
                <a:spcPts val="0"/>
              </a:spcBef>
              <a:spcAft>
                <a:spcPts val="2000"/>
              </a:spcAft>
            </a:pPr>
            <a:r>
              <a:rPr lang="en-US" sz="2667" dirty="0">
                <a:latin typeface="+mj-lt"/>
              </a:rPr>
              <a:t>Spanish</a:t>
            </a:r>
          </a:p>
          <a:p>
            <a:pPr>
              <a:spcBef>
                <a:spcPts val="0"/>
              </a:spcBef>
              <a:spcAft>
                <a:spcPts val="2000"/>
              </a:spcAft>
            </a:pPr>
            <a:r>
              <a:rPr lang="en-US" sz="2667" dirty="0">
                <a:latin typeface="+mj-lt"/>
              </a:rPr>
              <a:t>Chinese</a:t>
            </a:r>
          </a:p>
          <a:p>
            <a:pPr>
              <a:spcBef>
                <a:spcPts val="0"/>
              </a:spcBef>
              <a:spcAft>
                <a:spcPts val="2000"/>
              </a:spcAft>
            </a:pPr>
            <a:r>
              <a:rPr lang="en-US" sz="2667" dirty="0">
                <a:latin typeface="+mj-lt"/>
              </a:rPr>
              <a:t>Hmong</a:t>
            </a:r>
          </a:p>
          <a:p>
            <a:pPr>
              <a:spcBef>
                <a:spcPts val="0"/>
              </a:spcBef>
              <a:spcAft>
                <a:spcPts val="2000"/>
              </a:spcAft>
            </a:pPr>
            <a:r>
              <a:rPr lang="en-US" sz="2667" dirty="0">
                <a:latin typeface="+mj-lt"/>
              </a:rPr>
              <a:t>Korean</a:t>
            </a:r>
          </a:p>
          <a:p>
            <a:pPr>
              <a:spcBef>
                <a:spcPts val="0"/>
              </a:spcBef>
              <a:spcAft>
                <a:spcPts val="2000"/>
              </a:spcAft>
            </a:pPr>
            <a:r>
              <a:rPr lang="en-US" sz="2667" dirty="0">
                <a:latin typeface="+mj-lt"/>
              </a:rPr>
              <a:t>Vietnamese</a:t>
            </a:r>
          </a:p>
          <a:p>
            <a:pPr>
              <a:spcBef>
                <a:spcPts val="0"/>
              </a:spcBef>
              <a:spcAft>
                <a:spcPts val="2000"/>
              </a:spcAft>
            </a:pPr>
            <a:r>
              <a:rPr lang="en-US" sz="2667" dirty="0">
                <a:latin typeface="+mj-lt"/>
              </a:rPr>
              <a:t>Cambodian (Khmer)</a:t>
            </a:r>
          </a:p>
        </p:txBody>
      </p:sp>
    </p:spTree>
    <p:extLst>
      <p:ext uri="{BB962C8B-B14F-4D97-AF65-F5344CB8AC3E}">
        <p14:creationId xmlns:p14="http://schemas.microsoft.com/office/powerpoint/2010/main" val="172640095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428</TotalTime>
  <Words>2199</Words>
  <Application>Microsoft Office PowerPoint</Application>
  <PresentationFormat>Widescreen</PresentationFormat>
  <Paragraphs>148</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Wingdings</vt:lpstr>
      <vt:lpstr>Retrospect</vt:lpstr>
      <vt:lpstr>Toolkit Instructions</vt:lpstr>
      <vt:lpstr>Falls Prevention Data Collection  Toolkit</vt:lpstr>
      <vt:lpstr>Grant Goals</vt:lpstr>
      <vt:lpstr>Anticipated Results</vt:lpstr>
      <vt:lpstr>Importance of Collecting Data</vt:lpstr>
      <vt:lpstr>Data Collection Form Terminology</vt:lpstr>
      <vt:lpstr>Data Collection Form Terminology</vt:lpstr>
      <vt:lpstr>Data Collection Forms</vt:lpstr>
      <vt:lpstr>Data Collection Forms Available in Multiple Languages</vt:lpstr>
      <vt:lpstr>Instructions for Submitting the Data Forms</vt:lpstr>
      <vt:lpstr>Maximizing Complete and Accurate Data</vt:lpstr>
      <vt:lpstr>Maximizing Data Collection:  Addressing Barriers</vt:lpstr>
      <vt:lpstr>Participant Demographic and Program Outcome Reports</vt:lpstr>
      <vt:lpstr>Sample Program Outcome Report</vt:lpstr>
      <vt:lpstr>Sample Program Outcome Report</vt:lpstr>
      <vt:lpstr>Sample Program Outcome Report</vt:lpstr>
      <vt:lpstr>Sample Program Outcome Report</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Gilchrist</dc:creator>
  <cp:lastModifiedBy>Chelsea Gilchrist</cp:lastModifiedBy>
  <cp:revision>102</cp:revision>
  <dcterms:created xsi:type="dcterms:W3CDTF">2018-06-21T16:56:54Z</dcterms:created>
  <dcterms:modified xsi:type="dcterms:W3CDTF">2019-06-05T19:20:22Z</dcterms:modified>
</cp:coreProperties>
</file>