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9" r:id="rId4"/>
    <p:sldMasterId id="2147484815" r:id="rId5"/>
  </p:sldMasterIdLst>
  <p:notesMasterIdLst>
    <p:notesMasterId r:id="rId46"/>
  </p:notesMasterIdLst>
  <p:handoutMasterIdLst>
    <p:handoutMasterId r:id="rId47"/>
  </p:handoutMasterIdLst>
  <p:sldIdLst>
    <p:sldId id="440" r:id="rId6"/>
    <p:sldId id="441" r:id="rId7"/>
    <p:sldId id="486" r:id="rId8"/>
    <p:sldId id="442" r:id="rId9"/>
    <p:sldId id="443" r:id="rId10"/>
    <p:sldId id="468" r:id="rId11"/>
    <p:sldId id="494" r:id="rId12"/>
    <p:sldId id="506" r:id="rId13"/>
    <p:sldId id="448" r:id="rId14"/>
    <p:sldId id="471" r:id="rId15"/>
    <p:sldId id="476" r:id="rId16"/>
    <p:sldId id="521" r:id="rId17"/>
    <p:sldId id="403" r:id="rId18"/>
    <p:sldId id="368" r:id="rId19"/>
    <p:sldId id="369" r:id="rId20"/>
    <p:sldId id="373" r:id="rId21"/>
    <p:sldId id="374" r:id="rId22"/>
    <p:sldId id="375" r:id="rId23"/>
    <p:sldId id="376" r:id="rId24"/>
    <p:sldId id="523" r:id="rId25"/>
    <p:sldId id="524" r:id="rId26"/>
    <p:sldId id="522" r:id="rId27"/>
    <p:sldId id="530" r:id="rId28"/>
    <p:sldId id="525" r:id="rId29"/>
    <p:sldId id="526" r:id="rId30"/>
    <p:sldId id="532" r:id="rId31"/>
    <p:sldId id="533" r:id="rId32"/>
    <p:sldId id="527" r:id="rId33"/>
    <p:sldId id="528" r:id="rId34"/>
    <p:sldId id="534" r:id="rId35"/>
    <p:sldId id="531" r:id="rId36"/>
    <p:sldId id="529" r:id="rId37"/>
    <p:sldId id="535" r:id="rId38"/>
    <p:sldId id="536" r:id="rId39"/>
    <p:sldId id="450" r:id="rId40"/>
    <p:sldId id="520" r:id="rId41"/>
    <p:sldId id="537" r:id="rId42"/>
    <p:sldId id="488" r:id="rId43"/>
    <p:sldId id="489" r:id="rId44"/>
    <p:sldId id="490" r:id="rId4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W" initials="E" lastIdx="4" clrIdx="0">
    <p:extLst>
      <p:ext uri="{19B8F6BF-5375-455C-9EA6-DF929625EA0E}">
        <p15:presenceInfo xmlns:p15="http://schemas.microsoft.com/office/powerpoint/2012/main" userId="EmilyW" providerId="None"/>
      </p:ext>
    </p:extLst>
  </p:cmAuthor>
  <p:cmAuthor id="2" name="rachel" initials="r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D6B"/>
    <a:srgbClr val="33CC33"/>
    <a:srgbClr val="00CC99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FAE21C-AFF0-213A-480B-6A5D470FB92C}" v="1" dt="2020-05-05T14:55:44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82519" autoAdjust="0"/>
  </p:normalViewPr>
  <p:slideViewPr>
    <p:cSldViewPr>
      <p:cViewPr varScale="1">
        <p:scale>
          <a:sx n="75" d="100"/>
          <a:sy n="75" d="100"/>
        </p:scale>
        <p:origin x="1341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06"/>
    </p:cViewPr>
  </p:sorterViewPr>
  <p:notesViewPr>
    <p:cSldViewPr>
      <p:cViewPr varScale="1">
        <p:scale>
          <a:sx n="81" d="100"/>
          <a:sy n="81" d="100"/>
        </p:scale>
        <p:origin x="3160" y="16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commentAuthors" Target="commentAuthors.xml"/><Relationship Id="rId8" Type="http://schemas.openxmlformats.org/officeDocument/2006/relationships/slide" Target="slides/slide3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50EF5A2-795D-479B-90E3-4942377A151C}" type="datetimeFigureOut">
              <a:rPr lang="en-US"/>
              <a:pPr>
                <a:defRPr/>
              </a:pPr>
              <a:t>6/23/2020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4AE7A722-7A61-4593-9443-B926C88486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79" rIns="93159" bIns="465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5CAF242-7E1B-450F-AF8F-DC46E9AC8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AF242-7E1B-450F-AF8F-DC46E9AC859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53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84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AF242-7E1B-450F-AF8F-DC46E9AC859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plan has 72 hours to respond to a standard exception request. If</a:t>
            </a:r>
            <a:r>
              <a:rPr lang="en-US" baseline="0" dirty="0"/>
              <a:t> the beneficiary’s </a:t>
            </a:r>
            <a:r>
              <a:rPr lang="en-US" dirty="0"/>
              <a:t>health is in danger, the prescribing physician can request an expedited exception (24 hours). </a:t>
            </a:r>
            <a:endParaRPr lang="en-US" dirty="0">
              <a:latin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8FF812-CD61-4193-A78A-AEEB4DA35C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72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BE5455-8B8C-45E5-9B15-D54EF6FE25EB}" type="slidenum">
              <a:rPr lang="en-US" smtClean="0">
                <a:latin typeface="Arial" pitchFamily="34" charset="0"/>
              </a:rPr>
              <a:pPr/>
              <a:t>14</a:t>
            </a:fld>
            <a:endParaRPr lang="en-US">
              <a:latin typeface="Arial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</a:rPr>
              <a:t>Plans must respond to</a:t>
            </a:r>
            <a:r>
              <a:rPr lang="en-US" baseline="0" dirty="0">
                <a:latin typeface="Arial" pitchFamily="34" charset="0"/>
              </a:rPr>
              <a:t> a redetermination request within 7 days (72 hours for expedited requests)</a:t>
            </a:r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731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3861EA-EF3B-43F9-AE4D-55EAA1434056}" type="slidenum">
              <a:rPr lang="en-US" smtClean="0">
                <a:latin typeface="Arial" pitchFamily="34" charset="0"/>
              </a:rPr>
              <a:pPr/>
              <a:t>15</a:t>
            </a:fld>
            <a:endParaRPr lang="en-US">
              <a:latin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200" dirty="0"/>
              <a:t>IRE must provide a reconsideration in 7 days (reconsideration in 72 hours for expedited</a:t>
            </a:r>
            <a:r>
              <a:rPr lang="en-US" sz="1200" baseline="0" dirty="0"/>
              <a:t> appeals). This is </a:t>
            </a:r>
            <a:r>
              <a:rPr lang="en-US" sz="1200" dirty="0"/>
              <a:t>the last level of appeal where approval for a</a:t>
            </a:r>
            <a:r>
              <a:rPr lang="en-US" sz="1200" baseline="0" dirty="0"/>
              <a:t> medication can be granted within a short period of time. If the </a:t>
            </a:r>
            <a:r>
              <a:rPr lang="en-US" sz="1200" dirty="0"/>
              <a:t>IRE makes a mistake or there is new information, the case can be reopened.</a:t>
            </a:r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106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2EF19-559B-4ABC-94A2-7E3DEBE01127}" type="slidenum">
              <a:rPr lang="en-US" smtClean="0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374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4BD95-E840-4327-BAFA-5C00F2216A6E}" type="slidenum">
              <a:rPr lang="en-US" smtClean="0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53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3D0D12-9845-483E-8DA5-E89831F420C1}" type="slidenum">
              <a:rPr lang="en-US" smtClean="0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7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66CCD-3145-4705-904D-CA1761729C4F}" type="slidenum">
              <a:rPr lang="en-US" smtClean="0">
                <a:latin typeface="Arial" pitchFamily="34" charset="0"/>
              </a:rPr>
              <a:pPr/>
              <a:t>19</a:t>
            </a:fld>
            <a:endParaRPr lang="en-US">
              <a:latin typeface="Arial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034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1095375" y="2466975"/>
            <a:ext cx="7591425" cy="0"/>
          </a:xfrm>
          <a:prstGeom prst="line">
            <a:avLst/>
          </a:prstGeom>
          <a:noFill/>
          <a:ln w="190500">
            <a:solidFill>
              <a:srgbClr val="001D6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82296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6" name="Picture 17" descr="NEW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25876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295400"/>
            <a:ext cx="7391400" cy="9112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4405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924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9114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955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1341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1254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0413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77938"/>
            <a:ext cx="4114800" cy="4818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77938"/>
            <a:ext cx="4114800" cy="4818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6018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0413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77938"/>
            <a:ext cx="4114800" cy="4818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277938"/>
            <a:ext cx="4114800" cy="2332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3762375"/>
            <a:ext cx="41148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4418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277938"/>
            <a:ext cx="8382000" cy="48180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3501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"/>
          <p:cNvSpPr>
            <a:spLocks noChangeArrowheads="1"/>
          </p:cNvSpPr>
          <p:nvPr/>
        </p:nvSpPr>
        <p:spPr bwMode="auto">
          <a:xfrm>
            <a:off x="5938838" y="3378200"/>
            <a:ext cx="720725" cy="10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" name="Shape 11"/>
          <p:cNvSpPr>
            <a:spLocks noChangeArrowheads="1"/>
          </p:cNvSpPr>
          <p:nvPr/>
        </p:nvSpPr>
        <p:spPr bwMode="auto">
          <a:xfrm>
            <a:off x="6659563" y="3378200"/>
            <a:ext cx="722312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Shape 12"/>
          <p:cNvSpPr/>
          <p:nvPr/>
        </p:nvSpPr>
        <p:spPr>
          <a:xfrm>
            <a:off x="0" y="3378200"/>
            <a:ext cx="722313" cy="10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6" name="Shape 13"/>
          <p:cNvSpPr/>
          <p:nvPr/>
        </p:nvSpPr>
        <p:spPr>
          <a:xfrm>
            <a:off x="720725" y="3378200"/>
            <a:ext cx="5218113" cy="10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pic>
        <p:nvPicPr>
          <p:cNvPr id="7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163513"/>
            <a:ext cx="3163888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6"/>
          <p:cNvSpPr txBox="1">
            <a:spLocks noChangeArrowheads="1"/>
          </p:cNvSpPr>
          <p:nvPr/>
        </p:nvSpPr>
        <p:spPr bwMode="auto">
          <a:xfrm>
            <a:off x="3352800" y="6446838"/>
            <a:ext cx="2332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666666"/>
                </a:solidFill>
              </a:rPr>
              <a:t>© 2020 Medicare Rights Center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777" y="3487413"/>
            <a:ext cx="7772400" cy="164521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6872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>
            <a:spLocks noChangeArrowheads="1"/>
          </p:cNvSpPr>
          <p:nvPr/>
        </p:nvSpPr>
        <p:spPr bwMode="auto">
          <a:xfrm>
            <a:off x="5938838" y="1411288"/>
            <a:ext cx="720725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Shape 11"/>
          <p:cNvSpPr>
            <a:spLocks noChangeArrowheads="1"/>
          </p:cNvSpPr>
          <p:nvPr/>
        </p:nvSpPr>
        <p:spPr bwMode="auto">
          <a:xfrm>
            <a:off x="6659563" y="1411288"/>
            <a:ext cx="722312" cy="103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Shape 12"/>
          <p:cNvSpPr/>
          <p:nvPr/>
        </p:nvSpPr>
        <p:spPr>
          <a:xfrm>
            <a:off x="0" y="1411288"/>
            <a:ext cx="722313" cy="103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7" name="Shape 13"/>
          <p:cNvSpPr/>
          <p:nvPr/>
        </p:nvSpPr>
        <p:spPr>
          <a:xfrm>
            <a:off x="720725" y="1411288"/>
            <a:ext cx="5218113" cy="103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8" name="TextBox 25"/>
          <p:cNvSpPr txBox="1">
            <a:spLocks noChangeArrowheads="1"/>
          </p:cNvSpPr>
          <p:nvPr/>
        </p:nvSpPr>
        <p:spPr bwMode="auto">
          <a:xfrm>
            <a:off x="3352800" y="6446838"/>
            <a:ext cx="2332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666666"/>
                </a:solidFill>
              </a:rPr>
              <a:t>© 2020 Medicare Rights Center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9" y="418186"/>
            <a:ext cx="7886700" cy="8366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744612"/>
            <a:ext cx="8619852" cy="4351338"/>
          </a:xfrm>
        </p:spPr>
        <p:txBody>
          <a:bodyPr/>
          <a:lstStyle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Arial" panose="020B0604020202020204" pitchFamily="34" charset="0"/>
              <a:buChar char="»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21513" y="64468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98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"/>
          <p:cNvSpPr>
            <a:spLocks noChangeArrowheads="1"/>
          </p:cNvSpPr>
          <p:nvPr/>
        </p:nvSpPr>
        <p:spPr bwMode="auto">
          <a:xfrm>
            <a:off x="6299200" y="6754813"/>
            <a:ext cx="720725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Shape 11"/>
          <p:cNvSpPr>
            <a:spLocks noChangeArrowheads="1"/>
          </p:cNvSpPr>
          <p:nvPr/>
        </p:nvSpPr>
        <p:spPr bwMode="auto">
          <a:xfrm>
            <a:off x="7011988" y="6754813"/>
            <a:ext cx="2170112" cy="103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Shape 12"/>
          <p:cNvSpPr/>
          <p:nvPr/>
        </p:nvSpPr>
        <p:spPr>
          <a:xfrm>
            <a:off x="0" y="6754813"/>
            <a:ext cx="992188" cy="103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7" name="Shape 13"/>
          <p:cNvSpPr/>
          <p:nvPr/>
        </p:nvSpPr>
        <p:spPr>
          <a:xfrm>
            <a:off x="992188" y="6754813"/>
            <a:ext cx="5307012" cy="103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06525"/>
            <a:ext cx="8421688" cy="1746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26"/>
          <p:cNvSpPr txBox="1">
            <a:spLocks noChangeArrowheads="1"/>
          </p:cNvSpPr>
          <p:nvPr/>
        </p:nvSpPr>
        <p:spPr bwMode="auto">
          <a:xfrm>
            <a:off x="3352800" y="6446838"/>
            <a:ext cx="2332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666666"/>
                </a:solidFill>
              </a:rPr>
              <a:t>© 2020 Medicare Rights Center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9" y="418186"/>
            <a:ext cx="7886700" cy="8366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10639" y="1575230"/>
            <a:ext cx="8619852" cy="4520720"/>
          </a:xfrm>
        </p:spPr>
        <p:txBody>
          <a:bodyPr/>
          <a:lstStyle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Arial" panose="020B0604020202020204" pitchFamily="34" charset="0"/>
              <a:buChar char="»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468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 Page </a:t>
            </a:r>
            <a:fld id="{39A87B91-0992-46D5-9131-EA71D95D6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7249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5"/>
          <p:cNvSpPr/>
          <p:nvPr/>
        </p:nvSpPr>
        <p:spPr>
          <a:xfrm>
            <a:off x="0" y="0"/>
            <a:ext cx="9144000" cy="53244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4" name="Shape 18"/>
          <p:cNvSpPr/>
          <p:nvPr/>
        </p:nvSpPr>
        <p:spPr>
          <a:xfrm>
            <a:off x="3048000" y="5324475"/>
            <a:ext cx="3048000" cy="101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5" name="Shape 19"/>
          <p:cNvSpPr/>
          <p:nvPr/>
        </p:nvSpPr>
        <p:spPr>
          <a:xfrm>
            <a:off x="6096000" y="5324475"/>
            <a:ext cx="3048000" cy="10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6" name="Shape 20"/>
          <p:cNvSpPr>
            <a:spLocks noChangeArrowheads="1"/>
          </p:cNvSpPr>
          <p:nvPr/>
        </p:nvSpPr>
        <p:spPr bwMode="auto">
          <a:xfrm>
            <a:off x="0" y="5324475"/>
            <a:ext cx="3048000" cy="10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Box 25"/>
          <p:cNvSpPr txBox="1">
            <a:spLocks noChangeArrowheads="1"/>
          </p:cNvSpPr>
          <p:nvPr/>
        </p:nvSpPr>
        <p:spPr bwMode="auto">
          <a:xfrm>
            <a:off x="3352800" y="6446838"/>
            <a:ext cx="2332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666666"/>
                </a:solidFill>
              </a:rPr>
              <a:t>© 2020 Medicare Rights Center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23888" y="3429000"/>
            <a:ext cx="7886700" cy="977537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5500" baseline="0">
                <a:solidFill>
                  <a:srgbClr val="373D6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468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 Page </a:t>
            </a:r>
            <a:fld id="{59070EAB-8FED-42C2-A339-907D2319B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5735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5"/>
          <p:cNvSpPr txBox="1">
            <a:spLocks noChangeArrowheads="1"/>
          </p:cNvSpPr>
          <p:nvPr userDrawn="1"/>
        </p:nvSpPr>
        <p:spPr bwMode="auto">
          <a:xfrm>
            <a:off x="82296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" name="TextBox 17"/>
          <p:cNvSpPr txBox="1">
            <a:spLocks noChangeArrowheads="1"/>
          </p:cNvSpPr>
          <p:nvPr userDrawn="1"/>
        </p:nvSpPr>
        <p:spPr bwMode="auto">
          <a:xfrm>
            <a:off x="2057400" y="6353175"/>
            <a:ext cx="50292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b="1">
                <a:solidFill>
                  <a:srgbClr val="001D6B"/>
                </a:solidFill>
              </a:rPr>
              <a:t>© 2016 Medicare Rights Center</a:t>
            </a:r>
          </a:p>
        </p:txBody>
      </p:sp>
      <p:sp>
        <p:nvSpPr>
          <p:cNvPr id="5" name="Slide Number Placeholder 2"/>
          <p:cNvSpPr txBox="1">
            <a:spLocks/>
          </p:cNvSpPr>
          <p:nvPr userDrawn="1"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altLang="en-US" sz="1200"/>
          </a:p>
          <a:p>
            <a:pPr algn="r" eaLnBrk="1" hangingPunct="1">
              <a:defRPr/>
            </a:pPr>
            <a:r>
              <a:rPr lang="en-US" altLang="en-US" sz="1200" b="1">
                <a:solidFill>
                  <a:srgbClr val="001D6B"/>
                </a:solidFill>
              </a:rPr>
              <a:t>Page </a:t>
            </a:r>
            <a:fld id="{94553E0C-7995-4E2E-B60A-A0DAE1E4FA88}" type="slidenum">
              <a:rPr lang="en-US" altLang="en-US" sz="1200" b="1" smtClean="0">
                <a:solidFill>
                  <a:srgbClr val="001D6B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>
              <a:solidFill>
                <a:srgbClr val="001D6B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0"/>
            <a:ext cx="7620000" cy="1295400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914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162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947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77938"/>
            <a:ext cx="4114800" cy="4818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77938"/>
            <a:ext cx="4114800" cy="4818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68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933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076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88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037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14400"/>
            <a:ext cx="6705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534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TextBox 11"/>
          <p:cNvSpPr txBox="1">
            <a:spLocks noChangeArrowheads="1"/>
          </p:cNvSpPr>
          <p:nvPr userDrawn="1"/>
        </p:nvSpPr>
        <p:spPr bwMode="auto">
          <a:xfrm>
            <a:off x="2057400" y="6457950"/>
            <a:ext cx="50292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b="1">
                <a:solidFill>
                  <a:srgbClr val="001D6B"/>
                </a:solidFill>
              </a:rPr>
              <a:t>© 2016 Medicare Rights Center</a:t>
            </a: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auto">
          <a:xfrm>
            <a:off x="6934200" y="609600"/>
            <a:ext cx="1576388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30" name="Rectangle 5"/>
          <p:cNvSpPr>
            <a:spLocks noChangeArrowheads="1"/>
          </p:cNvSpPr>
          <p:nvPr userDrawn="1"/>
        </p:nvSpPr>
        <p:spPr bwMode="auto">
          <a:xfrm>
            <a:off x="5360988" y="609600"/>
            <a:ext cx="1576387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31" name="Rectangle 6"/>
          <p:cNvSpPr>
            <a:spLocks noChangeArrowheads="1"/>
          </p:cNvSpPr>
          <p:nvPr userDrawn="1"/>
        </p:nvSpPr>
        <p:spPr bwMode="auto">
          <a:xfrm>
            <a:off x="3786188" y="609600"/>
            <a:ext cx="1576387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32" name="Rectangle 7"/>
          <p:cNvSpPr>
            <a:spLocks noChangeArrowheads="1"/>
          </p:cNvSpPr>
          <p:nvPr userDrawn="1"/>
        </p:nvSpPr>
        <p:spPr bwMode="auto">
          <a:xfrm>
            <a:off x="2211388" y="609600"/>
            <a:ext cx="1576387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685800" y="609600"/>
            <a:ext cx="1576388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" name="Slide Number Placeholder 2"/>
          <p:cNvSpPr txBox="1">
            <a:spLocks/>
          </p:cNvSpPr>
          <p:nvPr userDrawn="1"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altLang="en-US" sz="1200"/>
          </a:p>
          <a:p>
            <a:pPr algn="r" eaLnBrk="1" hangingPunct="1">
              <a:defRPr/>
            </a:pPr>
            <a:r>
              <a:rPr lang="en-US" altLang="en-US" sz="1200" b="1">
                <a:solidFill>
                  <a:srgbClr val="001D6B"/>
                </a:solidFill>
              </a:rPr>
              <a:t>Page </a:t>
            </a:r>
            <a:fld id="{2C0C9157-9C0A-423A-81C4-A0E1D8B18489}" type="slidenum">
              <a:rPr lang="en-US" altLang="en-US" sz="1200" b="1" smtClean="0">
                <a:solidFill>
                  <a:srgbClr val="001D6B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>
              <a:solidFill>
                <a:srgbClr val="001D6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9" r:id="rId1"/>
    <p:sldLayoutId id="2147484840" r:id="rId2"/>
    <p:sldLayoutId id="2147484826" r:id="rId3"/>
    <p:sldLayoutId id="2147484827" r:id="rId4"/>
    <p:sldLayoutId id="2147484828" r:id="rId5"/>
    <p:sldLayoutId id="2147484829" r:id="rId6"/>
    <p:sldLayoutId id="2147484830" r:id="rId7"/>
    <p:sldLayoutId id="2147484831" r:id="rId8"/>
    <p:sldLayoutId id="2147484832" r:id="rId9"/>
    <p:sldLayoutId id="2147484833" r:id="rId10"/>
    <p:sldLayoutId id="2147484834" r:id="rId11"/>
    <p:sldLayoutId id="2147484835" r:id="rId12"/>
    <p:sldLayoutId id="2147484836" r:id="rId13"/>
    <p:sldLayoutId id="2147484837" r:id="rId14"/>
    <p:sldLayoutId id="2147484838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1D6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1D6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1D6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1D6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1D6B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1D6B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1D6B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1D6B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1D6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1D6B"/>
        </a:buClr>
        <a:buFont typeface="Wingdings" panose="05000000000000000000" pitchFamily="2" charset="2"/>
        <a:buChar char="v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1D6B"/>
        </a:buClr>
        <a:buFont typeface="Wingdings" panose="05000000000000000000" pitchFamily="2" charset="2"/>
        <a:buChar char="l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1D6B"/>
        </a:buClr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1D6B"/>
        </a:buClr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1D6B"/>
        </a:buClr>
        <a:buFont typeface="Wingdings" panose="05000000000000000000" pitchFamily="2" charset="2"/>
        <a:buChar char="¡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1D6B"/>
        </a:buClr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1D6B"/>
        </a:buClr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1D6B"/>
        </a:buClr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1D6B"/>
        </a:buClr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9550" y="1746250"/>
            <a:ext cx="86233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Shape 10"/>
          <p:cNvSpPr>
            <a:spLocks noChangeArrowheads="1"/>
          </p:cNvSpPr>
          <p:nvPr/>
        </p:nvSpPr>
        <p:spPr bwMode="auto">
          <a:xfrm>
            <a:off x="5938838" y="1411288"/>
            <a:ext cx="720725" cy="1031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Shape 11"/>
          <p:cNvSpPr>
            <a:spLocks noChangeArrowheads="1"/>
          </p:cNvSpPr>
          <p:nvPr/>
        </p:nvSpPr>
        <p:spPr bwMode="auto">
          <a:xfrm>
            <a:off x="6659563" y="1411288"/>
            <a:ext cx="722312" cy="1031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Shape 12"/>
          <p:cNvSpPr/>
          <p:nvPr/>
        </p:nvSpPr>
        <p:spPr>
          <a:xfrm>
            <a:off x="0" y="1411288"/>
            <a:ext cx="722313" cy="103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16" name="Shape 13"/>
          <p:cNvSpPr/>
          <p:nvPr/>
        </p:nvSpPr>
        <p:spPr>
          <a:xfrm>
            <a:off x="720725" y="1411288"/>
            <a:ext cx="5218113" cy="1031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/>
          <a:lstStyle/>
          <a:p>
            <a:pPr eaLnBrk="1" hangingPunct="1">
              <a:spcBef>
                <a:spcPts val="0"/>
              </a:spcBef>
              <a:defRPr/>
            </a:pPr>
            <a:endParaRPr/>
          </a:p>
        </p:txBody>
      </p:sp>
      <p:sp>
        <p:nvSpPr>
          <p:cNvPr id="2055" name="Title Placeholder 16"/>
          <p:cNvSpPr>
            <a:spLocks noGrp="1"/>
          </p:cNvSpPr>
          <p:nvPr>
            <p:ph type="title"/>
          </p:nvPr>
        </p:nvSpPr>
        <p:spPr bwMode="auto">
          <a:xfrm>
            <a:off x="209550" y="420688"/>
            <a:ext cx="78914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6" name="TextBox 20"/>
          <p:cNvSpPr txBox="1">
            <a:spLocks noChangeArrowheads="1"/>
          </p:cNvSpPr>
          <p:nvPr/>
        </p:nvSpPr>
        <p:spPr bwMode="auto">
          <a:xfrm>
            <a:off x="3352800" y="6492875"/>
            <a:ext cx="2332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666666"/>
                </a:solidFill>
              </a:rPr>
              <a:t>© 2017 Medicare Rights Center</a:t>
            </a:r>
          </a:p>
        </p:txBody>
      </p:sp>
      <p:sp>
        <p:nvSpPr>
          <p:cNvPr id="2057" name="TextBox 8"/>
          <p:cNvSpPr txBox="1">
            <a:spLocks noChangeArrowheads="1"/>
          </p:cNvSpPr>
          <p:nvPr userDrawn="1"/>
        </p:nvSpPr>
        <p:spPr bwMode="auto">
          <a:xfrm>
            <a:off x="2057400" y="6457950"/>
            <a:ext cx="50292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b="1">
                <a:solidFill>
                  <a:srgbClr val="001D6B"/>
                </a:solidFill>
              </a:rPr>
              <a:t>© 2016 Medicare Rights Center</a:t>
            </a:r>
          </a:p>
        </p:txBody>
      </p:sp>
      <p:sp>
        <p:nvSpPr>
          <p:cNvPr id="2058" name="Rectangle 4"/>
          <p:cNvSpPr>
            <a:spLocks noChangeArrowheads="1"/>
          </p:cNvSpPr>
          <p:nvPr userDrawn="1"/>
        </p:nvSpPr>
        <p:spPr bwMode="auto">
          <a:xfrm>
            <a:off x="6934200" y="609600"/>
            <a:ext cx="1576388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59" name="Rectangle 5"/>
          <p:cNvSpPr>
            <a:spLocks noChangeArrowheads="1"/>
          </p:cNvSpPr>
          <p:nvPr userDrawn="1"/>
        </p:nvSpPr>
        <p:spPr bwMode="auto">
          <a:xfrm>
            <a:off x="5360988" y="609600"/>
            <a:ext cx="1576387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60" name="Rectangle 6"/>
          <p:cNvSpPr>
            <a:spLocks noChangeArrowheads="1"/>
          </p:cNvSpPr>
          <p:nvPr userDrawn="1"/>
        </p:nvSpPr>
        <p:spPr bwMode="auto">
          <a:xfrm>
            <a:off x="3786188" y="609600"/>
            <a:ext cx="1576387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61" name="Rectangle 7"/>
          <p:cNvSpPr>
            <a:spLocks noChangeArrowheads="1"/>
          </p:cNvSpPr>
          <p:nvPr userDrawn="1"/>
        </p:nvSpPr>
        <p:spPr bwMode="auto">
          <a:xfrm>
            <a:off x="2211388" y="609600"/>
            <a:ext cx="1576387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62" name="Rectangle 7"/>
          <p:cNvSpPr>
            <a:spLocks noChangeArrowheads="1"/>
          </p:cNvSpPr>
          <p:nvPr userDrawn="1"/>
        </p:nvSpPr>
        <p:spPr bwMode="auto">
          <a:xfrm>
            <a:off x="685800" y="609600"/>
            <a:ext cx="1576388" cy="231775"/>
          </a:xfrm>
          <a:prstGeom prst="rect">
            <a:avLst/>
          </a:prstGeom>
          <a:solidFill>
            <a:srgbClr val="2B2B7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0" name="Slide Number Placeholder 2"/>
          <p:cNvSpPr txBox="1">
            <a:spLocks/>
          </p:cNvSpPr>
          <p:nvPr userDrawn="1"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altLang="en-US" sz="1200"/>
          </a:p>
          <a:p>
            <a:pPr algn="r" eaLnBrk="1" hangingPunct="1">
              <a:defRPr/>
            </a:pPr>
            <a:r>
              <a:rPr lang="en-US" altLang="en-US" sz="1200" b="1">
                <a:solidFill>
                  <a:srgbClr val="001D6B"/>
                </a:solidFill>
              </a:rPr>
              <a:t>Page </a:t>
            </a:r>
            <a:fld id="{9CFA6C83-122E-4783-8776-BF3E23EA1831}" type="slidenum">
              <a:rPr lang="en-US" altLang="en-US" sz="1200" b="1" smtClean="0">
                <a:solidFill>
                  <a:srgbClr val="001D6B"/>
                </a:solidFill>
              </a:rPr>
              <a:pPr algn="r" eaLnBrk="1" hangingPunct="1">
                <a:defRPr/>
              </a:pPr>
              <a:t>‹#›</a:t>
            </a:fld>
            <a:endParaRPr lang="en-US" altLang="en-US" sz="1200" b="1">
              <a:solidFill>
                <a:srgbClr val="001D6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373D6D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D6D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D6D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D6D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73D6D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a.gov/" TargetMode="External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nterforbenefits.org/" TargetMode="External"/><Relationship Id="rId3" Type="http://schemas.openxmlformats.org/officeDocument/2006/relationships/hyperlink" Target="http://www.eldercare.gov/" TargetMode="External"/><Relationship Id="rId7" Type="http://schemas.openxmlformats.org/officeDocument/2006/relationships/hyperlink" Target="http://www.ncoa.org/" TargetMode="External"/><Relationship Id="rId2" Type="http://schemas.openxmlformats.org/officeDocument/2006/relationships/hyperlink" Target="http://www.shiptacenter.org/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www.medicareinteractive.org/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://www.medicare.gov/" TargetMode="External"/><Relationship Id="rId10" Type="http://schemas.openxmlformats.org/officeDocument/2006/relationships/hyperlink" Target="http://www.benefitscheckup.org/" TargetMode="External"/><Relationship Id="rId4" Type="http://schemas.openxmlformats.org/officeDocument/2006/relationships/hyperlink" Target="http://www.ssa.gov/" TargetMode="External"/><Relationship Id="rId9" Type="http://schemas.openxmlformats.org/officeDocument/2006/relationships/hyperlink" Target="http://www.mymedicarematters.org/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medicareinteractive.org/" TargetMode="Externa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jjohnson@medicarerights.org" TargetMode="External"/><Relationship Id="rId2" Type="http://schemas.openxmlformats.org/officeDocument/2006/relationships/hyperlink" Target="http://www.medicareinteractive.org/learning-center/courses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200025" y="3487738"/>
            <a:ext cx="7772400" cy="1644650"/>
          </a:xfrm>
        </p:spPr>
        <p:txBody>
          <a:bodyPr/>
          <a:lstStyle/>
          <a:p>
            <a:r>
              <a:rPr lang="en-US" altLang="en-US" dirty="0"/>
              <a:t>Helping clients with Medicare Part D appeals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3194" t="28832" r="13889" b="28395"/>
          <a:stretch/>
        </p:blipFill>
        <p:spPr bwMode="auto">
          <a:xfrm>
            <a:off x="5029200" y="152400"/>
            <a:ext cx="3905250" cy="131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Denial at a pharmacy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Pharmacist may tell a beneficiary that their plan will not pay for their prescription drug </a:t>
            </a:r>
          </a:p>
          <a:p>
            <a:pPr lvl="1"/>
            <a:r>
              <a:rPr lang="en-US" dirty="0"/>
              <a:t>The pharmacist should give them a notice titled </a:t>
            </a:r>
            <a:r>
              <a:rPr lang="en-US" b="1" dirty="0"/>
              <a:t>Medicare Prescription Drug Coverage and Your Rights</a:t>
            </a:r>
          </a:p>
          <a:p>
            <a:r>
              <a:rPr lang="en-US" dirty="0"/>
              <a:t>Beneficiary should contact their plan to find out the reason it is not covering the drug. </a:t>
            </a:r>
          </a:p>
          <a:p>
            <a:pPr lvl="1"/>
            <a:r>
              <a:rPr lang="en-US" dirty="0"/>
              <a:t>They can decide whether to work with their provider to meet the plan’s requirements or start an appeal. </a:t>
            </a:r>
          </a:p>
        </p:txBody>
      </p:sp>
    </p:spTree>
    <p:extLst>
      <p:ext uri="{BB962C8B-B14F-4D97-AF65-F5344CB8AC3E}">
        <p14:creationId xmlns:p14="http://schemas.microsoft.com/office/powerpoint/2010/main" val="295978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denial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211138" y="1744663"/>
            <a:ext cx="8620125" cy="4351337"/>
          </a:xfrm>
        </p:spPr>
        <p:txBody>
          <a:bodyPr>
            <a:noAutofit/>
          </a:bodyPr>
          <a:lstStyle/>
          <a:p>
            <a:r>
              <a:rPr lang="en-US" altLang="en-US" dirty="0"/>
              <a:t>Some common reasons for denial:</a:t>
            </a:r>
          </a:p>
          <a:p>
            <a:pPr lvl="1"/>
            <a:r>
              <a:rPr lang="en-US" b="1" dirty="0"/>
              <a:t>Prior authorization</a:t>
            </a:r>
            <a:r>
              <a:rPr lang="en-US" dirty="0"/>
              <a:t>: beneficiary must get prior approval from the plan before it will cover a specific drug</a:t>
            </a:r>
          </a:p>
          <a:p>
            <a:pPr lvl="1"/>
            <a:r>
              <a:rPr lang="en-US" b="1" dirty="0"/>
              <a:t>Step therapy</a:t>
            </a:r>
            <a:r>
              <a:rPr lang="en-US" dirty="0"/>
              <a:t>: the plan requires beneficiary to try a different or less expensive drug first</a:t>
            </a:r>
          </a:p>
          <a:p>
            <a:pPr lvl="1"/>
            <a:r>
              <a:rPr lang="en-US" b="1" dirty="0"/>
              <a:t>Quantity limits</a:t>
            </a:r>
            <a:r>
              <a:rPr lang="en-US" dirty="0"/>
              <a:t>: the plan only covers a certain amount of a drug over a certain period of time, such as 30 pills per month</a:t>
            </a:r>
          </a:p>
          <a:p>
            <a:pPr lvl="1"/>
            <a:r>
              <a:rPr lang="en-US" b="1" dirty="0"/>
              <a:t>Off-formulary</a:t>
            </a:r>
            <a:r>
              <a:rPr lang="en-US" dirty="0"/>
              <a:t>: the drug is not on the plan’s list of covered drugs</a:t>
            </a:r>
          </a:p>
          <a:p>
            <a:endParaRPr lang="en-US" altLang="en-US" sz="2100" dirty="0"/>
          </a:p>
        </p:txBody>
      </p:sp>
    </p:spTree>
    <p:extLst>
      <p:ext uri="{BB962C8B-B14F-4D97-AF65-F5344CB8AC3E}">
        <p14:creationId xmlns:p14="http://schemas.microsoft.com/office/powerpoint/2010/main" val="256633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8BC7-3593-0F4E-8F9C-CC8272E12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filing an appeal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8117D-7C87-9843-9963-4369DADEA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Beneficiaries should speak to their prescribing physician or other provider. </a:t>
            </a:r>
          </a:p>
          <a:p>
            <a:pPr lvl="1"/>
            <a:r>
              <a:rPr lang="en-US" dirty="0"/>
              <a:t>For example, if the issue is that the medication is not on the plan’s formulary, there may be another medication that is on the formulary that is an acceptable substitution.</a:t>
            </a:r>
          </a:p>
          <a:p>
            <a:pPr lvl="1"/>
            <a:r>
              <a:rPr lang="en-US" dirty="0"/>
              <a:t>Provider may appeal on the beneficiary’s behalf or help with the appeal process, but is not required to do so.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2F64C-1387-AD4D-A94F-5CCD60B673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29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Exceptions are the first step of the Part D appeals process</a:t>
            </a:r>
          </a:p>
          <a:p>
            <a:pPr lvl="1"/>
            <a:r>
              <a:rPr lang="en-US" sz="2300" dirty="0"/>
              <a:t>Also called requests for coverage determination</a:t>
            </a:r>
          </a:p>
          <a:p>
            <a:pPr lvl="1"/>
            <a:r>
              <a:rPr lang="en-US" sz="2300" dirty="0"/>
              <a:t>Must include doctor’s statement that says:</a:t>
            </a:r>
          </a:p>
          <a:p>
            <a:pPr lvl="2"/>
            <a:r>
              <a:rPr lang="en-US" dirty="0"/>
              <a:t>The medication is medically necessary, and why</a:t>
            </a:r>
          </a:p>
          <a:p>
            <a:pPr lvl="2"/>
            <a:r>
              <a:rPr lang="en-US" dirty="0"/>
              <a:t>All other drug or dosage alternatives on the plan’s formulary have been ineffective or caused the patient harm</a:t>
            </a:r>
          </a:p>
          <a:p>
            <a:pPr lvl="2"/>
            <a:r>
              <a:rPr lang="en-US" dirty="0"/>
              <a:t>Or, based on sound clinical evidence and/or their knowledge of the patient, all other drug or dosage alternatives are likely to be ineffective or cause harm</a:t>
            </a:r>
          </a:p>
          <a:p>
            <a:r>
              <a:rPr lang="en-US" sz="2600" dirty="0"/>
              <a:t>Plan must respond within 72 hours</a:t>
            </a:r>
          </a:p>
          <a:p>
            <a:pPr lvl="1"/>
            <a:r>
              <a:rPr lang="en-US" sz="2200" dirty="0"/>
              <a:t>If denied, the plan is required to send a written denial detailing how to appeal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0638" y="418186"/>
            <a:ext cx="8476161" cy="836657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/>
              <a:t>Exception requests</a:t>
            </a:r>
          </a:p>
        </p:txBody>
      </p:sp>
    </p:spTree>
    <p:extLst>
      <p:ext uri="{BB962C8B-B14F-4D97-AF65-F5344CB8AC3E}">
        <p14:creationId xmlns:p14="http://schemas.microsoft.com/office/powerpoint/2010/main" val="4233521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Level 1: Redetermination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/>
              <a:t>Redetermination requests must be made within 60 days of receiving the denial </a:t>
            </a:r>
          </a:p>
          <a:p>
            <a:pPr eaLnBrk="1" hangingPunct="1"/>
            <a:r>
              <a:rPr lang="en-US" sz="2600" dirty="0"/>
              <a:t>Requests are submitted directly to the plan</a:t>
            </a:r>
          </a:p>
          <a:p>
            <a:pPr eaLnBrk="1" hangingPunct="1"/>
            <a:r>
              <a:rPr lang="en-US" sz="2600" dirty="0"/>
              <a:t>Doctor may need to submit more evidence to the plan or counter the plan’s claims</a:t>
            </a:r>
          </a:p>
          <a:p>
            <a:pPr lvl="1" eaLnBrk="1" hangingPunct="1"/>
            <a:r>
              <a:rPr lang="en-US" dirty="0"/>
              <a:t>Unless it is an expedited appeal, the beneficiary will need to appoint their doctor as their representative</a:t>
            </a:r>
          </a:p>
          <a:p>
            <a:pPr eaLnBrk="1" hangingPunct="1"/>
            <a:r>
              <a:rPr lang="en-US" sz="2600" dirty="0"/>
              <a:t>Plans must respond in writing within 7 days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Page </a:t>
            </a:r>
            <a:fld id="{6258E8AB-C482-4C44-B97B-C4615FD5299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99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Level 2: Reconsideration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/>
              <a:t>Beneficiary must appeal to the Independent Review Entity (IRE) within 60 days of receiving the plan’s redetermination denial</a:t>
            </a:r>
          </a:p>
          <a:p>
            <a:pPr eaLnBrk="1" hangingPunct="1"/>
            <a:r>
              <a:rPr lang="en-US" sz="2600" dirty="0"/>
              <a:t>IRE conducts independent review of the plan’s decision</a:t>
            </a:r>
          </a:p>
          <a:p>
            <a:pPr lvl="1" eaLnBrk="1" hangingPunct="1"/>
            <a:r>
              <a:rPr lang="en-US" sz="2300" dirty="0"/>
              <a:t>Maximus Federal Services is the IRE for all Part D appeals</a:t>
            </a:r>
          </a:p>
          <a:p>
            <a:pPr eaLnBrk="1" hangingPunct="1"/>
            <a:r>
              <a:rPr lang="en-US" sz="2700" dirty="0"/>
              <a:t>IRE must provide response in 7 days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Page </a:t>
            </a:r>
            <a:fld id="{6258E8AB-C482-4C44-B97B-C4615FD5299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8309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0638" y="418186"/>
            <a:ext cx="8704762" cy="836657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Level 3: Office of Medicare Hearings and Appeals (OMHA)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10639" y="1676400"/>
            <a:ext cx="8619852" cy="4351338"/>
          </a:xfrm>
        </p:spPr>
        <p:txBody>
          <a:bodyPr/>
          <a:lstStyle/>
          <a:p>
            <a:pPr eaLnBrk="1" hangingPunct="1"/>
            <a:r>
              <a:rPr lang="en-US" dirty="0"/>
              <a:t>OMHA will set up a hearing with an administrative law judge (ALJ)</a:t>
            </a:r>
          </a:p>
          <a:p>
            <a:pPr lvl="1" eaLnBrk="1" hangingPunct="1"/>
            <a:r>
              <a:rPr lang="en-US" dirty="0"/>
              <a:t>Must request review hearing within 60 days of date on denial notice from level 2 decision</a:t>
            </a:r>
          </a:p>
          <a:p>
            <a:pPr lvl="1" eaLnBrk="1" hangingPunct="1"/>
            <a:r>
              <a:rPr lang="en-US" dirty="0"/>
              <a:t>Amount at stake in the appeal must at least be equal to the Amount in Controversy (AIC) for the year</a:t>
            </a:r>
          </a:p>
          <a:p>
            <a:pPr lvl="2" eaLnBrk="1" hangingPunct="1"/>
            <a:r>
              <a:rPr lang="en-US" sz="2200" dirty="0"/>
              <a:t>In 2020, at least $170 </a:t>
            </a:r>
          </a:p>
          <a:p>
            <a:pPr lvl="1" eaLnBrk="1" hangingPunct="1"/>
            <a:r>
              <a:rPr lang="en-US" dirty="0"/>
              <a:t>OMHA should issue a decision 90 days after the hearing for a standard appeal; 10 days for expedited appeals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Page </a:t>
            </a:r>
            <a:fld id="{6258E8AB-C482-4C44-B97B-C4615FD5299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92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Administrative law judge (ALJ) hearing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/>
              <a:t>ALJ hearings are held via video-teleconferencing or telephone conference call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/>
              <a:t>Limited opportunities to appear in person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/>
              <a:t>ALJ may hear arguments from the beneficiary (and their witnesses, if they have any), Medicare (or the plan), and the QIC (or IRE) if it chooses to appear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Beneficiary has a right to present evidence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/>
              <a:t>Generally, new evidence can be submitted at this level before the hearing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300" dirty="0"/>
              <a:t>Should submit any additional evidence within 10 days of receiving the Notice of Hearing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Page </a:t>
            </a:r>
            <a:fld id="{6258E8AB-C482-4C44-B97B-C4615FD5299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10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Level 4: Council review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Request for Council review must be made within 60 days of the OMHA level decision</a:t>
            </a:r>
          </a:p>
          <a:p>
            <a:pPr eaLnBrk="1" hangingPunct="1"/>
            <a:r>
              <a:rPr lang="en-US" dirty="0"/>
              <a:t>Council review is based on OMHA’s record</a:t>
            </a:r>
          </a:p>
          <a:p>
            <a:pPr lvl="1" eaLnBrk="1" hangingPunct="1"/>
            <a:r>
              <a:rPr lang="en-US" dirty="0"/>
              <a:t>However, individuals may file supporting briefs with the Council</a:t>
            </a:r>
          </a:p>
          <a:p>
            <a:pPr eaLnBrk="1" hangingPunct="1"/>
            <a:r>
              <a:rPr lang="en-US" dirty="0"/>
              <a:t>There is no timeframe for the Council to make a decision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Page </a:t>
            </a:r>
            <a:fld id="{6258E8AB-C482-4C44-B97B-C4615FD5299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755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/>
              <a:t>Level 5: Judicial review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dirty="0"/>
              <a:t>Must request within 60 days of Council decision</a:t>
            </a:r>
          </a:p>
          <a:p>
            <a:pPr eaLnBrk="1" hangingPunct="1"/>
            <a:r>
              <a:rPr lang="en-US" sz="2600" dirty="0"/>
              <a:t>The Department of Health and Human Services (HHS) sets annual amount in controversy requirement for federal court</a:t>
            </a:r>
          </a:p>
          <a:p>
            <a:pPr lvl="1" eaLnBrk="1" hangingPunct="1"/>
            <a:r>
              <a:rPr lang="en-US" dirty="0"/>
              <a:t>The amount in controversy is the minimum amount at stake, below which a case cannot be taken to Judicial review</a:t>
            </a:r>
          </a:p>
          <a:p>
            <a:pPr lvl="1" eaLnBrk="1" hangingPunct="1"/>
            <a:r>
              <a:rPr lang="en-US" dirty="0"/>
              <a:t>Minimum amount in 2020 is $1,670 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20719" y="6446520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Page </a:t>
            </a:r>
            <a:fld id="{6258E8AB-C482-4C44-B97B-C4615FD5299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835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89"/>
          <p:cNvSpPr txBox="1">
            <a:spLocks/>
          </p:cNvSpPr>
          <p:nvPr/>
        </p:nvSpPr>
        <p:spPr>
          <a:xfrm>
            <a:off x="1711325" y="1811338"/>
            <a:ext cx="6788150" cy="1674812"/>
          </a:xfrm>
          <a:prstGeom prst="rect">
            <a:avLst/>
          </a:prstGeom>
        </p:spPr>
        <p:txBody>
          <a:bodyPr lIns="91425" tIns="91425" rIns="91425" bIns="91425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The Medicare Rights Center is a national, nonprofit</a:t>
            </a:r>
            <a:endParaRPr lang="en-US" sz="2200" dirty="0">
              <a:solidFill>
                <a:srgbClr val="FF0000"/>
              </a:solidFill>
              <a:latin typeface="+mj-lt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consumer service organization that works to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ensure access to affordable health care for older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adults and people with disabilities through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1275" y="4143375"/>
            <a:ext cx="2341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Counseling and advocacy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09975" y="4143375"/>
            <a:ext cx="23415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Educational programs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81688" y="4143375"/>
            <a:ext cx="23415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Public policy initiatives</a:t>
            </a:r>
          </a:p>
        </p:txBody>
      </p:sp>
      <p:grpSp>
        <p:nvGrpSpPr>
          <p:cNvPr id="12295" name="Shape 442"/>
          <p:cNvGrpSpPr>
            <a:grpSpLocks/>
          </p:cNvGrpSpPr>
          <p:nvPr/>
        </p:nvGrpSpPr>
        <p:grpSpPr bwMode="auto">
          <a:xfrm>
            <a:off x="2312988" y="3622675"/>
            <a:ext cx="336550" cy="384175"/>
            <a:chOff x="4630125" y="278900"/>
            <a:chExt cx="400675" cy="456675"/>
          </a:xfrm>
        </p:grpSpPr>
        <p:sp>
          <p:nvSpPr>
            <p:cNvPr id="12311" name="Shape 443"/>
            <p:cNvSpPr>
              <a:spLocks/>
            </p:cNvSpPr>
            <p:nvPr/>
          </p:nvSpPr>
          <p:spPr bwMode="auto">
            <a:xfrm>
              <a:off x="4659350" y="328825"/>
              <a:ext cx="371450" cy="96850"/>
            </a:xfrm>
            <a:custGeom>
              <a:avLst/>
              <a:gdLst>
                <a:gd name="T0" fmla="*/ 319075 w 14858"/>
                <a:gd name="T1" fmla="*/ 25 h 3874"/>
                <a:gd name="T2" fmla="*/ 23150 w 14858"/>
                <a:gd name="T3" fmla="*/ 25 h 3874"/>
                <a:gd name="T4" fmla="*/ 23150 w 14858"/>
                <a:gd name="T5" fmla="*/ 25 h 3874"/>
                <a:gd name="T6" fmla="*/ 18275 w 14858"/>
                <a:gd name="T7" fmla="*/ 625 h 3874"/>
                <a:gd name="T8" fmla="*/ 14025 w 14858"/>
                <a:gd name="T9" fmla="*/ 1850 h 3874"/>
                <a:gd name="T10" fmla="*/ 9750 w 14858"/>
                <a:gd name="T11" fmla="*/ 4275 h 3874"/>
                <a:gd name="T12" fmla="*/ 6725 w 14858"/>
                <a:gd name="T13" fmla="*/ 6725 h 3874"/>
                <a:gd name="T14" fmla="*/ 3675 w 14858"/>
                <a:gd name="T15" fmla="*/ 10375 h 3874"/>
                <a:gd name="T16" fmla="*/ 1850 w 14858"/>
                <a:gd name="T17" fmla="*/ 14025 h 3874"/>
                <a:gd name="T18" fmla="*/ 25 w 14858"/>
                <a:gd name="T19" fmla="*/ 18300 h 3874"/>
                <a:gd name="T20" fmla="*/ 25 w 14858"/>
                <a:gd name="T21" fmla="*/ 23150 h 3874"/>
                <a:gd name="T22" fmla="*/ 25 w 14858"/>
                <a:gd name="T23" fmla="*/ 73700 h 3874"/>
                <a:gd name="T24" fmla="*/ 25 w 14858"/>
                <a:gd name="T25" fmla="*/ 73700 h 3874"/>
                <a:gd name="T26" fmla="*/ 25 w 14858"/>
                <a:gd name="T27" fmla="*/ 78575 h 3874"/>
                <a:gd name="T28" fmla="*/ 1850 w 14858"/>
                <a:gd name="T29" fmla="*/ 82825 h 3874"/>
                <a:gd name="T30" fmla="*/ 3675 w 14858"/>
                <a:gd name="T31" fmla="*/ 86475 h 3874"/>
                <a:gd name="T32" fmla="*/ 6725 w 14858"/>
                <a:gd name="T33" fmla="*/ 90125 h 3874"/>
                <a:gd name="T34" fmla="*/ 9750 w 14858"/>
                <a:gd name="T35" fmla="*/ 93175 h 3874"/>
                <a:gd name="T36" fmla="*/ 14025 w 14858"/>
                <a:gd name="T37" fmla="*/ 95000 h 3874"/>
                <a:gd name="T38" fmla="*/ 18275 w 14858"/>
                <a:gd name="T39" fmla="*/ 96225 h 3874"/>
                <a:gd name="T40" fmla="*/ 23150 w 14858"/>
                <a:gd name="T41" fmla="*/ 96825 h 3874"/>
                <a:gd name="T42" fmla="*/ 319075 w 14858"/>
                <a:gd name="T43" fmla="*/ 96825 h 3874"/>
                <a:gd name="T44" fmla="*/ 371425 w 14858"/>
                <a:gd name="T45" fmla="*/ 48725 h 3874"/>
                <a:gd name="T46" fmla="*/ 319075 w 14858"/>
                <a:gd name="T47" fmla="*/ 25 h 38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58"/>
                <a:gd name="T73" fmla="*/ 0 h 3874"/>
                <a:gd name="T74" fmla="*/ 14858 w 14858"/>
                <a:gd name="T75" fmla="*/ 3874 h 38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12" name="Shape 444"/>
            <p:cNvSpPr>
              <a:spLocks/>
            </p:cNvSpPr>
            <p:nvPr/>
          </p:nvSpPr>
          <p:spPr bwMode="auto">
            <a:xfrm>
              <a:off x="4630125" y="452425"/>
              <a:ext cx="371450" cy="96850"/>
            </a:xfrm>
            <a:custGeom>
              <a:avLst/>
              <a:gdLst>
                <a:gd name="T0" fmla="*/ 52375 w 14858"/>
                <a:gd name="T1" fmla="*/ 25 h 3874"/>
                <a:gd name="T2" fmla="*/ 348300 w 14858"/>
                <a:gd name="T3" fmla="*/ 25 h 3874"/>
                <a:gd name="T4" fmla="*/ 348300 w 14858"/>
                <a:gd name="T5" fmla="*/ 25 h 3874"/>
                <a:gd name="T6" fmla="*/ 353150 w 14858"/>
                <a:gd name="T7" fmla="*/ 625 h 3874"/>
                <a:gd name="T8" fmla="*/ 357425 w 14858"/>
                <a:gd name="T9" fmla="*/ 1850 h 3874"/>
                <a:gd name="T10" fmla="*/ 361675 w 14858"/>
                <a:gd name="T11" fmla="*/ 3675 h 3874"/>
                <a:gd name="T12" fmla="*/ 364725 w 14858"/>
                <a:gd name="T13" fmla="*/ 6725 h 3874"/>
                <a:gd name="T14" fmla="*/ 367775 w 14858"/>
                <a:gd name="T15" fmla="*/ 10375 h 3874"/>
                <a:gd name="T16" fmla="*/ 369600 w 14858"/>
                <a:gd name="T17" fmla="*/ 14025 h 3874"/>
                <a:gd name="T18" fmla="*/ 371425 w 14858"/>
                <a:gd name="T19" fmla="*/ 18300 h 3874"/>
                <a:gd name="T20" fmla="*/ 371425 w 14858"/>
                <a:gd name="T21" fmla="*/ 23150 h 3874"/>
                <a:gd name="T22" fmla="*/ 371425 w 14858"/>
                <a:gd name="T23" fmla="*/ 73700 h 3874"/>
                <a:gd name="T24" fmla="*/ 371425 w 14858"/>
                <a:gd name="T25" fmla="*/ 73700 h 3874"/>
                <a:gd name="T26" fmla="*/ 371425 w 14858"/>
                <a:gd name="T27" fmla="*/ 78575 h 3874"/>
                <a:gd name="T28" fmla="*/ 369600 w 14858"/>
                <a:gd name="T29" fmla="*/ 82825 h 3874"/>
                <a:gd name="T30" fmla="*/ 367775 w 14858"/>
                <a:gd name="T31" fmla="*/ 86475 h 3874"/>
                <a:gd name="T32" fmla="*/ 364725 w 14858"/>
                <a:gd name="T33" fmla="*/ 90125 h 3874"/>
                <a:gd name="T34" fmla="*/ 361675 w 14858"/>
                <a:gd name="T35" fmla="*/ 92575 h 3874"/>
                <a:gd name="T36" fmla="*/ 357425 w 14858"/>
                <a:gd name="T37" fmla="*/ 95000 h 3874"/>
                <a:gd name="T38" fmla="*/ 353150 w 14858"/>
                <a:gd name="T39" fmla="*/ 96225 h 3874"/>
                <a:gd name="T40" fmla="*/ 348300 w 14858"/>
                <a:gd name="T41" fmla="*/ 96825 h 3874"/>
                <a:gd name="T42" fmla="*/ 52375 w 14858"/>
                <a:gd name="T43" fmla="*/ 96825 h 3874"/>
                <a:gd name="T44" fmla="*/ 25 w 14858"/>
                <a:gd name="T45" fmla="*/ 48125 h 3874"/>
                <a:gd name="T46" fmla="*/ 52375 w 14858"/>
                <a:gd name="T47" fmla="*/ 25 h 387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58"/>
                <a:gd name="T73" fmla="*/ 0 h 3874"/>
                <a:gd name="T74" fmla="*/ 14858 w 14858"/>
                <a:gd name="T75" fmla="*/ 3874 h 387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13" name="Shape 445"/>
            <p:cNvSpPr>
              <a:spLocks/>
            </p:cNvSpPr>
            <p:nvPr/>
          </p:nvSpPr>
          <p:spPr bwMode="auto">
            <a:xfrm>
              <a:off x="4808525" y="278900"/>
              <a:ext cx="43875" cy="49950"/>
            </a:xfrm>
            <a:custGeom>
              <a:avLst/>
              <a:gdLst>
                <a:gd name="T0" fmla="*/ 43850 w 1755"/>
                <a:gd name="T1" fmla="*/ 49950 h 1998"/>
                <a:gd name="T2" fmla="*/ 43850 w 1755"/>
                <a:gd name="T3" fmla="*/ 14625 h 1998"/>
                <a:gd name="T4" fmla="*/ 43850 w 1755"/>
                <a:gd name="T5" fmla="*/ 14625 h 1998"/>
                <a:gd name="T6" fmla="*/ 43850 w 1755"/>
                <a:gd name="T7" fmla="*/ 11600 h 1998"/>
                <a:gd name="T8" fmla="*/ 43250 w 1755"/>
                <a:gd name="T9" fmla="*/ 9150 h 1998"/>
                <a:gd name="T10" fmla="*/ 41425 w 1755"/>
                <a:gd name="T11" fmla="*/ 6725 h 1998"/>
                <a:gd name="T12" fmla="*/ 39600 w 1755"/>
                <a:gd name="T13" fmla="*/ 4275 h 1998"/>
                <a:gd name="T14" fmla="*/ 37775 w 1755"/>
                <a:gd name="T15" fmla="*/ 2450 h 1998"/>
                <a:gd name="T16" fmla="*/ 35325 w 1755"/>
                <a:gd name="T17" fmla="*/ 1225 h 1998"/>
                <a:gd name="T18" fmla="*/ 32275 w 1755"/>
                <a:gd name="T19" fmla="*/ 625 h 1998"/>
                <a:gd name="T20" fmla="*/ 29850 w 1755"/>
                <a:gd name="T21" fmla="*/ 25 h 1998"/>
                <a:gd name="T22" fmla="*/ 14025 w 1755"/>
                <a:gd name="T23" fmla="*/ 25 h 1998"/>
                <a:gd name="T24" fmla="*/ 14025 w 1755"/>
                <a:gd name="T25" fmla="*/ 25 h 1998"/>
                <a:gd name="T26" fmla="*/ 11575 w 1755"/>
                <a:gd name="T27" fmla="*/ 625 h 1998"/>
                <a:gd name="T28" fmla="*/ 8550 w 1755"/>
                <a:gd name="T29" fmla="*/ 1225 h 1998"/>
                <a:gd name="T30" fmla="*/ 6100 w 1755"/>
                <a:gd name="T31" fmla="*/ 2450 h 1998"/>
                <a:gd name="T32" fmla="*/ 4275 w 1755"/>
                <a:gd name="T33" fmla="*/ 4275 h 1998"/>
                <a:gd name="T34" fmla="*/ 2450 w 1755"/>
                <a:gd name="T35" fmla="*/ 6725 h 1998"/>
                <a:gd name="T36" fmla="*/ 625 w 1755"/>
                <a:gd name="T37" fmla="*/ 9150 h 1998"/>
                <a:gd name="T38" fmla="*/ 25 w 1755"/>
                <a:gd name="T39" fmla="*/ 11600 h 1998"/>
                <a:gd name="T40" fmla="*/ 25 w 1755"/>
                <a:gd name="T41" fmla="*/ 14625 h 1998"/>
                <a:gd name="T42" fmla="*/ 25 w 1755"/>
                <a:gd name="T43" fmla="*/ 49950 h 1998"/>
                <a:gd name="T44" fmla="*/ 43850 w 1755"/>
                <a:gd name="T45" fmla="*/ 49950 h 199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55"/>
                <a:gd name="T70" fmla="*/ 0 h 1998"/>
                <a:gd name="T71" fmla="*/ 1755 w 1755"/>
                <a:gd name="T72" fmla="*/ 1998 h 199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14" name="Shape 446"/>
            <p:cNvSpPr>
              <a:spLocks/>
            </p:cNvSpPr>
            <p:nvPr/>
          </p:nvSpPr>
          <p:spPr bwMode="auto">
            <a:xfrm>
              <a:off x="4808525" y="549250"/>
              <a:ext cx="43875" cy="186325"/>
            </a:xfrm>
            <a:custGeom>
              <a:avLst/>
              <a:gdLst>
                <a:gd name="T0" fmla="*/ 25 w 1755"/>
                <a:gd name="T1" fmla="*/ 0 h 7453"/>
                <a:gd name="T2" fmla="*/ 25 w 1755"/>
                <a:gd name="T3" fmla="*/ 186325 h 7453"/>
                <a:gd name="T4" fmla="*/ 43850 w 1755"/>
                <a:gd name="T5" fmla="*/ 186325 h 7453"/>
                <a:gd name="T6" fmla="*/ 43850 w 1755"/>
                <a:gd name="T7" fmla="*/ 0 h 7453"/>
                <a:gd name="T8" fmla="*/ 25 w 1755"/>
                <a:gd name="T9" fmla="*/ 0 h 74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55"/>
                <a:gd name="T16" fmla="*/ 0 h 7453"/>
                <a:gd name="T17" fmla="*/ 1755 w 1755"/>
                <a:gd name="T18" fmla="*/ 7453 h 74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12296" name="Shape 483"/>
          <p:cNvGrpSpPr>
            <a:grpSpLocks/>
          </p:cNvGrpSpPr>
          <p:nvPr/>
        </p:nvGrpSpPr>
        <p:grpSpPr bwMode="auto">
          <a:xfrm>
            <a:off x="4597400" y="3622675"/>
            <a:ext cx="366713" cy="366713"/>
            <a:chOff x="1923675" y="1633650"/>
            <a:chExt cx="436000" cy="435975"/>
          </a:xfrm>
        </p:grpSpPr>
        <p:sp>
          <p:nvSpPr>
            <p:cNvPr id="12305" name="Shape 484"/>
            <p:cNvSpPr>
              <a:spLocks/>
            </p:cNvSpPr>
            <p:nvPr/>
          </p:nvSpPr>
          <p:spPr bwMode="auto">
            <a:xfrm>
              <a:off x="2209250" y="1633650"/>
              <a:ext cx="150425" cy="150425"/>
            </a:xfrm>
            <a:custGeom>
              <a:avLst/>
              <a:gdLst>
                <a:gd name="T0" fmla="*/ 146150 w 6017"/>
                <a:gd name="T1" fmla="*/ 90125 h 6017"/>
                <a:gd name="T2" fmla="*/ 60300 w 6017"/>
                <a:gd name="T3" fmla="*/ 4275 h 6017"/>
                <a:gd name="T4" fmla="*/ 60300 w 6017"/>
                <a:gd name="T5" fmla="*/ 4275 h 6017"/>
                <a:gd name="T6" fmla="*/ 57850 w 6017"/>
                <a:gd name="T7" fmla="*/ 2450 h 6017"/>
                <a:gd name="T8" fmla="*/ 55425 w 6017"/>
                <a:gd name="T9" fmla="*/ 1225 h 6017"/>
                <a:gd name="T10" fmla="*/ 52375 w 6017"/>
                <a:gd name="T11" fmla="*/ 625 h 6017"/>
                <a:gd name="T12" fmla="*/ 49925 w 6017"/>
                <a:gd name="T13" fmla="*/ 25 h 6017"/>
                <a:gd name="T14" fmla="*/ 46900 w 6017"/>
                <a:gd name="T15" fmla="*/ 625 h 6017"/>
                <a:gd name="T16" fmla="*/ 44450 w 6017"/>
                <a:gd name="T17" fmla="*/ 1225 h 6017"/>
                <a:gd name="T18" fmla="*/ 42025 w 6017"/>
                <a:gd name="T19" fmla="*/ 2450 h 6017"/>
                <a:gd name="T20" fmla="*/ 39575 w 6017"/>
                <a:gd name="T21" fmla="*/ 4275 h 6017"/>
                <a:gd name="T22" fmla="*/ 0 w 6017"/>
                <a:gd name="T23" fmla="*/ 44450 h 6017"/>
                <a:gd name="T24" fmla="*/ 105950 w 6017"/>
                <a:gd name="T25" fmla="*/ 150400 h 6017"/>
                <a:gd name="T26" fmla="*/ 146150 w 6017"/>
                <a:gd name="T27" fmla="*/ 110825 h 6017"/>
                <a:gd name="T28" fmla="*/ 146150 w 6017"/>
                <a:gd name="T29" fmla="*/ 110825 h 6017"/>
                <a:gd name="T30" fmla="*/ 147975 w 6017"/>
                <a:gd name="T31" fmla="*/ 108400 h 6017"/>
                <a:gd name="T32" fmla="*/ 149175 w 6017"/>
                <a:gd name="T33" fmla="*/ 105950 h 6017"/>
                <a:gd name="T34" fmla="*/ 149800 w 6017"/>
                <a:gd name="T35" fmla="*/ 103525 h 6017"/>
                <a:gd name="T36" fmla="*/ 150400 w 6017"/>
                <a:gd name="T37" fmla="*/ 100475 h 6017"/>
                <a:gd name="T38" fmla="*/ 149800 w 6017"/>
                <a:gd name="T39" fmla="*/ 98050 h 6017"/>
                <a:gd name="T40" fmla="*/ 149175 w 6017"/>
                <a:gd name="T41" fmla="*/ 95000 h 6017"/>
                <a:gd name="T42" fmla="*/ 147975 w 6017"/>
                <a:gd name="T43" fmla="*/ 92575 h 6017"/>
                <a:gd name="T44" fmla="*/ 146150 w 6017"/>
                <a:gd name="T45" fmla="*/ 90125 h 6017"/>
                <a:gd name="T46" fmla="*/ 146150 w 6017"/>
                <a:gd name="T47" fmla="*/ 90125 h 601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017"/>
                <a:gd name="T73" fmla="*/ 0 h 6017"/>
                <a:gd name="T74" fmla="*/ 6017 w 6017"/>
                <a:gd name="T75" fmla="*/ 6017 h 601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6" name="Shape 485"/>
            <p:cNvSpPr>
              <a:spLocks/>
            </p:cNvSpPr>
            <p:nvPr/>
          </p:nvSpPr>
          <p:spPr bwMode="auto">
            <a:xfrm>
              <a:off x="2019900" y="1757250"/>
              <a:ext cx="261825" cy="261850"/>
            </a:xfrm>
            <a:custGeom>
              <a:avLst/>
              <a:gdLst>
                <a:gd name="T0" fmla="*/ 261825 w 10473"/>
                <a:gd name="T1" fmla="*/ 25 h 10474"/>
                <a:gd name="T2" fmla="*/ 0 w 10473"/>
                <a:gd name="T3" fmla="*/ 261825 h 10474"/>
                <a:gd name="T4" fmla="*/ 0 60000 65536"/>
                <a:gd name="T5" fmla="*/ 0 60000 65536"/>
                <a:gd name="T6" fmla="*/ 0 w 10473"/>
                <a:gd name="T7" fmla="*/ 0 h 10474"/>
                <a:gd name="T8" fmla="*/ 10473 w 10473"/>
                <a:gd name="T9" fmla="*/ 10474 h 104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7" name="Shape 486"/>
            <p:cNvSpPr>
              <a:spLocks/>
            </p:cNvSpPr>
            <p:nvPr/>
          </p:nvSpPr>
          <p:spPr bwMode="auto">
            <a:xfrm>
              <a:off x="1923675" y="1681150"/>
              <a:ext cx="388500" cy="388475"/>
            </a:xfrm>
            <a:custGeom>
              <a:avLst/>
              <a:gdLst>
                <a:gd name="T0" fmla="*/ 281925 w 15540"/>
                <a:gd name="T1" fmla="*/ 0 h 15539"/>
                <a:gd name="T2" fmla="*/ 18900 w 15540"/>
                <a:gd name="T3" fmla="*/ 263650 h 15539"/>
                <a:gd name="T4" fmla="*/ 18900 w 15540"/>
                <a:gd name="T5" fmla="*/ 263650 h 15539"/>
                <a:gd name="T6" fmla="*/ 17075 w 15540"/>
                <a:gd name="T7" fmla="*/ 265475 h 15539"/>
                <a:gd name="T8" fmla="*/ 15850 w 15540"/>
                <a:gd name="T9" fmla="*/ 267300 h 15539"/>
                <a:gd name="T10" fmla="*/ 15250 w 15540"/>
                <a:gd name="T11" fmla="*/ 269125 h 15539"/>
                <a:gd name="T12" fmla="*/ 14625 w 15540"/>
                <a:gd name="T13" fmla="*/ 271575 h 15539"/>
                <a:gd name="T14" fmla="*/ 25 w 15540"/>
                <a:gd name="T15" fmla="*/ 372025 h 15539"/>
                <a:gd name="T16" fmla="*/ 25 w 15540"/>
                <a:gd name="T17" fmla="*/ 372025 h 15539"/>
                <a:gd name="T18" fmla="*/ 25 w 15540"/>
                <a:gd name="T19" fmla="*/ 375075 h 15539"/>
                <a:gd name="T20" fmla="*/ 625 w 15540"/>
                <a:gd name="T21" fmla="*/ 378725 h 15539"/>
                <a:gd name="T22" fmla="*/ 2450 w 15540"/>
                <a:gd name="T23" fmla="*/ 381775 h 15539"/>
                <a:gd name="T24" fmla="*/ 4275 w 15540"/>
                <a:gd name="T25" fmla="*/ 384200 h 15539"/>
                <a:gd name="T26" fmla="*/ 4275 w 15540"/>
                <a:gd name="T27" fmla="*/ 384200 h 15539"/>
                <a:gd name="T28" fmla="*/ 6725 w 15540"/>
                <a:gd name="T29" fmla="*/ 386025 h 15539"/>
                <a:gd name="T30" fmla="*/ 9150 w 15540"/>
                <a:gd name="T31" fmla="*/ 387250 h 15539"/>
                <a:gd name="T32" fmla="*/ 11600 w 15540"/>
                <a:gd name="T33" fmla="*/ 387850 h 15539"/>
                <a:gd name="T34" fmla="*/ 14625 w 15540"/>
                <a:gd name="T35" fmla="*/ 388475 h 15539"/>
                <a:gd name="T36" fmla="*/ 14625 w 15540"/>
                <a:gd name="T37" fmla="*/ 388475 h 15539"/>
                <a:gd name="T38" fmla="*/ 16475 w 15540"/>
                <a:gd name="T39" fmla="*/ 388475 h 15539"/>
                <a:gd name="T40" fmla="*/ 116925 w 15540"/>
                <a:gd name="T41" fmla="*/ 373850 h 15539"/>
                <a:gd name="T42" fmla="*/ 116925 w 15540"/>
                <a:gd name="T43" fmla="*/ 373850 h 15539"/>
                <a:gd name="T44" fmla="*/ 121200 w 15540"/>
                <a:gd name="T45" fmla="*/ 372625 h 15539"/>
                <a:gd name="T46" fmla="*/ 123025 w 15540"/>
                <a:gd name="T47" fmla="*/ 371425 h 15539"/>
                <a:gd name="T48" fmla="*/ 124850 w 15540"/>
                <a:gd name="T49" fmla="*/ 369600 h 15539"/>
                <a:gd name="T50" fmla="*/ 388475 w 15540"/>
                <a:gd name="T51" fmla="*/ 106550 h 1553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540"/>
                <a:gd name="T79" fmla="*/ 0 h 15539"/>
                <a:gd name="T80" fmla="*/ 15540 w 15540"/>
                <a:gd name="T81" fmla="*/ 15539 h 1553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8" name="Shape 487"/>
            <p:cNvSpPr>
              <a:spLocks/>
            </p:cNvSpPr>
            <p:nvPr/>
          </p:nvSpPr>
          <p:spPr bwMode="auto">
            <a:xfrm>
              <a:off x="1974225" y="1711575"/>
              <a:ext cx="261825" cy="261850"/>
            </a:xfrm>
            <a:custGeom>
              <a:avLst/>
              <a:gdLst>
                <a:gd name="T0" fmla="*/ 0 w 10473"/>
                <a:gd name="T1" fmla="*/ 261850 h 10474"/>
                <a:gd name="T2" fmla="*/ 261825 w 10473"/>
                <a:gd name="T3" fmla="*/ 25 h 10474"/>
                <a:gd name="T4" fmla="*/ 0 60000 65536"/>
                <a:gd name="T5" fmla="*/ 0 60000 65536"/>
                <a:gd name="T6" fmla="*/ 0 w 10473"/>
                <a:gd name="T7" fmla="*/ 0 h 10474"/>
                <a:gd name="T8" fmla="*/ 10473 w 10473"/>
                <a:gd name="T9" fmla="*/ 10474 h 104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9" name="Shape 488"/>
            <p:cNvSpPr>
              <a:spLocks/>
            </p:cNvSpPr>
            <p:nvPr/>
          </p:nvSpPr>
          <p:spPr bwMode="auto">
            <a:xfrm>
              <a:off x="1934650" y="2014200"/>
              <a:ext cx="44475" cy="44475"/>
            </a:xfrm>
            <a:custGeom>
              <a:avLst/>
              <a:gdLst>
                <a:gd name="T0" fmla="*/ 44450 w 1779"/>
                <a:gd name="T1" fmla="*/ 44450 h 1779"/>
                <a:gd name="T2" fmla="*/ 0 w 1779"/>
                <a:gd name="T3" fmla="*/ 0 h 1779"/>
                <a:gd name="T4" fmla="*/ 0 60000 65536"/>
                <a:gd name="T5" fmla="*/ 0 60000 65536"/>
                <a:gd name="T6" fmla="*/ 0 w 1779"/>
                <a:gd name="T7" fmla="*/ 0 h 1779"/>
                <a:gd name="T8" fmla="*/ 1779 w 1779"/>
                <a:gd name="T9" fmla="*/ 1779 h 17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10" name="Shape 489"/>
            <p:cNvSpPr>
              <a:spLocks/>
            </p:cNvSpPr>
            <p:nvPr/>
          </p:nvSpPr>
          <p:spPr bwMode="auto">
            <a:xfrm>
              <a:off x="1944375" y="1947225"/>
              <a:ext cx="101725" cy="101700"/>
            </a:xfrm>
            <a:custGeom>
              <a:avLst/>
              <a:gdLst>
                <a:gd name="T0" fmla="*/ 25 w 4069"/>
                <a:gd name="T1" fmla="*/ 1225 h 4068"/>
                <a:gd name="T2" fmla="*/ 25 w 4069"/>
                <a:gd name="T3" fmla="*/ 1225 h 4068"/>
                <a:gd name="T4" fmla="*/ 625 w 4069"/>
                <a:gd name="T5" fmla="*/ 0 h 4068"/>
                <a:gd name="T6" fmla="*/ 625 w 4069"/>
                <a:gd name="T7" fmla="*/ 0 h 4068"/>
                <a:gd name="T8" fmla="*/ 101700 w 4069"/>
                <a:gd name="T9" fmla="*/ 101075 h 4068"/>
                <a:gd name="T10" fmla="*/ 101700 w 4069"/>
                <a:gd name="T11" fmla="*/ 101075 h 4068"/>
                <a:gd name="T12" fmla="*/ 101700 w 4069"/>
                <a:gd name="T13" fmla="*/ 101075 h 4068"/>
                <a:gd name="T14" fmla="*/ 100500 w 4069"/>
                <a:gd name="T15" fmla="*/ 101700 h 40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69"/>
                <a:gd name="T25" fmla="*/ 0 h 4068"/>
                <a:gd name="T26" fmla="*/ 4069 w 4069"/>
                <a:gd name="T27" fmla="*/ 4068 h 406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grpSp>
        <p:nvGrpSpPr>
          <p:cNvPr id="12297" name="Shape 516"/>
          <p:cNvGrpSpPr>
            <a:grpSpLocks/>
          </p:cNvGrpSpPr>
          <p:nvPr/>
        </p:nvGrpSpPr>
        <p:grpSpPr bwMode="auto">
          <a:xfrm>
            <a:off x="6861175" y="3665538"/>
            <a:ext cx="384175" cy="363537"/>
            <a:chOff x="6618700" y="1635475"/>
            <a:chExt cx="456675" cy="432325"/>
          </a:xfrm>
        </p:grpSpPr>
        <p:sp>
          <p:nvSpPr>
            <p:cNvPr id="12300" name="Shape 517"/>
            <p:cNvSpPr>
              <a:spLocks/>
            </p:cNvSpPr>
            <p:nvPr/>
          </p:nvSpPr>
          <p:spPr bwMode="auto">
            <a:xfrm>
              <a:off x="6663775" y="1904000"/>
              <a:ext cx="117525" cy="163800"/>
            </a:xfrm>
            <a:custGeom>
              <a:avLst/>
              <a:gdLst>
                <a:gd name="T0" fmla="*/ 0 w 4701"/>
                <a:gd name="T1" fmla="*/ 0 h 6552"/>
                <a:gd name="T2" fmla="*/ 12800 w 4701"/>
                <a:gd name="T3" fmla="*/ 150400 h 6552"/>
                <a:gd name="T4" fmla="*/ 12800 w 4701"/>
                <a:gd name="T5" fmla="*/ 150400 h 6552"/>
                <a:gd name="T6" fmla="*/ 13400 w 4701"/>
                <a:gd name="T7" fmla="*/ 153450 h 6552"/>
                <a:gd name="T8" fmla="*/ 14625 w 4701"/>
                <a:gd name="T9" fmla="*/ 155875 h 6552"/>
                <a:gd name="T10" fmla="*/ 15825 w 4701"/>
                <a:gd name="T11" fmla="*/ 158300 h 6552"/>
                <a:gd name="T12" fmla="*/ 17650 w 4701"/>
                <a:gd name="T13" fmla="*/ 160150 h 6552"/>
                <a:gd name="T14" fmla="*/ 20100 w 4701"/>
                <a:gd name="T15" fmla="*/ 161350 h 6552"/>
                <a:gd name="T16" fmla="*/ 21925 w 4701"/>
                <a:gd name="T17" fmla="*/ 162575 h 6552"/>
                <a:gd name="T18" fmla="*/ 24975 w 4701"/>
                <a:gd name="T19" fmla="*/ 163800 h 6552"/>
                <a:gd name="T20" fmla="*/ 27400 w 4701"/>
                <a:gd name="T21" fmla="*/ 163800 h 6552"/>
                <a:gd name="T22" fmla="*/ 102900 w 4701"/>
                <a:gd name="T23" fmla="*/ 163800 h 6552"/>
                <a:gd name="T24" fmla="*/ 102900 w 4701"/>
                <a:gd name="T25" fmla="*/ 163800 h 6552"/>
                <a:gd name="T26" fmla="*/ 105950 w 4701"/>
                <a:gd name="T27" fmla="*/ 163175 h 6552"/>
                <a:gd name="T28" fmla="*/ 109000 w 4701"/>
                <a:gd name="T29" fmla="*/ 162575 h 6552"/>
                <a:gd name="T30" fmla="*/ 111425 w 4701"/>
                <a:gd name="T31" fmla="*/ 160750 h 6552"/>
                <a:gd name="T32" fmla="*/ 113850 w 4701"/>
                <a:gd name="T33" fmla="*/ 158300 h 6552"/>
                <a:gd name="T34" fmla="*/ 113850 w 4701"/>
                <a:gd name="T35" fmla="*/ 158300 h 6552"/>
                <a:gd name="T36" fmla="*/ 115700 w 4701"/>
                <a:gd name="T37" fmla="*/ 155875 h 6552"/>
                <a:gd name="T38" fmla="*/ 116900 w 4701"/>
                <a:gd name="T39" fmla="*/ 152825 h 6552"/>
                <a:gd name="T40" fmla="*/ 117525 w 4701"/>
                <a:gd name="T41" fmla="*/ 149775 h 6552"/>
                <a:gd name="T42" fmla="*/ 116900 w 4701"/>
                <a:gd name="T43" fmla="*/ 146125 h 6552"/>
                <a:gd name="T44" fmla="*/ 91950 w 4701"/>
                <a:gd name="T45" fmla="*/ 2450 h 655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01"/>
                <a:gd name="T70" fmla="*/ 0 h 6552"/>
                <a:gd name="T71" fmla="*/ 4701 w 4701"/>
                <a:gd name="T72" fmla="*/ 6552 h 655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01" h="6552" fill="none" extrusionOk="0">
                  <a:moveTo>
                    <a:pt x="0" y="0"/>
                  </a:move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1" name="Shape 518"/>
            <p:cNvSpPr>
              <a:spLocks/>
            </p:cNvSpPr>
            <p:nvPr/>
          </p:nvSpPr>
          <p:spPr bwMode="auto">
            <a:xfrm>
              <a:off x="7046125" y="1775525"/>
              <a:ext cx="29250" cy="99275"/>
            </a:xfrm>
            <a:custGeom>
              <a:avLst/>
              <a:gdLst>
                <a:gd name="T0" fmla="*/ 25 w 1170"/>
                <a:gd name="T1" fmla="*/ 99250 h 3971"/>
                <a:gd name="T2" fmla="*/ 25 w 1170"/>
                <a:gd name="T3" fmla="*/ 99250 h 3971"/>
                <a:gd name="T4" fmla="*/ 6125 w 1170"/>
                <a:gd name="T5" fmla="*/ 95600 h 3971"/>
                <a:gd name="T6" fmla="*/ 12200 w 1170"/>
                <a:gd name="T7" fmla="*/ 90725 h 3971"/>
                <a:gd name="T8" fmla="*/ 17075 w 1170"/>
                <a:gd name="T9" fmla="*/ 85250 h 3971"/>
                <a:gd name="T10" fmla="*/ 21325 w 1170"/>
                <a:gd name="T11" fmla="*/ 79150 h 3971"/>
                <a:gd name="T12" fmla="*/ 25000 w 1170"/>
                <a:gd name="T13" fmla="*/ 72450 h 3971"/>
                <a:gd name="T14" fmla="*/ 27425 w 1170"/>
                <a:gd name="T15" fmla="*/ 65150 h 3971"/>
                <a:gd name="T16" fmla="*/ 29250 w 1170"/>
                <a:gd name="T17" fmla="*/ 57850 h 3971"/>
                <a:gd name="T18" fmla="*/ 29250 w 1170"/>
                <a:gd name="T19" fmla="*/ 49925 h 3971"/>
                <a:gd name="T20" fmla="*/ 29250 w 1170"/>
                <a:gd name="T21" fmla="*/ 49925 h 3971"/>
                <a:gd name="T22" fmla="*/ 29250 w 1170"/>
                <a:gd name="T23" fmla="*/ 42025 h 3971"/>
                <a:gd name="T24" fmla="*/ 27425 w 1170"/>
                <a:gd name="T25" fmla="*/ 34100 h 3971"/>
                <a:gd name="T26" fmla="*/ 25000 w 1170"/>
                <a:gd name="T27" fmla="*/ 27400 h 3971"/>
                <a:gd name="T28" fmla="*/ 21325 w 1170"/>
                <a:gd name="T29" fmla="*/ 20700 h 3971"/>
                <a:gd name="T30" fmla="*/ 17075 w 1170"/>
                <a:gd name="T31" fmla="*/ 14625 h 3971"/>
                <a:gd name="T32" fmla="*/ 12200 w 1170"/>
                <a:gd name="T33" fmla="*/ 9150 h 3971"/>
                <a:gd name="T34" fmla="*/ 6125 w 1170"/>
                <a:gd name="T35" fmla="*/ 4275 h 3971"/>
                <a:gd name="T36" fmla="*/ 25 w 1170"/>
                <a:gd name="T37" fmla="*/ 0 h 397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70"/>
                <a:gd name="T58" fmla="*/ 0 h 3971"/>
                <a:gd name="T59" fmla="*/ 1170 w 1170"/>
                <a:gd name="T60" fmla="*/ 3971 h 397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70" h="3971" fill="none" extrusionOk="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2" name="Shape 519"/>
            <p:cNvSpPr>
              <a:spLocks/>
            </p:cNvSpPr>
            <p:nvPr/>
          </p:nvSpPr>
          <p:spPr bwMode="auto">
            <a:xfrm>
              <a:off x="6618700" y="1751775"/>
              <a:ext cx="96850" cy="146750"/>
            </a:xfrm>
            <a:custGeom>
              <a:avLst/>
              <a:gdLst>
                <a:gd name="T0" fmla="*/ 96825 w 3874"/>
                <a:gd name="T1" fmla="*/ 0 h 5870"/>
                <a:gd name="T2" fmla="*/ 96825 w 3874"/>
                <a:gd name="T3" fmla="*/ 0 h 5870"/>
                <a:gd name="T4" fmla="*/ 67600 w 3874"/>
                <a:gd name="T5" fmla="*/ 0 h 5870"/>
                <a:gd name="T6" fmla="*/ 43250 w 3874"/>
                <a:gd name="T7" fmla="*/ 0 h 5870"/>
                <a:gd name="T8" fmla="*/ 43250 w 3874"/>
                <a:gd name="T9" fmla="*/ 0 h 5870"/>
                <a:gd name="T10" fmla="*/ 39000 w 3874"/>
                <a:gd name="T11" fmla="*/ 625 h 5870"/>
                <a:gd name="T12" fmla="*/ 35325 w 3874"/>
                <a:gd name="T13" fmla="*/ 1225 h 5870"/>
                <a:gd name="T14" fmla="*/ 31075 w 3874"/>
                <a:gd name="T15" fmla="*/ 2450 h 5870"/>
                <a:gd name="T16" fmla="*/ 27425 w 3874"/>
                <a:gd name="T17" fmla="*/ 3675 h 5870"/>
                <a:gd name="T18" fmla="*/ 23150 w 3874"/>
                <a:gd name="T19" fmla="*/ 6100 h 5870"/>
                <a:gd name="T20" fmla="*/ 19500 w 3874"/>
                <a:gd name="T21" fmla="*/ 7925 h 5870"/>
                <a:gd name="T22" fmla="*/ 16450 w 3874"/>
                <a:gd name="T23" fmla="*/ 10975 h 5870"/>
                <a:gd name="T24" fmla="*/ 13425 w 3874"/>
                <a:gd name="T25" fmla="*/ 13400 h 5870"/>
                <a:gd name="T26" fmla="*/ 10375 w 3874"/>
                <a:gd name="T27" fmla="*/ 17050 h 5870"/>
                <a:gd name="T28" fmla="*/ 7325 w 3874"/>
                <a:gd name="T29" fmla="*/ 20100 h 5870"/>
                <a:gd name="T30" fmla="*/ 5500 w 3874"/>
                <a:gd name="T31" fmla="*/ 23750 h 5870"/>
                <a:gd name="T32" fmla="*/ 3675 w 3874"/>
                <a:gd name="T33" fmla="*/ 27400 h 5870"/>
                <a:gd name="T34" fmla="*/ 1850 w 3874"/>
                <a:gd name="T35" fmla="*/ 31675 h 5870"/>
                <a:gd name="T36" fmla="*/ 625 w 3874"/>
                <a:gd name="T37" fmla="*/ 35925 h 5870"/>
                <a:gd name="T38" fmla="*/ 25 w 3874"/>
                <a:gd name="T39" fmla="*/ 39575 h 5870"/>
                <a:gd name="T40" fmla="*/ 25 w 3874"/>
                <a:gd name="T41" fmla="*/ 43850 h 5870"/>
                <a:gd name="T42" fmla="*/ 25 w 3874"/>
                <a:gd name="T43" fmla="*/ 102300 h 5870"/>
                <a:gd name="T44" fmla="*/ 25 w 3874"/>
                <a:gd name="T45" fmla="*/ 102300 h 5870"/>
                <a:gd name="T46" fmla="*/ 25 w 3874"/>
                <a:gd name="T47" fmla="*/ 106575 h 5870"/>
                <a:gd name="T48" fmla="*/ 625 w 3874"/>
                <a:gd name="T49" fmla="*/ 110825 h 5870"/>
                <a:gd name="T50" fmla="*/ 1850 w 3874"/>
                <a:gd name="T51" fmla="*/ 114475 h 5870"/>
                <a:gd name="T52" fmla="*/ 3675 w 3874"/>
                <a:gd name="T53" fmla="*/ 118750 h 5870"/>
                <a:gd name="T54" fmla="*/ 5500 w 3874"/>
                <a:gd name="T55" fmla="*/ 122400 h 5870"/>
                <a:gd name="T56" fmla="*/ 7325 w 3874"/>
                <a:gd name="T57" fmla="*/ 126050 h 5870"/>
                <a:gd name="T58" fmla="*/ 10375 w 3874"/>
                <a:gd name="T59" fmla="*/ 129700 h 5870"/>
                <a:gd name="T60" fmla="*/ 13425 w 3874"/>
                <a:gd name="T61" fmla="*/ 132750 h 5870"/>
                <a:gd name="T62" fmla="*/ 16450 w 3874"/>
                <a:gd name="T63" fmla="*/ 135175 h 5870"/>
                <a:gd name="T64" fmla="*/ 19500 w 3874"/>
                <a:gd name="T65" fmla="*/ 138225 h 5870"/>
                <a:gd name="T66" fmla="*/ 23150 w 3874"/>
                <a:gd name="T67" fmla="*/ 140650 h 5870"/>
                <a:gd name="T68" fmla="*/ 27425 w 3874"/>
                <a:gd name="T69" fmla="*/ 142475 h 5870"/>
                <a:gd name="T70" fmla="*/ 31075 w 3874"/>
                <a:gd name="T71" fmla="*/ 143700 h 5870"/>
                <a:gd name="T72" fmla="*/ 35325 w 3874"/>
                <a:gd name="T73" fmla="*/ 144925 h 5870"/>
                <a:gd name="T74" fmla="*/ 39000 w 3874"/>
                <a:gd name="T75" fmla="*/ 145525 h 5870"/>
                <a:gd name="T76" fmla="*/ 43250 w 3874"/>
                <a:gd name="T77" fmla="*/ 146150 h 5870"/>
                <a:gd name="T78" fmla="*/ 43250 w 3874"/>
                <a:gd name="T79" fmla="*/ 146150 h 5870"/>
                <a:gd name="T80" fmla="*/ 67600 w 3874"/>
                <a:gd name="T81" fmla="*/ 146150 h 5870"/>
                <a:gd name="T82" fmla="*/ 96825 w 3874"/>
                <a:gd name="T83" fmla="*/ 146750 h 58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874"/>
                <a:gd name="T127" fmla="*/ 0 h 5870"/>
                <a:gd name="T128" fmla="*/ 3874 w 3874"/>
                <a:gd name="T129" fmla="*/ 5870 h 587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874" h="5870" fill="none" extrusionOk="0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3" name="Shape 520"/>
            <p:cNvSpPr>
              <a:spLocks/>
            </p:cNvSpPr>
            <p:nvPr/>
          </p:nvSpPr>
          <p:spPr bwMode="auto">
            <a:xfrm>
              <a:off x="6721600" y="1660450"/>
              <a:ext cx="278900" cy="329425"/>
            </a:xfrm>
            <a:custGeom>
              <a:avLst/>
              <a:gdLst>
                <a:gd name="T0" fmla="*/ 278875 w 11156"/>
                <a:gd name="T1" fmla="*/ 0 h 13177"/>
                <a:gd name="T2" fmla="*/ 278875 w 11156"/>
                <a:gd name="T3" fmla="*/ 0 h 13177"/>
                <a:gd name="T4" fmla="*/ 269150 w 11156"/>
                <a:gd name="T5" fmla="*/ 7925 h 13177"/>
                <a:gd name="T6" fmla="*/ 258800 w 11156"/>
                <a:gd name="T7" fmla="*/ 15225 h 13177"/>
                <a:gd name="T8" fmla="*/ 248450 w 11156"/>
                <a:gd name="T9" fmla="*/ 22525 h 13177"/>
                <a:gd name="T10" fmla="*/ 238100 w 11156"/>
                <a:gd name="T11" fmla="*/ 29225 h 13177"/>
                <a:gd name="T12" fmla="*/ 227125 w 11156"/>
                <a:gd name="T13" fmla="*/ 35325 h 13177"/>
                <a:gd name="T14" fmla="*/ 216775 w 11156"/>
                <a:gd name="T15" fmla="*/ 40800 h 13177"/>
                <a:gd name="T16" fmla="*/ 196075 w 11156"/>
                <a:gd name="T17" fmla="*/ 51150 h 13177"/>
                <a:gd name="T18" fmla="*/ 175375 w 11156"/>
                <a:gd name="T19" fmla="*/ 59675 h 13177"/>
                <a:gd name="T20" fmla="*/ 155275 w 11156"/>
                <a:gd name="T21" fmla="*/ 66975 h 13177"/>
                <a:gd name="T22" fmla="*/ 136400 w 11156"/>
                <a:gd name="T23" fmla="*/ 72450 h 13177"/>
                <a:gd name="T24" fmla="*/ 119350 w 11156"/>
                <a:gd name="T25" fmla="*/ 77325 h 13177"/>
                <a:gd name="T26" fmla="*/ 119350 w 11156"/>
                <a:gd name="T27" fmla="*/ 77325 h 13177"/>
                <a:gd name="T28" fmla="*/ 105975 w 11156"/>
                <a:gd name="T29" fmla="*/ 80375 h 13177"/>
                <a:gd name="T30" fmla="*/ 91950 w 11156"/>
                <a:gd name="T31" fmla="*/ 82800 h 13177"/>
                <a:gd name="T32" fmla="*/ 76750 w 11156"/>
                <a:gd name="T33" fmla="*/ 85250 h 13177"/>
                <a:gd name="T34" fmla="*/ 61525 w 11156"/>
                <a:gd name="T35" fmla="*/ 86475 h 13177"/>
                <a:gd name="T36" fmla="*/ 30475 w 11156"/>
                <a:gd name="T37" fmla="*/ 89500 h 13177"/>
                <a:gd name="T38" fmla="*/ 25 w 11156"/>
                <a:gd name="T39" fmla="*/ 90725 h 13177"/>
                <a:gd name="T40" fmla="*/ 25 w 11156"/>
                <a:gd name="T41" fmla="*/ 238075 h 13177"/>
                <a:gd name="T42" fmla="*/ 25 w 11156"/>
                <a:gd name="T43" fmla="*/ 238075 h 13177"/>
                <a:gd name="T44" fmla="*/ 30475 w 11156"/>
                <a:gd name="T45" fmla="*/ 239900 h 13177"/>
                <a:gd name="T46" fmla="*/ 61525 w 11156"/>
                <a:gd name="T47" fmla="*/ 242325 h 13177"/>
                <a:gd name="T48" fmla="*/ 76750 w 11156"/>
                <a:gd name="T49" fmla="*/ 244175 h 13177"/>
                <a:gd name="T50" fmla="*/ 91950 w 11156"/>
                <a:gd name="T51" fmla="*/ 246000 h 13177"/>
                <a:gd name="T52" fmla="*/ 105975 w 11156"/>
                <a:gd name="T53" fmla="*/ 248425 h 13177"/>
                <a:gd name="T54" fmla="*/ 119350 w 11156"/>
                <a:gd name="T55" fmla="*/ 251475 h 13177"/>
                <a:gd name="T56" fmla="*/ 119350 w 11156"/>
                <a:gd name="T57" fmla="*/ 251475 h 13177"/>
                <a:gd name="T58" fmla="*/ 136400 w 11156"/>
                <a:gd name="T59" fmla="*/ 256350 h 13177"/>
                <a:gd name="T60" fmla="*/ 155275 w 11156"/>
                <a:gd name="T61" fmla="*/ 262425 h 13177"/>
                <a:gd name="T62" fmla="*/ 175375 w 11156"/>
                <a:gd name="T63" fmla="*/ 269125 h 13177"/>
                <a:gd name="T64" fmla="*/ 196075 w 11156"/>
                <a:gd name="T65" fmla="*/ 278250 h 13177"/>
                <a:gd name="T66" fmla="*/ 216775 w 11156"/>
                <a:gd name="T67" fmla="*/ 288000 h 13177"/>
                <a:gd name="T68" fmla="*/ 227125 w 11156"/>
                <a:gd name="T69" fmla="*/ 294100 h 13177"/>
                <a:gd name="T70" fmla="*/ 238100 w 11156"/>
                <a:gd name="T71" fmla="*/ 300175 h 13177"/>
                <a:gd name="T72" fmla="*/ 248450 w 11156"/>
                <a:gd name="T73" fmla="*/ 306275 h 13177"/>
                <a:gd name="T74" fmla="*/ 258800 w 11156"/>
                <a:gd name="T75" fmla="*/ 313575 h 13177"/>
                <a:gd name="T76" fmla="*/ 269150 w 11156"/>
                <a:gd name="T77" fmla="*/ 320875 h 13177"/>
                <a:gd name="T78" fmla="*/ 278875 w 11156"/>
                <a:gd name="T79" fmla="*/ 329400 h 1317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156"/>
                <a:gd name="T121" fmla="*/ 0 h 13177"/>
                <a:gd name="T122" fmla="*/ 11156 w 11156"/>
                <a:gd name="T123" fmla="*/ 13177 h 1317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156" h="13177" fill="none" extrusionOk="0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12304" name="Shape 521"/>
            <p:cNvSpPr>
              <a:spLocks/>
            </p:cNvSpPr>
            <p:nvPr/>
          </p:nvSpPr>
          <p:spPr bwMode="auto">
            <a:xfrm>
              <a:off x="7006550" y="1635475"/>
              <a:ext cx="34750" cy="378750"/>
            </a:xfrm>
            <a:custGeom>
              <a:avLst/>
              <a:gdLst>
                <a:gd name="T0" fmla="*/ 25600 w 1390"/>
                <a:gd name="T1" fmla="*/ 1225 h 15150"/>
                <a:gd name="T2" fmla="*/ 25600 w 1390"/>
                <a:gd name="T3" fmla="*/ 1225 h 15150"/>
                <a:gd name="T4" fmla="*/ 22550 w 1390"/>
                <a:gd name="T5" fmla="*/ 25 h 15150"/>
                <a:gd name="T6" fmla="*/ 20125 w 1390"/>
                <a:gd name="T7" fmla="*/ 25 h 15150"/>
                <a:gd name="T8" fmla="*/ 20125 w 1390"/>
                <a:gd name="T9" fmla="*/ 25 h 15150"/>
                <a:gd name="T10" fmla="*/ 17075 w 1390"/>
                <a:gd name="T11" fmla="*/ 25 h 15150"/>
                <a:gd name="T12" fmla="*/ 14625 w 1390"/>
                <a:gd name="T13" fmla="*/ 1225 h 15150"/>
                <a:gd name="T14" fmla="*/ 11600 w 1390"/>
                <a:gd name="T15" fmla="*/ 2450 h 15150"/>
                <a:gd name="T16" fmla="*/ 9775 w 1390"/>
                <a:gd name="T17" fmla="*/ 4275 h 15150"/>
                <a:gd name="T18" fmla="*/ 9775 w 1390"/>
                <a:gd name="T19" fmla="*/ 4275 h 15150"/>
                <a:gd name="T20" fmla="*/ 25 w 1390"/>
                <a:gd name="T21" fmla="*/ 13400 h 15150"/>
                <a:gd name="T22" fmla="*/ 25 w 1390"/>
                <a:gd name="T23" fmla="*/ 365950 h 15150"/>
                <a:gd name="T24" fmla="*/ 25 w 1390"/>
                <a:gd name="T25" fmla="*/ 365950 h 15150"/>
                <a:gd name="T26" fmla="*/ 9775 w 1390"/>
                <a:gd name="T27" fmla="*/ 374475 h 15150"/>
                <a:gd name="T28" fmla="*/ 9775 w 1390"/>
                <a:gd name="T29" fmla="*/ 374475 h 15150"/>
                <a:gd name="T30" fmla="*/ 11600 w 1390"/>
                <a:gd name="T31" fmla="*/ 376300 h 15150"/>
                <a:gd name="T32" fmla="*/ 14625 w 1390"/>
                <a:gd name="T33" fmla="*/ 377525 h 15150"/>
                <a:gd name="T34" fmla="*/ 17075 w 1390"/>
                <a:gd name="T35" fmla="*/ 378725 h 15150"/>
                <a:gd name="T36" fmla="*/ 20125 w 1390"/>
                <a:gd name="T37" fmla="*/ 378725 h 15150"/>
                <a:gd name="T38" fmla="*/ 20125 w 1390"/>
                <a:gd name="T39" fmla="*/ 378725 h 15150"/>
                <a:gd name="T40" fmla="*/ 22550 w 1390"/>
                <a:gd name="T41" fmla="*/ 378725 h 15150"/>
                <a:gd name="T42" fmla="*/ 25600 w 1390"/>
                <a:gd name="T43" fmla="*/ 377525 h 15150"/>
                <a:gd name="T44" fmla="*/ 25600 w 1390"/>
                <a:gd name="T45" fmla="*/ 377525 h 15150"/>
                <a:gd name="T46" fmla="*/ 29250 w 1390"/>
                <a:gd name="T47" fmla="*/ 375700 h 15150"/>
                <a:gd name="T48" fmla="*/ 32300 w 1390"/>
                <a:gd name="T49" fmla="*/ 372650 h 15150"/>
                <a:gd name="T50" fmla="*/ 34125 w 1390"/>
                <a:gd name="T51" fmla="*/ 368375 h 15150"/>
                <a:gd name="T52" fmla="*/ 34725 w 1390"/>
                <a:gd name="T53" fmla="*/ 364125 h 15150"/>
                <a:gd name="T54" fmla="*/ 34725 w 1390"/>
                <a:gd name="T55" fmla="*/ 14625 h 15150"/>
                <a:gd name="T56" fmla="*/ 34725 w 1390"/>
                <a:gd name="T57" fmla="*/ 14625 h 15150"/>
                <a:gd name="T58" fmla="*/ 34125 w 1390"/>
                <a:gd name="T59" fmla="*/ 10375 h 15150"/>
                <a:gd name="T60" fmla="*/ 32300 w 1390"/>
                <a:gd name="T61" fmla="*/ 6725 h 15150"/>
                <a:gd name="T62" fmla="*/ 29250 w 1390"/>
                <a:gd name="T63" fmla="*/ 3050 h 15150"/>
                <a:gd name="T64" fmla="*/ 25600 w 1390"/>
                <a:gd name="T65" fmla="*/ 1225 h 15150"/>
                <a:gd name="T66" fmla="*/ 25600 w 1390"/>
                <a:gd name="T67" fmla="*/ 1225 h 151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90"/>
                <a:gd name="T103" fmla="*/ 0 h 15150"/>
                <a:gd name="T104" fmla="*/ 1390 w 1390"/>
                <a:gd name="T105" fmla="*/ 15150 h 151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90" h="15150" fill="none" extrusionOk="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close/>
                </a:path>
              </a:pathLst>
            </a:custGeom>
            <a:noFill/>
            <a:ln w="19050" cap="rnd" cmpd="sng">
              <a:solidFill>
                <a:srgbClr val="373D6D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pic>
        <p:nvPicPr>
          <p:cNvPr id="12298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9525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Shape 92"/>
          <p:cNvSpPr txBox="1">
            <a:spLocks/>
          </p:cNvSpPr>
          <p:nvPr/>
        </p:nvSpPr>
        <p:spPr>
          <a:xfrm>
            <a:off x="1620838" y="469900"/>
            <a:ext cx="6607175" cy="1160463"/>
          </a:xfrm>
          <a:prstGeom prst="rect">
            <a:avLst/>
          </a:prstGeom>
        </p:spPr>
        <p:txBody>
          <a:bodyPr lIns="91425" tIns="91425" rIns="91425" bIns="91425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" sz="3600" dirty="0">
                <a:solidFill>
                  <a:schemeClr val="accent4"/>
                </a:solidFill>
              </a:rPr>
              <a:t>Medicare Rights Center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0C3FF-B46A-6848-BA5C-4CFEF7811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Expedited appeal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F7278-E1DD-634F-8A87-03EC3BF70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Beneficiary can request a fast (expedited) exception request if they or their doctor feel that their health could be seriously harmed by waiting the standard timeline for a decision </a:t>
            </a:r>
          </a:p>
          <a:p>
            <a:pPr lvl="1"/>
            <a:r>
              <a:rPr lang="en-US" dirty="0"/>
              <a:t>If doctor supports, plans </a:t>
            </a:r>
            <a:r>
              <a:rPr lang="en-US" b="1" dirty="0"/>
              <a:t>must</a:t>
            </a:r>
            <a:r>
              <a:rPr lang="en-US" dirty="0"/>
              <a:t> follow expedited timeline</a:t>
            </a:r>
          </a:p>
          <a:p>
            <a:r>
              <a:rPr lang="en-US" dirty="0"/>
              <a:t>If the plan grants the request to expedite the process, beneficiary will get a decision within 24 hours of the initial exception request 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750CB7-D6E8-5142-9D4D-136A494424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05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298CD-F007-F64B-A91D-DC95201E8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Expedited appeal timeline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AF215-FA08-5547-9AFA-F137E9576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At the plan level</a:t>
            </a:r>
            <a:r>
              <a:rPr lang="en-US" dirty="0"/>
              <a:t>, the plan should issue a decision on the appeal within </a:t>
            </a:r>
            <a:r>
              <a:rPr lang="en-US" b="1" dirty="0"/>
              <a:t>72 hours</a:t>
            </a:r>
          </a:p>
          <a:p>
            <a:pPr lvl="0"/>
            <a:r>
              <a:rPr lang="en-US" b="1" dirty="0"/>
              <a:t>At the IRE level</a:t>
            </a:r>
            <a:r>
              <a:rPr lang="en-US" dirty="0"/>
              <a:t>, the IRE should issue a decision within </a:t>
            </a:r>
            <a:r>
              <a:rPr lang="en-US" b="1" dirty="0"/>
              <a:t>72 hours</a:t>
            </a:r>
            <a:endParaRPr lang="en-US" dirty="0"/>
          </a:p>
          <a:p>
            <a:pPr lvl="0"/>
            <a:r>
              <a:rPr lang="en-US" b="1" dirty="0"/>
              <a:t>At the OMHA level</a:t>
            </a:r>
            <a:r>
              <a:rPr lang="en-US" dirty="0"/>
              <a:t>, the OMHA should issue a decision within </a:t>
            </a:r>
            <a:r>
              <a:rPr lang="en-US" b="1" dirty="0"/>
              <a:t>10 days</a:t>
            </a:r>
          </a:p>
          <a:p>
            <a:pPr lvl="0"/>
            <a:r>
              <a:rPr lang="en-US" b="1" dirty="0"/>
              <a:t>At the Council level</a:t>
            </a:r>
            <a:r>
              <a:rPr lang="en-US" dirty="0"/>
              <a:t>, the Council should issue a decision within </a:t>
            </a:r>
            <a:r>
              <a:rPr lang="en-US" b="1" dirty="0"/>
              <a:t>10 days</a:t>
            </a:r>
          </a:p>
          <a:p>
            <a:pPr lvl="0"/>
            <a:r>
              <a:rPr lang="en-US" b="1" dirty="0"/>
              <a:t>At the Federal District Court</a:t>
            </a:r>
            <a:r>
              <a:rPr lang="en-US" dirty="0"/>
              <a:t>, there is </a:t>
            </a:r>
            <a:r>
              <a:rPr lang="en-US" b="1" dirty="0"/>
              <a:t>no timeframe</a:t>
            </a:r>
            <a:r>
              <a:rPr lang="en-US" dirty="0"/>
              <a:t> for the court to issue a decision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65440-A693-F946-B0A7-9B6074E796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91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C123A-0720-C04D-9CCA-3EC1C33BF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filing a successful appeal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F1484-48FB-4C45-B645-931A16995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Beneficiary should ask their doctor to write a letter of support addressing the plan’s reasons for not covering the needed drug </a:t>
            </a:r>
          </a:p>
          <a:p>
            <a:pPr lvl="1"/>
            <a:r>
              <a:rPr lang="en-US" dirty="0"/>
              <a:t>Doctors can confirm medical necessity, the appropriateness or not of any plan-suggested alternatives, and may be able to work closely with the patient through the appeals process</a:t>
            </a:r>
          </a:p>
          <a:p>
            <a:r>
              <a:rPr lang="en-US" dirty="0"/>
              <a:t>Beneficiary may want to contact a lawyer or legal services organization to help after the IRE level of an appeal—but it is not required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41F48-3CB0-044C-AE89-C97E6048CD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65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62713-6F2A-1B4E-BEA4-87307654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filing a successful appeal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A36C0-ACA7-E845-9302-F26CC684A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Beneficiaries should keep records of the conversations they have with their plan, and any documents they receive from their plan, their provider or entities</a:t>
            </a:r>
          </a:p>
          <a:p>
            <a:r>
              <a:rPr lang="en-US" dirty="0"/>
              <a:t>Persistence</a:t>
            </a:r>
            <a:r>
              <a:rPr lang="en-US" b="1" dirty="0"/>
              <a:t> </a:t>
            </a:r>
            <a:r>
              <a:rPr lang="en-US" dirty="0"/>
              <a:t>is important</a:t>
            </a:r>
            <a:endParaRPr lang="en-US" b="1" dirty="0"/>
          </a:p>
          <a:p>
            <a:pPr lvl="1"/>
            <a:r>
              <a:rPr lang="en-US" dirty="0"/>
              <a:t>Each level of an appeal is an independent decision, therefore an appeal denied at a lower level may be approved at higher levels without any new or additional information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BAC4-39F7-554E-B467-A93238425C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9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D9DCF-A0AD-B240-8A10-CD4D2CBC5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69A98-7DF4-1F42-8B10-E97FC18A7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doctor may be able to:</a:t>
            </a:r>
          </a:p>
          <a:p>
            <a:pPr lvl="1"/>
            <a:r>
              <a:rPr lang="en-US" b="1" dirty="0"/>
              <a:t>Prescribe generic versions of the drug</a:t>
            </a:r>
            <a:r>
              <a:rPr lang="en-US" dirty="0"/>
              <a:t>: Generic drugs, if right for the patient, are often less expensive than brand-name drugs, and might be covered by the plan or be more affordable if the patient chooses to pay out-of-pocket. </a:t>
            </a:r>
          </a:p>
          <a:p>
            <a:pPr lvl="1"/>
            <a:r>
              <a:rPr lang="en-US" b="1" dirty="0"/>
              <a:t>Provide samples of the medication</a:t>
            </a:r>
            <a:r>
              <a:rPr lang="en-US" dirty="0"/>
              <a:t>: A temporary solution, as their doctor may not be able to provide samples for very long. </a:t>
            </a:r>
          </a:p>
          <a:p>
            <a:pPr lvl="1"/>
            <a:r>
              <a:rPr lang="en-US" b="1" dirty="0"/>
              <a:t>Discuss other programs</a:t>
            </a:r>
            <a:r>
              <a:rPr lang="en-US" dirty="0"/>
              <a:t>: Charity programs may be able to cover some or all of the cost of the drugs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8FEFB-E174-9C4E-8BB5-60252F43D0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4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3624B-E7A0-1A4A-92AD-B1EC5366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2CFAF-CA57-A04C-9E51-F51030C78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beneficiary’s drug is on a high tier and/or has high co-pays, they may be able to file a </a:t>
            </a:r>
            <a:r>
              <a:rPr lang="en-US" b="1" dirty="0"/>
              <a:t>tiering exception</a:t>
            </a:r>
          </a:p>
          <a:p>
            <a:r>
              <a:rPr lang="en-US" dirty="0"/>
              <a:t>They or their doctor must show that drugs for treatment of their condition that are on lower tiers are ineffective or dangerous for them</a:t>
            </a:r>
          </a:p>
          <a:p>
            <a:pPr lvl="1"/>
            <a:r>
              <a:rPr lang="en-US" dirty="0"/>
              <a:t>Cannot make this request for drugs in a “specialty tier”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00ACF-ACF7-F245-AF3E-964EC5A743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8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34BE5-E2BA-884E-BE92-A6690E873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Tiering exceptions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E2A58-05C4-4540-A11D-B09D6A26E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the plan where to send a tiering exception request</a:t>
            </a:r>
          </a:p>
          <a:p>
            <a:r>
              <a:rPr lang="en-US" dirty="0"/>
              <a:t>Fill out and send Medicare’s general “Coverage Determination Request Form” or whatever form the plan prefers to use</a:t>
            </a:r>
          </a:p>
          <a:p>
            <a:pPr lvl="1"/>
            <a:r>
              <a:rPr lang="en-US" dirty="0"/>
              <a:t>Can include letter of support from physician</a:t>
            </a:r>
          </a:p>
          <a:p>
            <a:r>
              <a:rPr lang="en-US" dirty="0"/>
              <a:t>Plan must give decision within 72 hours </a:t>
            </a:r>
          </a:p>
          <a:p>
            <a:pPr lvl="1"/>
            <a:r>
              <a:rPr lang="en-US" dirty="0"/>
              <a:t>Expedited request: 24 hours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3FB5CD-714F-AB45-BDFC-83A3E0E9AC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4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E37C1-F2D3-6D4C-83B1-2A6C7140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64B45-E772-D34A-8D76-E17FFA185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plan approves the tiering exception request, their drug will be covered at cost-sharing that applies in the lower tier</a:t>
            </a:r>
          </a:p>
          <a:p>
            <a:pPr lvl="1"/>
            <a:r>
              <a:rPr lang="en-US" dirty="0"/>
              <a:t>Should apply until the end of the current calendar year</a:t>
            </a:r>
          </a:p>
          <a:p>
            <a:r>
              <a:rPr lang="en-US" dirty="0"/>
              <a:t>If the plan denies their request, it should send them a Notice of Denial of Medicare Prescription Drug Coverage letter. </a:t>
            </a:r>
          </a:p>
          <a:p>
            <a:pPr lvl="1"/>
            <a:r>
              <a:rPr lang="en-US" dirty="0"/>
              <a:t>Can appeal this decision following the steps of the Part D appeal process.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5BCE2-5F42-3843-AFD3-4A08608F24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644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00A59-61C5-284F-83AC-6F04DA641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D late enrollment penalty (LEP)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9C5507-35C8-BA47-BA66-81458F4C7D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59070EAB-8FED-42C2-A339-907D2319B84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080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50E8-7047-2A4A-9FEC-A9FABF622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D LEP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1BA0D-8B6B-5349-B97F-15848657D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beneficiary was without Part D or creditable drug coverage for more than 63 days while eligible for Medicare, they may have an LEP when they enroll in Part D. </a:t>
            </a:r>
          </a:p>
          <a:p>
            <a:r>
              <a:rPr lang="en-US" dirty="0"/>
              <a:t>Creditable coverage may include:</a:t>
            </a:r>
          </a:p>
          <a:p>
            <a:pPr lvl="1"/>
            <a:r>
              <a:rPr lang="en-US" dirty="0"/>
              <a:t>An employer or union plan</a:t>
            </a:r>
          </a:p>
          <a:p>
            <a:pPr lvl="1"/>
            <a:r>
              <a:rPr lang="en-US" dirty="0"/>
              <a:t>A retiree plan</a:t>
            </a:r>
          </a:p>
          <a:p>
            <a:pPr lvl="1"/>
            <a:r>
              <a:rPr lang="en-US" dirty="0"/>
              <a:t>Veteran’s Affairs (VA) benefits</a:t>
            </a:r>
            <a:endParaRPr lang="en-US" dirty="0">
              <a:cs typeface="Arial"/>
            </a:endParaRPr>
          </a:p>
          <a:p>
            <a:pPr lvl="1"/>
            <a:r>
              <a:rPr lang="en-US" dirty="0">
                <a:cs typeface="Arial"/>
              </a:rPr>
              <a:t>Federal Employee Health Benefit (FEHB) plans </a:t>
            </a: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A4C53-1C13-ED44-B2DD-2D628E3EEF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48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9"/>
          <p:cNvSpPr txBox="1">
            <a:spLocks/>
          </p:cNvSpPr>
          <p:nvPr/>
        </p:nvSpPr>
        <p:spPr>
          <a:xfrm>
            <a:off x="1561459" y="1580225"/>
            <a:ext cx="6788530" cy="385290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This toolkit for State Health Insurance Assistance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Programs (SHIPs), Area Agencies on Aging (AAAs),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and Aging and Disability Resource Centers (ADRCs)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was made possible by grant funding from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National Council on Aging.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The National Council on Aging is a respected national leader and trusted partner to help people aged 60+ meet the challenges of aging. They partner with nonprofit organizations, government, and business top provide innovative community programs and services, online help, and advocacy. </a:t>
            </a:r>
          </a:p>
        </p:txBody>
      </p:sp>
      <p:sp>
        <p:nvSpPr>
          <p:cNvPr id="27" name="Shape 92"/>
          <p:cNvSpPr txBox="1">
            <a:spLocks/>
          </p:cNvSpPr>
          <p:nvPr/>
        </p:nvSpPr>
        <p:spPr>
          <a:xfrm>
            <a:off x="1561459" y="679269"/>
            <a:ext cx="6606120" cy="722812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sz="3600" dirty="0">
                <a:solidFill>
                  <a:schemeClr val="accent4"/>
                </a:solidFill>
              </a:rPr>
              <a:t>National Council on Aging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3194" t="30424" r="13889" b="28395"/>
          <a:stretch/>
        </p:blipFill>
        <p:spPr bwMode="auto">
          <a:xfrm>
            <a:off x="6083766" y="5295992"/>
            <a:ext cx="2997550" cy="88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2" y="952500"/>
            <a:ext cx="952500" cy="9525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50884E0-DEB6-4591-9F60-F29CC0C8CFE5}"/>
              </a:ext>
            </a:extLst>
          </p:cNvPr>
          <p:cNvSpPr/>
          <p:nvPr/>
        </p:nvSpPr>
        <p:spPr>
          <a:xfrm>
            <a:off x="110252" y="5433134"/>
            <a:ext cx="5899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rgbClr val="201F1E"/>
                </a:solidFill>
                <a:latin typeface="CHTCFL+Arial-ItalicMT"/>
              </a:rPr>
              <a:t>This project was supported in part by grant </a:t>
            </a:r>
            <a:r>
              <a:rPr lang="en-US" sz="1200" i="1" dirty="0">
                <a:solidFill>
                  <a:srgbClr val="000000"/>
                </a:solidFill>
                <a:latin typeface="CHTCFL+Arial-ItalicMT"/>
              </a:rPr>
              <a:t>90MINC0001-01-00 </a:t>
            </a:r>
            <a:r>
              <a:rPr lang="en-US" sz="1200" i="1" dirty="0">
                <a:solidFill>
                  <a:srgbClr val="1F1E1E"/>
                </a:solidFill>
                <a:latin typeface="CHTCFL+Arial-ItalicMT"/>
              </a:rPr>
              <a:t>from the U.S. Administration for Community Living, Department of Health and Human Services. Points of view or opinions do not necessarily represent official ACL policy.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40850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3A56-87AD-2641-8BBF-43893CECE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the Part D LEP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D79B9-EC30-B54A-A144-235FADD29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Penalty is 1% of the national base beneficiary premium for every month they did not have Part D or creditable drug coverage while eligible for Part D.</a:t>
            </a:r>
          </a:p>
          <a:p>
            <a:pPr lvl="1"/>
            <a:r>
              <a:rPr lang="en-US" dirty="0"/>
              <a:t>National base beneficiary premium in 2020: ($32.74 in 2020) </a:t>
            </a:r>
          </a:p>
          <a:p>
            <a:r>
              <a:rPr lang="en-US" dirty="0"/>
              <a:t>This is added to their monthly Part D premium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AA204-130D-6447-8C42-7A42B1DBCB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522355-E9B2-724C-809C-9332C4F5F224}"/>
              </a:ext>
            </a:extLst>
          </p:cNvPr>
          <p:cNvSpPr txBox="1"/>
          <p:nvPr/>
        </p:nvSpPr>
        <p:spPr>
          <a:xfrm>
            <a:off x="210640" y="4378404"/>
            <a:ext cx="88682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National base premium x 1% x months without Part D or creditable coverage + Part D premium =  Amount beneficiary has to pay each month for Part D coverage</a:t>
            </a:r>
          </a:p>
        </p:txBody>
      </p:sp>
    </p:spTree>
    <p:extLst>
      <p:ext uri="{BB962C8B-B14F-4D97-AF65-F5344CB8AC3E}">
        <p14:creationId xmlns:p14="http://schemas.microsoft.com/office/powerpoint/2010/main" val="34925184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4498-AAD6-304B-B2A0-7872EBA4E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Part D LEP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58BB8-2DE9-5348-9A1B-F8E84B7AF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Ms. M turned 65 in October 2018 and became eligible for Medicare. She did not enroll in Part D until November 2019 and went 13 months without coverage. She also did not have another form of creditable drug coverage.</a:t>
            </a:r>
          </a:p>
          <a:p>
            <a:r>
              <a:rPr lang="en-US" dirty="0"/>
              <a:t>In 2020, she will have a $4.25 penalty that she will pay on top of her monthly premium</a:t>
            </a:r>
          </a:p>
          <a:p>
            <a:pPr lvl="1"/>
            <a:r>
              <a:rPr lang="en-US" dirty="0"/>
              <a:t>$32.74 x 1% = $0.3274 x 13 = $4.25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70578A-5173-6B4B-9149-A04B6704B9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436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7E4C0-1411-3241-B49F-2D02B705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Appealing the Part D LEP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36690-D9E8-464E-B067-A4EB20B9D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Beneficiaries have the right to file an appeal regarding their LEP determination </a:t>
            </a:r>
          </a:p>
          <a:p>
            <a:r>
              <a:rPr lang="en-US" dirty="0"/>
              <a:t>MAXIMUS is the company contracted by Medicare to handle these appeals </a:t>
            </a:r>
          </a:p>
          <a:p>
            <a:r>
              <a:rPr lang="en-US" dirty="0"/>
              <a:t>Can appeal the penalty or its amount</a:t>
            </a:r>
          </a:p>
          <a:p>
            <a:r>
              <a:rPr lang="en-US" dirty="0"/>
              <a:t>Should complete the appeal form from their plan and attach any evidence of past coverage </a:t>
            </a:r>
          </a:p>
          <a:p>
            <a:pPr lvl="1"/>
            <a:r>
              <a:rPr lang="en-US" dirty="0"/>
              <a:t>Copies of insurance cards </a:t>
            </a:r>
          </a:p>
          <a:p>
            <a:pPr lvl="1"/>
            <a:r>
              <a:rPr lang="en-US" dirty="0"/>
              <a:t>Copies of premium bills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C37ADA-3411-0343-9B0B-CCA27E0B5F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88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83138-2C99-424E-B777-B716E9BC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Appealing the Part D LEP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882A3-DE65-3C4C-B41D-7F766F990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Beneficiary should mail appeal materials to:</a:t>
            </a:r>
          </a:p>
          <a:p>
            <a:pPr marL="0" indent="0">
              <a:buNone/>
            </a:pPr>
            <a:r>
              <a:rPr lang="en-US" dirty="0"/>
              <a:t> 	MAXIMUS Federal Services </a:t>
            </a:r>
          </a:p>
          <a:p>
            <a:pPr marL="0" indent="0">
              <a:buNone/>
            </a:pPr>
            <a:r>
              <a:rPr lang="en-US" dirty="0"/>
              <a:t>	3750 Monroe Avenue, Suite 704 </a:t>
            </a:r>
          </a:p>
          <a:p>
            <a:pPr marL="0" indent="0">
              <a:buNone/>
            </a:pPr>
            <a:r>
              <a:rPr lang="en-US" dirty="0"/>
              <a:t>	Pittsford, NY 14534-1302 </a:t>
            </a:r>
          </a:p>
          <a:p>
            <a:pPr marL="0" indent="0">
              <a:buNone/>
            </a:pPr>
            <a:r>
              <a:rPr lang="en-US" dirty="0"/>
              <a:t>	Customer Service Number: 585-348-3400</a:t>
            </a:r>
          </a:p>
          <a:p>
            <a:r>
              <a:rPr lang="en-US" dirty="0"/>
              <a:t>Appeal deadline: 60 days from the date they received the letter informing them about the penalty </a:t>
            </a:r>
          </a:p>
          <a:p>
            <a:r>
              <a:rPr lang="en-US" dirty="0"/>
              <a:t>They can expect a determination from MAXIMUS within 90 days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FD53C5-8E6B-F640-A1EE-72A96DDFE1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826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9EB9-79A7-474F-9992-4469C69A3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Successful Part D LEP appeal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D851F-236A-B04C-A49C-88864F168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/>
              <a:t>Being unaware of the requirement to have prescription drug coverage is unlikely to be a successful basis for an appeal.</a:t>
            </a:r>
          </a:p>
          <a:p>
            <a:r>
              <a:rPr lang="en-US" sz="2300" dirty="0"/>
              <a:t>The following may result in the elimination or reduction of a penalty:</a:t>
            </a:r>
          </a:p>
          <a:p>
            <a:pPr lvl="1"/>
            <a:r>
              <a:rPr lang="en-US" sz="2000" dirty="0"/>
              <a:t>Showing that beneficiary has Extra Help </a:t>
            </a:r>
          </a:p>
          <a:p>
            <a:pPr lvl="1"/>
            <a:r>
              <a:rPr lang="en-US" sz="2000" dirty="0"/>
              <a:t>Having creditable drug coverage during some or all of the time period in question</a:t>
            </a:r>
          </a:p>
          <a:p>
            <a:pPr lvl="1"/>
            <a:r>
              <a:rPr lang="en-US" sz="2000" dirty="0"/>
              <a:t>Having non-creditable drug coverage, but their employer or insurer told them it was creditable or didn’t inform them that it was non-creditable</a:t>
            </a:r>
          </a:p>
          <a:p>
            <a:pPr lvl="1"/>
            <a:r>
              <a:rPr lang="en-US" sz="2000" dirty="0"/>
              <a:t>Being ineligible for Medicare’s prescription drug plan (e.g., if they were living outside the U.S. or incarcerated) during the period</a:t>
            </a:r>
          </a:p>
          <a:p>
            <a:pPr lvl="1"/>
            <a:r>
              <a:rPr lang="en-US" sz="2000" dirty="0"/>
              <a:t>Having been unable enroll into creditable drug coverage because of a serious medical emergency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1FA63-8641-4A47-9532-B43D7F872C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983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Extra Help basics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2600" dirty="0"/>
              <a:t>Federal program that helps pay deductibles, premiums, copays, and coinsurances associated with Medicare Part D</a:t>
            </a:r>
          </a:p>
          <a:p>
            <a:pPr eaLnBrk="1" hangingPunct="1">
              <a:spcBef>
                <a:spcPts val="600"/>
              </a:spcBef>
            </a:pPr>
            <a:r>
              <a:rPr lang="en-US" sz="2600" dirty="0"/>
              <a:t>Provides beneficiaries with quarterly Special Enrollment Period (SEP) </a:t>
            </a:r>
          </a:p>
          <a:p>
            <a:pPr eaLnBrk="1" hangingPunct="1">
              <a:spcBef>
                <a:spcPts val="600"/>
              </a:spcBef>
            </a:pPr>
            <a:r>
              <a:rPr lang="en-US" sz="2600" dirty="0"/>
              <a:t>Waives Part D late enrollment penalties</a:t>
            </a:r>
          </a:p>
          <a:p>
            <a:pPr lvl="1" eaLnBrk="1" hangingPunct="1">
              <a:spcBef>
                <a:spcPts val="600"/>
              </a:spcBef>
            </a:pPr>
            <a:endParaRPr lang="en-US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21513" y="644683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Page </a:t>
            </a:r>
            <a:fld id="{97C6CA68-4B86-48C7-A6DD-23C4874908FD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580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Help eligibility in 2020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2352588"/>
          <a:ext cx="64770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786100032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1965413034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Single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Couple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807233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$1,615/month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$2,175/month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809189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95400" y="1806675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latin typeface="+mj-lt"/>
              </a:rPr>
              <a:t>Extra Help income limits in 2020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4660713"/>
          <a:ext cx="6477000" cy="1143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786100032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1965413034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Single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Couple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807233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$14,610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$29,160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809189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95400" y="41148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>
                <a:latin typeface="+mj-lt"/>
              </a:rPr>
              <a:t>Extra Help asset limits in 2020</a:t>
            </a:r>
            <a:endParaRPr lang="en-US" sz="2400" dirty="0">
              <a:latin typeface="+mj-lt"/>
            </a:endParaRP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21513" y="6446838"/>
            <a:ext cx="20574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 Page </a:t>
            </a:r>
            <a:fld id="{97C6CA68-4B86-48C7-A6DD-23C4874908FD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339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A77FD-3082-0B49-B234-4A4928A0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for Extra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1CB30-39B8-3144-A8EB-2CB362D89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639" y="1600200"/>
            <a:ext cx="8619852" cy="484663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400" b="1" dirty="0"/>
              <a:t>Automatic enrollment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altLang="en-US" sz="2200" dirty="0"/>
              <a:t>Beneficiary gets Extra Help automatically if they  have Medicaid, a Medicare Savings Program, or Supplemental Security Income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altLang="en-US" sz="2400" b="1" dirty="0"/>
              <a:t>Actively apply </a:t>
            </a:r>
            <a:r>
              <a:rPr lang="en-US" altLang="en-US" sz="2400" dirty="0"/>
              <a:t>through Social Security Administration (SSA)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2200" dirty="0"/>
              <a:t>Contact Medicare Rights Center (800-333-4114) for help applying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2200" dirty="0"/>
              <a:t>Fill out online application (</a:t>
            </a:r>
            <a:r>
              <a:rPr lang="en-US" altLang="en-US" sz="2200" dirty="0">
                <a:hlinkClick r:id="rId2"/>
              </a:rPr>
              <a:t>www.ssa.gov</a:t>
            </a:r>
            <a:r>
              <a:rPr lang="en-US" altLang="en-US" sz="2200" dirty="0"/>
              <a:t>) </a:t>
            </a:r>
            <a:endParaRPr lang="en-US" altLang="en-US" sz="18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2200" dirty="0"/>
              <a:t>Apply by phone (800-772-1213)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2200" dirty="0"/>
              <a:t>Apply in person at local SSA office</a:t>
            </a:r>
          </a:p>
          <a:p>
            <a:pPr lvl="1">
              <a:spcBef>
                <a:spcPts val="0"/>
              </a:spcBef>
              <a:spcAft>
                <a:spcPts val="1000"/>
              </a:spcAft>
            </a:pPr>
            <a:r>
              <a:rPr lang="en-US" altLang="en-US" sz="2200" dirty="0"/>
              <a:t>Declare income and assets (don’t need to provide proof)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altLang="en-US" sz="2400" dirty="0"/>
              <a:t>If denied, beneficiary can appeal by following instructions on denial notice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4117F-0DD7-7649-A71F-4D9A7C22B5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906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Resources for information and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19" y="1686560"/>
            <a:ext cx="4381681" cy="43281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dirty="0"/>
              <a:t>State Health Insurance Assistance Program (SHIP)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2"/>
              </a:rPr>
              <a:t>www.shiptacenter.org</a:t>
            </a:r>
            <a:r>
              <a:rPr lang="en-US" sz="220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3"/>
              </a:rPr>
              <a:t>www.eldercare.gov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Social Security Administration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800-772-1213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4"/>
              </a:rPr>
              <a:t>www.ssa.gov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endParaRPr lang="en-US" sz="2200" b="1" dirty="0"/>
          </a:p>
          <a:p>
            <a:pPr marL="0" indent="0">
              <a:buNone/>
            </a:pPr>
            <a:r>
              <a:rPr lang="en-US" sz="2200" b="1" dirty="0"/>
              <a:t>Medicare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1-800-MEDICARE (633-4227)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hlinkClick r:id="rId5"/>
              </a:rPr>
              <a:t>www.medicare.gov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4597400" y="1666240"/>
            <a:ext cx="4470400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Medicare Rights Center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800-333-4114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hlinkClick r:id="rId6"/>
              </a:rPr>
              <a:t>www.medicareinteractive.org</a:t>
            </a:r>
            <a:r>
              <a:rPr lang="en-US" sz="2000" dirty="0"/>
              <a:t> </a:t>
            </a:r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D6B"/>
              </a:buClr>
              <a:defRPr/>
            </a:pPr>
            <a:endParaRPr lang="en-US" sz="2000" b="1" kern="0" dirty="0"/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D6B"/>
              </a:buClr>
              <a:defRPr/>
            </a:pPr>
            <a:endParaRPr lang="en-US" sz="2000" b="1" kern="0" dirty="0"/>
          </a:p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1D6B"/>
              </a:buClr>
              <a:defRPr/>
            </a:pPr>
            <a:r>
              <a:rPr lang="en-US" sz="2000" b="1" kern="0" dirty="0"/>
              <a:t>National Council on Aging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7"/>
              </a:rPr>
              <a:t>www.ncoa.org</a:t>
            </a:r>
            <a:r>
              <a:rPr lang="en-US" dirty="0"/>
              <a:t>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8"/>
              </a:rPr>
              <a:t>www.centerforbenefits.org</a:t>
            </a:r>
            <a:endParaRPr lang="en-US" dirty="0"/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9"/>
              </a:rPr>
              <a:t>www.mymedicarematters.org</a:t>
            </a:r>
            <a:r>
              <a:rPr lang="en-US" dirty="0"/>
              <a:t> </a:t>
            </a:r>
          </a:p>
          <a:p>
            <a:pPr marL="800100" lvl="1" indent="-3429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10"/>
              </a:rPr>
              <a:t>www.benefitscheckup.org</a:t>
            </a: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677" y="187539"/>
            <a:ext cx="1166948" cy="116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0313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Medicare Interactive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www.medicareinteractive.org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500" dirty="0"/>
              <a:t>Web-based compendium developed by Medicare Rights for use as a look-up guide and counseling tool to help people with Medicare</a:t>
            </a:r>
          </a:p>
          <a:p>
            <a:pPr lvl="1"/>
            <a:r>
              <a:rPr lang="en-US" sz="2000" dirty="0"/>
              <a:t>Easy to navigate</a:t>
            </a:r>
          </a:p>
          <a:p>
            <a:pPr lvl="1"/>
            <a:r>
              <a:rPr lang="en-US" sz="2000" dirty="0"/>
              <a:t>Clear, simple language</a:t>
            </a:r>
          </a:p>
          <a:p>
            <a:pPr lvl="1"/>
            <a:r>
              <a:rPr lang="en-US" sz="2000" dirty="0"/>
              <a:t>Answers to Medicare questions and questions about related topics</a:t>
            </a:r>
          </a:p>
          <a:p>
            <a:pPr lvl="1"/>
            <a:r>
              <a:rPr lang="en-US" sz="2000" dirty="0"/>
              <a:t>3+ million annual visits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15" y="329793"/>
            <a:ext cx="2342395" cy="80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43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38" y="417513"/>
            <a:ext cx="7886700" cy="83661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Learning objectives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11138" y="1744663"/>
            <a:ext cx="8620125" cy="435133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SzPct val="120000"/>
              <a:buBlip>
                <a:blip r:embed="rId2"/>
              </a:buBlip>
            </a:pPr>
            <a:r>
              <a:rPr lang="en-US" altLang="en-US" dirty="0"/>
              <a:t>Understand the reasons for why a plan may deny coverage for a prescription drug</a:t>
            </a:r>
          </a:p>
          <a:p>
            <a:pPr>
              <a:spcBef>
                <a:spcPts val="0"/>
              </a:spcBef>
              <a:spcAft>
                <a:spcPts val="1800"/>
              </a:spcAft>
              <a:buSzPct val="120000"/>
              <a:buBlip>
                <a:blip r:embed="rId2"/>
              </a:buBlip>
            </a:pPr>
            <a:r>
              <a:rPr lang="en-US" altLang="en-US" dirty="0"/>
              <a:t>Know the steps of a Part D appeal</a:t>
            </a:r>
          </a:p>
          <a:p>
            <a:pPr>
              <a:spcBef>
                <a:spcPts val="0"/>
              </a:spcBef>
              <a:spcAft>
                <a:spcPts val="1800"/>
              </a:spcAft>
              <a:buSzPct val="120000"/>
              <a:buBlip>
                <a:blip r:embed="rId2"/>
              </a:buBlip>
            </a:pPr>
            <a:r>
              <a:rPr lang="en-US" altLang="en-US" dirty="0"/>
              <a:t>Review tips on how to file a successful appeal</a:t>
            </a:r>
          </a:p>
          <a:p>
            <a:pPr>
              <a:spcBef>
                <a:spcPts val="0"/>
              </a:spcBef>
              <a:spcAft>
                <a:spcPts val="1800"/>
              </a:spcAft>
              <a:buSzPct val="120000"/>
              <a:buBlip>
                <a:blip r:embed="rId2"/>
              </a:buBlip>
            </a:pPr>
            <a:r>
              <a:rPr lang="en-US" altLang="en-US" dirty="0"/>
              <a:t>Be familiar with the Part D Late Enrollment Penalty (LEP) and how to appeal an LEP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F899BF35-47D9-495A-914C-621A36D13ED0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39" y="418186"/>
            <a:ext cx="7209064" cy="836657"/>
          </a:xfrm>
        </p:spPr>
        <p:txBody>
          <a:bodyPr>
            <a:noAutofit/>
          </a:bodyPr>
          <a:lstStyle/>
          <a:p>
            <a:r>
              <a:rPr lang="en-US" sz="3600" dirty="0"/>
              <a:t>Medicare Interactive Pro (MI Pro)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Web-based curriculum that empowers professionals to better help clients, patients, employees, retirees, and others navigate Medicare</a:t>
            </a:r>
          </a:p>
          <a:p>
            <a:pPr lvl="1"/>
            <a:r>
              <a:rPr lang="en-US" sz="2000" dirty="0"/>
              <a:t>Four levels with four to five courses each </a:t>
            </a:r>
          </a:p>
          <a:p>
            <a:pPr lvl="1"/>
            <a:r>
              <a:rPr lang="en-US" sz="2000" dirty="0"/>
              <a:t>Quizzes and downloadable course materials</a:t>
            </a:r>
          </a:p>
          <a:p>
            <a:r>
              <a:rPr lang="en-US" sz="2500" dirty="0"/>
              <a:t>Builds on 25 years of Medicare Rights Center counseling experience</a:t>
            </a:r>
          </a:p>
          <a:p>
            <a:r>
              <a:rPr lang="en-US" sz="2500" dirty="0"/>
              <a:t>For details, visit </a:t>
            </a:r>
            <a:r>
              <a:rPr lang="en-US" sz="2500" dirty="0">
                <a:hlinkClick r:id="rId2"/>
              </a:rPr>
              <a:t>www.medicareinteractive.org/learning-center/courses</a:t>
            </a:r>
            <a:r>
              <a:rPr lang="en-US" sz="2500" dirty="0"/>
              <a:t> or contact Jay Johnson at 212-204-6234 or </a:t>
            </a:r>
            <a:r>
              <a:rPr lang="en-US" sz="2500" dirty="0">
                <a:hlinkClick r:id="rId3"/>
              </a:rPr>
              <a:t>jjohnson@medicarerights.org</a:t>
            </a:r>
            <a:endParaRPr lang="en-US" sz="25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941" y="283293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23888" y="3429000"/>
            <a:ext cx="7886700" cy="977900"/>
          </a:xfrm>
        </p:spPr>
        <p:txBody>
          <a:bodyPr/>
          <a:lstStyle/>
          <a:p>
            <a:r>
              <a:rPr lang="en-US" altLang="en-US" dirty="0"/>
              <a:t>Medicare Part D basics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8C90D817-D6F3-49CD-AF6B-250B41FFFCAA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38" y="417513"/>
            <a:ext cx="7886700" cy="83661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/>
              <a:t>Part D: Medicare drug coverage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D741A772-3163-4910-B744-6A8E8545482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1138" y="1744663"/>
            <a:ext cx="8347075" cy="2898775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1200"/>
              </a:spcAft>
            </a:pPr>
            <a:r>
              <a:rPr lang="en-US" altLang="en-US" sz="2400" dirty="0"/>
              <a:t>Covers most outpatient prescription drugs 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</a:pPr>
            <a:r>
              <a:rPr lang="en-US" altLang="en-US" sz="2400" dirty="0"/>
              <a:t>Each Part D plan has a </a:t>
            </a:r>
            <a:r>
              <a:rPr lang="en-US" altLang="en-US" sz="2400" b="1" dirty="0">
                <a:solidFill>
                  <a:schemeClr val="accent1"/>
                </a:solidFill>
              </a:rPr>
              <a:t>formulary</a:t>
            </a:r>
            <a:r>
              <a:rPr lang="en-US" altLang="en-US" sz="2400" dirty="0"/>
              <a:t>, the list of drugs covered by plan</a:t>
            </a:r>
          </a:p>
          <a:p>
            <a:pPr marL="457200" indent="-457200">
              <a:spcBef>
                <a:spcPct val="0"/>
              </a:spcBef>
              <a:spcAft>
                <a:spcPts val="1200"/>
              </a:spcAft>
            </a:pPr>
            <a:r>
              <a:rPr lang="en-US" altLang="en-US" sz="2400" dirty="0"/>
              <a:t>Beneficiary can get Part D coverage in two ways:</a:t>
            </a:r>
          </a:p>
        </p:txBody>
      </p:sp>
      <p:pic>
        <p:nvPicPr>
          <p:cNvPr id="1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82563"/>
            <a:ext cx="12827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90575" y="3578225"/>
            <a:ext cx="3392488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100" b="1" dirty="0">
                <a:solidFill>
                  <a:schemeClr val="accent1"/>
                </a:solidFill>
              </a:rPr>
              <a:t>Stand-alone Part D plan </a:t>
            </a:r>
          </a:p>
          <a:p>
            <a:pPr algn="ctr" eaLnBrk="1" hangingPunct="1"/>
            <a:r>
              <a:rPr lang="en-US" altLang="en-US" sz="2100" dirty="0"/>
              <a:t>that works with Original Medicare</a:t>
            </a: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4529138" y="3578225"/>
            <a:ext cx="356870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100" b="1" dirty="0">
                <a:solidFill>
                  <a:schemeClr val="accent1"/>
                </a:solidFill>
              </a:rPr>
              <a:t>Medicare Advantage Plan </a:t>
            </a:r>
          </a:p>
          <a:p>
            <a:pPr algn="ctr" eaLnBrk="1" hangingPunct="1"/>
            <a:r>
              <a:rPr lang="en-US" altLang="en-US" sz="2100" dirty="0"/>
              <a:t>that includes prescription drug coverage</a:t>
            </a:r>
          </a:p>
        </p:txBody>
      </p:sp>
    </p:spTree>
    <p:extLst>
      <p:ext uri="{BB962C8B-B14F-4D97-AF65-F5344CB8AC3E}">
        <p14:creationId xmlns:p14="http://schemas.microsoft.com/office/powerpoint/2010/main" val="216888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Excluded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9" y="1583500"/>
            <a:ext cx="8619852" cy="9548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Some drugs are excluded from Medicare coverage by law and cannot be covered by any Part D plan</a:t>
            </a:r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accent1"/>
                </a:solidFill>
              </a:rPr>
              <a:t>Excluded drugs include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799040"/>
              </p:ext>
            </p:extLst>
          </p:nvPr>
        </p:nvGraphicFramePr>
        <p:xfrm>
          <a:off x="207095" y="2674028"/>
          <a:ext cx="8839200" cy="288857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873971339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3031326716"/>
                    </a:ext>
                  </a:extLst>
                </a:gridCol>
              </a:tblGrid>
              <a:tr h="10159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Drugs used to treat anorexia, weight loss, or weight gain; however, Part D may cover drugs used to treat physical wasting caused by AIDS, cancer, or other diseases.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Prescription vitamins</a:t>
                      </a:r>
                      <a:r>
                        <a:rPr lang="en-US" sz="1600" b="0" baseline="0" dirty="0"/>
                        <a:t> and minerals, except prenatal vitamins and fluoride preparations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237943"/>
                  </a:ext>
                </a:extLst>
              </a:tr>
              <a:tr h="419692">
                <a:tc>
                  <a:txBody>
                    <a:bodyPr/>
                    <a:lstStyle/>
                    <a:p>
                      <a:r>
                        <a:rPr lang="en-US" sz="1600" dirty="0"/>
                        <a:t>Fertility drugs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Drugs used to treat erectile dysfunction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299202"/>
                  </a:ext>
                </a:extLst>
              </a:tr>
              <a:tr h="807720">
                <a:tc>
                  <a:txBody>
                    <a:bodyPr/>
                    <a:lstStyle/>
                    <a:p>
                      <a:r>
                        <a:rPr lang="en-US" sz="1600" dirty="0"/>
                        <a:t>Drugs used for cosmetic</a:t>
                      </a:r>
                      <a:r>
                        <a:rPr lang="en-US" sz="1600" baseline="0" dirty="0"/>
                        <a:t> purposes or hair growth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Drugs that have not been approved by Food and Drug</a:t>
                      </a:r>
                      <a:r>
                        <a:rPr lang="en-US" sz="1600" baseline="0" dirty="0"/>
                        <a:t> Administration (FDA)</a:t>
                      </a:r>
                      <a:endParaRPr lang="en-US" sz="1600" b="0" dirty="0"/>
                    </a:p>
                    <a:p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727894"/>
                  </a:ext>
                </a:extLst>
              </a:tr>
              <a:tr h="555575">
                <a:tc>
                  <a:txBody>
                    <a:bodyPr/>
                    <a:lstStyle/>
                    <a:p>
                      <a:r>
                        <a:rPr lang="en-US" sz="1600" dirty="0"/>
                        <a:t>Drugs that are only used to treat cough or cold symptoms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Most over-the-counter drugs, like Tylenol</a:t>
                      </a:r>
                      <a:r>
                        <a:rPr lang="en-US" sz="1600" baseline="30000" dirty="0"/>
                        <a:t>® </a:t>
                      </a:r>
                      <a:r>
                        <a:rPr lang="en-US" sz="1600" dirty="0"/>
                        <a:t> and Advil</a:t>
                      </a:r>
                      <a:r>
                        <a:rPr lang="en-US" sz="1600" baseline="30000" dirty="0"/>
                        <a:t>®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92580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1992" y="5678269"/>
            <a:ext cx="8769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beneficiary needs to take one of these drugs, their Part D plan will likely not cover it; beneficiary will be responsible for full cost</a:t>
            </a:r>
          </a:p>
        </p:txBody>
      </p:sp>
    </p:spTree>
    <p:extLst>
      <p:ext uri="{BB962C8B-B14F-4D97-AF65-F5344CB8AC3E}">
        <p14:creationId xmlns:p14="http://schemas.microsoft.com/office/powerpoint/2010/main" val="3784405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 tiers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Many Part D plans use tiers to price drugs listed on formulary </a:t>
            </a:r>
          </a:p>
          <a:p>
            <a:r>
              <a:rPr lang="en-US" sz="2600" dirty="0"/>
              <a:t>Drugs in lower tiers are less expensive; drugs in higher tiers are more expensive</a:t>
            </a:r>
          </a:p>
          <a:p>
            <a:r>
              <a:rPr lang="en-US" sz="2600" dirty="0"/>
              <a:t>Sample </a:t>
            </a:r>
            <a:r>
              <a:rPr lang="en-US" sz="2600" dirty="0" err="1"/>
              <a:t>tiering</a:t>
            </a:r>
            <a:r>
              <a:rPr lang="en-US" sz="2600" dirty="0"/>
              <a:t> structure</a:t>
            </a:r>
          </a:p>
          <a:p>
            <a:pPr lvl="1"/>
            <a:r>
              <a:rPr lang="en-US" dirty="0"/>
              <a:t>Tier 1: Generic drugs</a:t>
            </a:r>
          </a:p>
          <a:p>
            <a:pPr lvl="1"/>
            <a:r>
              <a:rPr lang="en-US" dirty="0"/>
              <a:t>Tier 2: Preferred brand-name drugs</a:t>
            </a:r>
          </a:p>
          <a:p>
            <a:pPr lvl="1"/>
            <a:r>
              <a:rPr lang="en-US" dirty="0"/>
              <a:t>Tier 3: More expensive brand-name drugs</a:t>
            </a:r>
          </a:p>
          <a:p>
            <a:pPr lvl="1"/>
            <a:r>
              <a:rPr lang="en-US" dirty="0"/>
              <a:t>Tier 4: Specialty drugs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61A644A1-29EB-46B8-978E-24B5B92ADC0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69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23888" y="3429000"/>
            <a:ext cx="7886700" cy="1752600"/>
          </a:xfrm>
        </p:spPr>
        <p:txBody>
          <a:bodyPr/>
          <a:lstStyle/>
          <a:p>
            <a:r>
              <a:rPr lang="en-US" altLang="en-US" dirty="0"/>
              <a:t>Part D appeal basics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Page </a:t>
            </a:r>
            <a:fld id="{842713C8-DB52-4214-8265-496B75D16E04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Eclipse">
  <a:themeElements>
    <a:clrScheme name="1_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1_Eclip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1_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A36"/>
      </a:accent1>
      <a:accent2>
        <a:srgbClr val="71B861"/>
      </a:accent2>
      <a:accent3>
        <a:srgbClr val="004B91"/>
      </a:accent3>
      <a:accent4>
        <a:srgbClr val="373D6D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19B2CF0A20854A8A4C6CD90DB6F975" ma:contentTypeVersion="13" ma:contentTypeDescription="Create a new document." ma:contentTypeScope="" ma:versionID="98e22a8570a04c98b5a3f6543e9e060e">
  <xsd:schema xmlns:xsd="http://www.w3.org/2001/XMLSchema" xmlns:xs="http://www.w3.org/2001/XMLSchema" xmlns:p="http://schemas.microsoft.com/office/2006/metadata/properties" xmlns:ns1="http://schemas.microsoft.com/sharepoint/v3" xmlns:ns2="46eb5ea5-c861-40cc-b355-55969697028b" xmlns:ns3="8f333a15-14ce-4acb-be46-c7bb9ebaa243" targetNamespace="http://schemas.microsoft.com/office/2006/metadata/properties" ma:root="true" ma:fieldsID="41f41851b7ba3946872597d31aad0f6f" ns1:_="" ns2:_="" ns3:_="">
    <xsd:import namespace="http://schemas.microsoft.com/sharepoint/v3"/>
    <xsd:import namespace="46eb5ea5-c861-40cc-b355-55969697028b"/>
    <xsd:import namespace="8f333a15-14ce-4acb-be46-c7bb9ebaa243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b5ea5-c861-40cc-b355-5596969702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333a15-14ce-4acb-be46-c7bb9ebaa2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74616E-5CD7-4A45-BC3A-098C5F5DCD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08BB67-306D-45DF-8538-80FD8F604431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8f333a15-14ce-4acb-be46-c7bb9ebaa243"/>
    <ds:schemaRef ds:uri="http://schemas.microsoft.com/sharepoint/v3"/>
    <ds:schemaRef ds:uri="http://purl.org/dc/elements/1.1/"/>
    <ds:schemaRef ds:uri="46eb5ea5-c861-40cc-b355-55969697028b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54E3E2-B0F3-4216-974C-66EE76FFF1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6eb5ea5-c861-40cc-b355-55969697028b"/>
    <ds:schemaRef ds:uri="8f333a15-14ce-4acb-be46-c7bb9ebaa2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14829</TotalTime>
  <Words>2724</Words>
  <Application>Microsoft Office PowerPoint</Application>
  <PresentationFormat>On-screen Show (4:3)</PresentationFormat>
  <Paragraphs>301</Paragraphs>
  <Slides>40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CHTCFL+Arial-ItalicMT</vt:lpstr>
      <vt:lpstr>Times New Roman</vt:lpstr>
      <vt:lpstr>Wingdings</vt:lpstr>
      <vt:lpstr>2_Eclipse</vt:lpstr>
      <vt:lpstr>1_Office Theme</vt:lpstr>
      <vt:lpstr>Helping clients with Medicare Part D appeals</vt:lpstr>
      <vt:lpstr>PowerPoint Presentation</vt:lpstr>
      <vt:lpstr>PowerPoint Presentation</vt:lpstr>
      <vt:lpstr>Learning objectives</vt:lpstr>
      <vt:lpstr>Medicare Part D basics</vt:lpstr>
      <vt:lpstr>Part D: Medicare drug coverage</vt:lpstr>
      <vt:lpstr>Excluded drugs</vt:lpstr>
      <vt:lpstr>Drug tiers</vt:lpstr>
      <vt:lpstr>Part D appeal basics</vt:lpstr>
      <vt:lpstr>Denial at a pharmacy</vt:lpstr>
      <vt:lpstr>Reasons for denial</vt:lpstr>
      <vt:lpstr>Before filing an appeal</vt:lpstr>
      <vt:lpstr>Exception requests</vt:lpstr>
      <vt:lpstr>Level 1: Redetermination</vt:lpstr>
      <vt:lpstr>Level 2: Reconsideration</vt:lpstr>
      <vt:lpstr>Level 3: Office of Medicare Hearings and Appeals (OMHA)</vt:lpstr>
      <vt:lpstr>Administrative law judge (ALJ) hearing</vt:lpstr>
      <vt:lpstr>Level 4: Council review</vt:lpstr>
      <vt:lpstr>Level 5: Judicial review </vt:lpstr>
      <vt:lpstr>Expedited appeal</vt:lpstr>
      <vt:lpstr>Expedited appeal timeline </vt:lpstr>
      <vt:lpstr>Tips for filing a successful appeal</vt:lpstr>
      <vt:lpstr>Tips for filing a successful appeal</vt:lpstr>
      <vt:lpstr>Other options</vt:lpstr>
      <vt:lpstr>Tiering exceptions</vt:lpstr>
      <vt:lpstr>Tiering exceptions </vt:lpstr>
      <vt:lpstr>Tiering exceptions</vt:lpstr>
      <vt:lpstr>Part D late enrollment penalty (LEP)</vt:lpstr>
      <vt:lpstr>Part D LEP</vt:lpstr>
      <vt:lpstr>Calculating the Part D LEP</vt:lpstr>
      <vt:lpstr>Example Part D LEP</vt:lpstr>
      <vt:lpstr>Appealing the Part D LEP</vt:lpstr>
      <vt:lpstr>Appealing the Part D LEP</vt:lpstr>
      <vt:lpstr>Successful Part D LEP appeal</vt:lpstr>
      <vt:lpstr>Extra Help basics</vt:lpstr>
      <vt:lpstr>Extra Help eligibility in 2020</vt:lpstr>
      <vt:lpstr>Applying for Extra Help</vt:lpstr>
      <vt:lpstr>Resources for information and help</vt:lpstr>
      <vt:lpstr>Medicare Interactive</vt:lpstr>
      <vt:lpstr>Medicare Interactive Pro (MI Pro)</vt:lpstr>
    </vt:vector>
  </TitlesOfParts>
  <Company>MRC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Learn   Medicare</dc:title>
  <dc:creator>JennyE</dc:creator>
  <cp:lastModifiedBy>Brandy Bauer</cp:lastModifiedBy>
  <cp:revision>841</cp:revision>
  <dcterms:created xsi:type="dcterms:W3CDTF">2010-11-04T18:39:35Z</dcterms:created>
  <dcterms:modified xsi:type="dcterms:W3CDTF">2020-06-23T14:03:32Z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0x010100BD19B2CF0A20854A8A4C6CD90DB6F975</vt:lpwstr>
  </property>
  <property fmtid="{D5CDD505-2E9C-101B-9397-08002B2CF9AE}" pid="3" name="Order">
    <vt:r8>22700</vt:r8>
  </property>
</Properties>
</file>