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37" r:id="rId5"/>
    <p:sldId id="346" r:id="rId6"/>
    <p:sldId id="394" r:id="rId7"/>
    <p:sldId id="317" r:id="rId8"/>
    <p:sldId id="347" r:id="rId9"/>
    <p:sldId id="363" r:id="rId10"/>
    <p:sldId id="348" r:id="rId11"/>
    <p:sldId id="396" r:id="rId12"/>
    <p:sldId id="295" r:id="rId13"/>
    <p:sldId id="397" r:id="rId14"/>
    <p:sldId id="398" r:id="rId15"/>
    <p:sldId id="399" r:id="rId16"/>
    <p:sldId id="362" r:id="rId17"/>
    <p:sldId id="401" r:id="rId18"/>
    <p:sldId id="402" r:id="rId19"/>
    <p:sldId id="391" r:id="rId20"/>
    <p:sldId id="344" r:id="rId21"/>
  </p:sldIdLst>
  <p:sldSz cx="12192000" cy="6858000"/>
  <p:notesSz cx="9144000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ource Serif Pro" panose="02040603050405020204" pitchFamily="18" charset="0"/>
      <p:regular r:id="rId28"/>
      <p:bold r:id="rId29"/>
      <p:italic r:id="rId30"/>
      <p:boldItalic r:id="rId31"/>
    </p:embeddedFont>
    <p:embeddedFont>
      <p:font typeface="Source Serif Pro SemiBold" panose="0204060305040502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Agenda Slides" id="{2627BBA7-DFD3-4A22-A986-3D9703599D75}">
          <p14:sldIdLst>
            <p14:sldId id="337"/>
            <p14:sldId id="346"/>
            <p14:sldId id="394"/>
            <p14:sldId id="317"/>
          </p14:sldIdLst>
        </p14:section>
        <p14:section name="Content Slides" id="{97F12C29-CF1A-48DB-B352-BE0E8A69C26A}">
          <p14:sldIdLst>
            <p14:sldId id="347"/>
            <p14:sldId id="363"/>
            <p14:sldId id="348"/>
            <p14:sldId id="396"/>
            <p14:sldId id="295"/>
            <p14:sldId id="397"/>
            <p14:sldId id="398"/>
            <p14:sldId id="399"/>
            <p14:sldId id="362"/>
            <p14:sldId id="401"/>
            <p14:sldId id="402"/>
            <p14:sldId id="391"/>
            <p14:sldId id="344"/>
          </p14:sldIdLst>
        </p14:section>
        <p14:section name="Project Plan Slides" id="{4B804165-E195-4D80-962B-FE3118F9FC55}">
          <p14:sldIdLst/>
        </p14:section>
        <p14:section name="Transition &amp; End Slides" id="{7646D77C-D1D8-4977-AAC2-1938093B6D7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26E"/>
    <a:srgbClr val="0B4A5D"/>
    <a:srgbClr val="04A299"/>
    <a:srgbClr val="FFFFFF"/>
    <a:srgbClr val="DC003B"/>
    <a:srgbClr val="0ED882"/>
    <a:srgbClr val="FC9799"/>
    <a:srgbClr val="1AD3C5"/>
    <a:srgbClr val="2B2B2B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6259" autoAdjust="0"/>
  </p:normalViewPr>
  <p:slideViewPr>
    <p:cSldViewPr snapToGrid="0" snapToObjects="1">
      <p:cViewPr varScale="1">
        <p:scale>
          <a:sx n="110" d="100"/>
          <a:sy n="110" d="100"/>
        </p:scale>
        <p:origin x="2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10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404F2B-0D52-3646-9569-3FAAEF9FD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96CCC-AFC0-104E-8946-68F3612B6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14DC-E273-A840-83D5-DE3D94E6E4F6}" type="datetimeFigureOut">
              <a:rPr lang="en-US" smtClean="0"/>
              <a:t>7/6/23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43F17-9F7D-CD49-B8BD-3E21BFACE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E5227-7EDD-624D-B998-9A1DECB14A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F259A-6918-1545-BF03-F6C5ED026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926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9FE139E-6103-2D47-850F-6AE547386FD4}" type="datetimeFigureOut">
              <a:rPr lang="en-US" smtClean="0"/>
              <a:pPr/>
              <a:t>7/6/23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8A8CE01-25CD-CF42-9DCE-3A7282039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24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3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0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62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00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84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7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0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3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3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0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5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7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6CE2DC-CB82-5CCA-48DB-5B86C54C3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237" y="23853"/>
            <a:ext cx="6876347" cy="68763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5BA0E2-963C-6145-AC50-6BCCC1FD9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0616" y="3429000"/>
            <a:ext cx="5599250" cy="15351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16726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79FD0-7191-D847-95FD-3AE361498D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754" y="1795463"/>
            <a:ext cx="5599112" cy="1535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238310-1C56-A142-8F1F-00F43C4B82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754" y="5127619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862B87-C49C-5AB0-77A4-CD8249B340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850" y="472209"/>
            <a:ext cx="1053819" cy="39472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C8B9214-2BB0-4E59-D64E-7D2DD323A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4" y="5596858"/>
            <a:ext cx="4412473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 b="0" i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A14C7D4-694B-12CD-B121-81F1B7FCC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4" y="6124286"/>
            <a:ext cx="4412479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Picture 3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EC214888-5995-331C-6027-2D5E85ACA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965" y="156707"/>
            <a:ext cx="7581620" cy="67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01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536E6EC2-8DFE-EC45-A597-2044BE35F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150" y="3111499"/>
            <a:ext cx="6445250" cy="1549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00B7C08-DF1B-B246-B499-73343E7CA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1595438"/>
            <a:ext cx="6445249" cy="1516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05606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536E6EC2-8DFE-EC45-A597-2044BE35F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00B7C08-DF1B-B246-B499-73343E7CA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1595438"/>
            <a:ext cx="6445249" cy="1516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FB77239-9DEA-02A2-8AB5-559D0E935B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3172452"/>
            <a:ext cx="2897462" cy="28974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4395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36E6EC2-8DFE-EC45-A597-2044BE35F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"/>
          <a:stretch/>
        </p:blipFill>
        <p:spPr>
          <a:xfrm>
            <a:off x="122172" y="76535"/>
            <a:ext cx="12069828" cy="67814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00B7C08-DF1B-B246-B499-73343E7CA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1595438"/>
            <a:ext cx="6445249" cy="1516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FB77239-9DEA-02A2-8AB5-559D0E935B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3172452"/>
            <a:ext cx="2897462" cy="28974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327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FF43A0CC-8C06-DB44-ADB2-0D2DE7805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96"/>
            <a:ext cx="12192000" cy="68622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150" y="3111499"/>
            <a:ext cx="6445250" cy="1549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69B16A-05CF-484F-AB35-5FAE028B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1595438"/>
            <a:ext cx="6445249" cy="1516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42865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F42E93-C26A-2042-852E-BF17C142BA6E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5E3C1F-2EE1-FB4C-9F99-89F83DFF6FC9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36A4CC3-0ACB-7042-AABA-4D52228C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EA37A-273E-344D-951C-EDDDFE45D7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385" y="219247"/>
            <a:ext cx="10436469" cy="9149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36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One column for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15107D-B4EA-D446-A2D3-185AF0B3C7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1666" y="1737678"/>
            <a:ext cx="8372476" cy="669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1AD49-36A5-4A40-B9F6-8296FFCC23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2450" y="2654300"/>
            <a:ext cx="8372475" cy="3635375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A299"/>
              </a:buClr>
              <a:buSzPct val="125000"/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D882"/>
              </a:buClr>
              <a:buSzPct val="90000"/>
              <a:buFont typeface="Wingdings" pitchFamily="2" charset="2"/>
              <a:buChar char="§"/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D037B-BA4F-E744-D8A5-C0CE4BC28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194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8F46FE-795A-B143-B2C5-0F05750D254E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8AAAA3-7B04-DB4C-B0E3-B27A4E07C1A5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5DCE1D9-7411-3344-BD37-ED1CE3BDE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B42-6A96-8343-B321-3BD5662A0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385" y="219247"/>
            <a:ext cx="10412289" cy="91496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36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One column text and callout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4D0080-4968-C147-9D17-404A557BF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385" y="2509520"/>
            <a:ext cx="3106615" cy="2946718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Callout</a:t>
            </a:r>
          </a:p>
          <a:p>
            <a:pPr lvl="0"/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093A76-C7FB-4B4D-A592-4CFB7C16D9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0724" y="2509838"/>
            <a:ext cx="6584950" cy="568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CAA0C-C32F-E943-A591-90ABA5DF0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0725" y="3233738"/>
            <a:ext cx="6584950" cy="2720975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88C4A6-8B1A-85BA-37E2-FA2CA1F2CA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835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B1CD81-9B70-D544-81B2-C20F305E6686}"/>
              </a:ext>
            </a:extLst>
          </p:cNvPr>
          <p:cNvSpPr/>
          <p:nvPr userDrawn="1"/>
        </p:nvSpPr>
        <p:spPr>
          <a:xfrm>
            <a:off x="4758332" y="2140527"/>
            <a:ext cx="6276109" cy="36783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D3EAB-B430-DB45-AC71-808E1D0159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385" y="219247"/>
            <a:ext cx="8994798" cy="930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One column text and video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01D9E2-D4E8-0B47-8485-F17B1333CD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385" y="2139950"/>
            <a:ext cx="3646365" cy="3678238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2000" b="1" i="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FCFC6577-73CE-BE41-B0FC-3E2C70F35C72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904078" y="2259013"/>
            <a:ext cx="6013450" cy="34496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38D78690-5FFB-9E4D-B212-42ED7E39559B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D90E28-96C2-A643-AEDE-DD6FEF8FFDD3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FD24652-F614-F243-AA94-0FC86099F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242DB1-06CA-53AB-81BB-488D95E72B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93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A892-7E96-074B-8920-B7C11E8B16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3300" y="2311400"/>
            <a:ext cx="6540500" cy="482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ADD3B-86AD-7D4F-93E5-1FBF7B171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20" y="219247"/>
            <a:ext cx="10403816" cy="91495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One column text and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E98267-CB39-234E-BF70-68580ABBEB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2258066"/>
            <a:ext cx="2897462" cy="28974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B505FCFE-E562-634A-AE1E-5BDAF593B00C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D8EE21-B6B2-8045-B184-7D47BB3C4DBA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8554F8F-8E3B-7043-B30E-C40AD7E00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8D3560-9D8C-9F42-8AA8-A9CBB19B7B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3300" y="3144838"/>
            <a:ext cx="6567488" cy="3032125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C3F15-0457-4E14-190F-ED3B242BD7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892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01FF4F-88CF-9340-98C0-AE26E08DA4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3" y="2384425"/>
            <a:ext cx="4791076" cy="674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779FD-0B1A-8F47-B5C4-E564BC48C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2" y="219247"/>
            <a:ext cx="10393678" cy="91496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Two columns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AEC1A-BEFC-E748-A0A4-7FF40BF3CF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2550" y="2384425"/>
            <a:ext cx="4921250" cy="674688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451BFB2D-BE9C-4A40-AD9C-1C0E0AEC34D4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171F72-F9D9-334D-B5FA-B3270D4D3C4A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56A6F6C-15FA-4848-98A6-FDB3F684A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F9593A-0C6E-804C-BBC0-77EBD377F9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522" y="3281362"/>
            <a:ext cx="4791076" cy="2957513"/>
          </a:xfrm>
          <a:prstGeom prst="rect">
            <a:avLst/>
          </a:prstGeom>
        </p:spPr>
        <p:txBody>
          <a:bodyPr lIns="0" tIns="0" rIns="0" bIns="0"/>
          <a:lstStyle>
            <a:lvl1pPr mar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1600"/>
            </a:lvl1pPr>
            <a:lvl2pPr marL="228600">
              <a:spcBef>
                <a:spcPts val="0"/>
              </a:spcBef>
              <a:spcAft>
                <a:spcPts val="600"/>
              </a:spcAft>
              <a:defRPr sz="1600"/>
            </a:lvl2pPr>
            <a:lvl3pPr marL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  <a:defRPr sz="1600"/>
            </a:lvl3pPr>
            <a:lvl4pPr marL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  <a:defRPr sz="1600"/>
            </a:lvl4pPr>
            <a:lvl5pPr marL="2286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/>
            </a:lvl5pPr>
            <a:lvl6pPr marL="4572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/>
            </a:lvl6pPr>
            <a:lvl7pPr marL="6858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7pPr>
            <a:lvl8pPr marL="9144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27944D-A5A5-4446-99E2-BB91E86EF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2550" y="3281362"/>
            <a:ext cx="4921250" cy="294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CA2DC-C6F0-D48B-DAF4-CF2E27929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025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09C739-5E4C-CF4F-9BAD-2CBD12BC5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360" y="2627776"/>
            <a:ext cx="4998779" cy="572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2B030-2C65-AB4C-96EE-B7FDFD16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60" y="219246"/>
            <a:ext cx="10393680" cy="91496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Two columns text and images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EDFDC4-646B-7C4F-87B3-9CA09BA09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361" y="3430651"/>
            <a:ext cx="1902811" cy="188506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800"/>
            </a:lvl1pPr>
          </a:lstStyle>
          <a:p>
            <a:endParaRPr lang="en-VN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7486829-660D-284E-8A47-8BAAAED7EF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03643" y="3430651"/>
            <a:ext cx="1902811" cy="188506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800"/>
            </a:lvl1pPr>
          </a:lstStyle>
          <a:p>
            <a:endParaRPr lang="en-V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80E55F-C56E-574C-BC74-E3C1E8B3F4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3974" y="2627313"/>
            <a:ext cx="4998779" cy="572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44EBEEB6-B68F-634E-9646-F58E61B560A1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FEE2DA-7DFE-A54B-8475-841BEFB7364F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FFFAB93-7CD9-2E47-A89A-C0A2825FC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FFB82-34CF-D040-AFE0-52D6FE3EA7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95600" y="3430651"/>
            <a:ext cx="2824645" cy="2736469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B95FF0-BE0E-4A4B-B757-8610ABF3DC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78368" y="3430651"/>
            <a:ext cx="2824645" cy="2736469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FA1A0-CDE6-A711-F863-FD953CB69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075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6CE2DC-CB82-5CCA-48DB-5B86C54C3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237" y="23853"/>
            <a:ext cx="6876347" cy="68763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5BA0E2-963C-6145-AC50-6BCCC1FD9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0616" y="3429000"/>
            <a:ext cx="5599250" cy="15351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16726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79FD0-7191-D847-95FD-3AE361498D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754" y="1795463"/>
            <a:ext cx="5599112" cy="1535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238310-1C56-A142-8F1F-00F43C4B82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754" y="5127619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C8B9214-2BB0-4E59-D64E-7D2DD323A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4" y="5596858"/>
            <a:ext cx="4412473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 b="0" i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A14C7D4-694B-12CD-B121-81F1B7FCC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4" y="6124286"/>
            <a:ext cx="4412479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85CF2-DD66-39A8-C41F-A5611A4A0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39" y="476465"/>
            <a:ext cx="1039341" cy="3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44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09C739-5E4C-CF4F-9BAD-2CBD12BC5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041" y="2070100"/>
            <a:ext cx="2712995" cy="6338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2B030-2C65-AB4C-96EE-B7FDFD16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4" y="219246"/>
            <a:ext cx="10342873" cy="91496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Three columns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F99A55-EB00-D442-B959-C048696641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6673" y="2070100"/>
            <a:ext cx="3080020" cy="64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05FF31-83E2-484E-9ED4-DAF286D05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611" y="2070100"/>
            <a:ext cx="3264224" cy="64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1B74B86E-490F-9D4F-ADF0-C74E97B2ADA9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8B669A-2577-0E4E-A049-357DE2B3E795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F9A864-8D88-9140-B172-57220DA74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F66CC-E0C6-C341-8B16-B04FF8A982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887" y="2880467"/>
            <a:ext cx="2713038" cy="3507632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5A8093-90F7-A943-9FA3-F049CCE99F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6094" y="2880467"/>
            <a:ext cx="3081131" cy="3507632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DBE29-DAC2-2345-9986-78A668D8FC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78457" y="2880467"/>
            <a:ext cx="3263900" cy="3507632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6F2CBD-5E2D-6B41-9A1E-4896FC2F9A26}"/>
              </a:ext>
            </a:extLst>
          </p:cNvPr>
          <p:cNvCxnSpPr/>
          <p:nvPr userDrawn="1"/>
        </p:nvCxnSpPr>
        <p:spPr>
          <a:xfrm>
            <a:off x="3799840" y="2070100"/>
            <a:ext cx="0" cy="4317999"/>
          </a:xfrm>
          <a:prstGeom prst="line">
            <a:avLst/>
          </a:prstGeom>
          <a:ln w="12700">
            <a:solidFill>
              <a:srgbClr val="04A29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93E4DC-59A0-324B-9C2A-0409EC5C7938}"/>
              </a:ext>
            </a:extLst>
          </p:cNvPr>
          <p:cNvCxnSpPr/>
          <p:nvPr userDrawn="1"/>
        </p:nvCxnSpPr>
        <p:spPr>
          <a:xfrm>
            <a:off x="7487920" y="2070100"/>
            <a:ext cx="0" cy="4317999"/>
          </a:xfrm>
          <a:prstGeom prst="line">
            <a:avLst/>
          </a:prstGeom>
          <a:ln w="12700">
            <a:solidFill>
              <a:srgbClr val="04A29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4D2B5EA-6DB5-F7C7-6DE9-EF11963966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95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09C739-5E4C-CF4F-9BAD-2CBD12BC5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041" y="2070100"/>
            <a:ext cx="2712995" cy="6338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2B030-2C65-AB4C-96EE-B7FDFD16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4" y="219246"/>
            <a:ext cx="10342873" cy="91496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Three columns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F99A55-EB00-D442-B959-C048696641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6673" y="2070100"/>
            <a:ext cx="3080020" cy="64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05FF31-83E2-484E-9ED4-DAF286D05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611" y="2070100"/>
            <a:ext cx="3264224" cy="64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1B74B86E-490F-9D4F-ADF0-C74E97B2ADA9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8B669A-2577-0E4E-A049-357DE2B3E795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F9A864-8D88-9140-B172-57220DA74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F66CC-E0C6-C341-8B16-B04FF8A982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887" y="2880467"/>
            <a:ext cx="2713038" cy="3507632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5A8093-90F7-A943-9FA3-F049CCE99F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6094" y="2880467"/>
            <a:ext cx="3081131" cy="3507632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DBE29-DAC2-2345-9986-78A668D8FC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78457" y="2880467"/>
            <a:ext cx="3263900" cy="3507632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2B5EA-6DB5-F7C7-6DE9-EF11963966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68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F4DE1297-8D76-F44D-B97F-1FE6BAC196EB}"/>
              </a:ext>
            </a:extLst>
          </p:cNvPr>
          <p:cNvSpPr/>
          <p:nvPr userDrawn="1"/>
        </p:nvSpPr>
        <p:spPr>
          <a:xfrm>
            <a:off x="0" y="0"/>
            <a:ext cx="5174163" cy="6857999"/>
          </a:xfrm>
          <a:prstGeom prst="rect">
            <a:avLst/>
          </a:prstGeom>
          <a:solidFill>
            <a:srgbClr val="0B4A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VN" sz="1800" b="1" i="0" u="none" strike="noStrike" kern="1200" cap="none" spc="0" baseline="0">
              <a:solidFill>
                <a:srgbClr val="FAFAFA"/>
              </a:solidFill>
              <a:uFillTx/>
              <a:latin typeface="Arial" pitchFamily="3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AB21D1-D528-A548-83B4-436090B6CD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05914" y="736827"/>
            <a:ext cx="3058968" cy="116154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Create a chart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E24B51B9-9F6A-F341-8FBF-510B318C134B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805D92-50F7-1C4B-94AB-03CD3C08F2BF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8A28C4B-FC1F-8940-9DD3-37D4C95F9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5171-27C8-BA47-BB03-5FE947014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703" y="2509520"/>
            <a:ext cx="4009697" cy="3700780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D06676-671D-9747-BC51-DEFA1B61C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702" y="647700"/>
            <a:ext cx="4009697" cy="1414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6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202853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98ACE56E-7AAA-5040-B21E-49CBAD005376}"/>
              </a:ext>
            </a:extLst>
          </p:cNvPr>
          <p:cNvCxnSpPr>
            <a:cxnSpLocks/>
          </p:cNvCxnSpPr>
          <p:nvPr/>
        </p:nvCxnSpPr>
        <p:spPr>
          <a:xfrm>
            <a:off x="1947841" y="2323516"/>
            <a:ext cx="9405959" cy="0"/>
          </a:xfrm>
          <a:prstGeom prst="straightConnector1">
            <a:avLst/>
          </a:prstGeom>
          <a:noFill/>
          <a:ln w="952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003F256-3A94-F840-9F4F-DEB1E76461AC}"/>
              </a:ext>
            </a:extLst>
          </p:cNvPr>
          <p:cNvCxnSpPr>
            <a:cxnSpLocks/>
          </p:cNvCxnSpPr>
          <p:nvPr/>
        </p:nvCxnSpPr>
        <p:spPr>
          <a:xfrm>
            <a:off x="1947841" y="4456405"/>
            <a:ext cx="9405959" cy="0"/>
          </a:xfrm>
          <a:prstGeom prst="straightConnector1">
            <a:avLst/>
          </a:prstGeom>
          <a:noFill/>
          <a:ln w="9525" cap="flat">
            <a:solidFill>
              <a:srgbClr val="F76366"/>
            </a:solidFill>
            <a:prstDash val="solid"/>
            <a:miter/>
          </a:ln>
        </p:spPr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6B71DC-7BAB-E147-A7C0-215D651112E7}"/>
              </a:ext>
            </a:extLst>
          </p:cNvPr>
          <p:cNvSpPr txBox="1">
            <a:spLocks noGrp="1"/>
          </p:cNvSpPr>
          <p:nvPr>
            <p:ph type="body" sz="quarter" idx="4294967295" hasCustomPrompt="1"/>
          </p:nvPr>
        </p:nvSpPr>
        <p:spPr>
          <a:xfrm>
            <a:off x="1947840" y="2480840"/>
            <a:ext cx="2428217" cy="16457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2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16726E"/>
                </a:solidFill>
                <a:uFillTx/>
                <a:latin typeface="Arial" pitchFamily="34"/>
                <a:ea typeface="Arimo" pitchFamily="34"/>
                <a:cs typeface="Arial" pitchFamily="34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898B2-8ECF-8149-9074-78CC98FD8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61" y="219247"/>
            <a:ext cx="10414000" cy="93899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Table with 2 rows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FD455-49D3-5547-8802-7B05C80FC1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7863" y="4654550"/>
            <a:ext cx="2428875" cy="1611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16726E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11C64DFA-0F30-DE49-9907-278F84F717A2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23113C-34A1-3648-9F0A-FB36DEA701BC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126B297-D157-414E-824F-EEF3132E3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44089-5519-3747-A435-16AC594BE4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2481263"/>
            <a:ext cx="6781800" cy="1644650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A9B55E-70B3-4149-A97C-6BEA84677C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9300" y="4654550"/>
            <a:ext cx="6821488" cy="1611313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2286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2pPr>
            <a:lvl3pPr marL="4572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3pPr>
            <a:lvl4pPr marL="6858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4pPr>
            <a:lvl5pPr marL="91440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3A4B2-43B6-6D0B-B78F-75862DAB65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28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651DE-5EBC-4E4C-ADC6-769FF466B373}"/>
              </a:ext>
            </a:extLst>
          </p:cNvPr>
          <p:cNvCxnSpPr>
            <a:cxnSpLocks/>
          </p:cNvCxnSpPr>
          <p:nvPr userDrawn="1"/>
        </p:nvCxnSpPr>
        <p:spPr>
          <a:xfrm>
            <a:off x="1947841" y="2323516"/>
            <a:ext cx="9405959" cy="0"/>
          </a:xfrm>
          <a:prstGeom prst="straightConnector1">
            <a:avLst/>
          </a:prstGeom>
          <a:noFill/>
          <a:ln w="952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7B28E41B-69A5-3F4C-8C94-C126B4D29606}"/>
              </a:ext>
            </a:extLst>
          </p:cNvPr>
          <p:cNvCxnSpPr>
            <a:cxnSpLocks/>
          </p:cNvCxnSpPr>
          <p:nvPr userDrawn="1"/>
        </p:nvCxnSpPr>
        <p:spPr>
          <a:xfrm>
            <a:off x="1947841" y="4726513"/>
            <a:ext cx="9405959" cy="0"/>
          </a:xfrm>
          <a:prstGeom prst="straightConnector1">
            <a:avLst/>
          </a:prstGeom>
          <a:noFill/>
          <a:ln w="952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E18BB46A-E7F4-5140-A4C4-A0E9D5B56B63}"/>
              </a:ext>
            </a:extLst>
          </p:cNvPr>
          <p:cNvCxnSpPr>
            <a:cxnSpLocks/>
          </p:cNvCxnSpPr>
          <p:nvPr userDrawn="1"/>
        </p:nvCxnSpPr>
        <p:spPr>
          <a:xfrm>
            <a:off x="1947840" y="3496621"/>
            <a:ext cx="9405959" cy="0"/>
          </a:xfrm>
          <a:prstGeom prst="straightConnector1">
            <a:avLst/>
          </a:prstGeom>
          <a:noFill/>
          <a:ln w="9525" cap="flat">
            <a:solidFill>
              <a:srgbClr val="F76366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2389B2-C2BA-184C-96C3-10F4DECC1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60" y="219248"/>
            <a:ext cx="10403839" cy="931164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Table with 3 rows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4DFBF-D793-9447-9310-976B22A43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5613" y="2414588"/>
            <a:ext cx="7088187" cy="1014412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6C7376B-CF73-734B-8D2C-2BBA6124B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5613" y="3588761"/>
            <a:ext cx="7088187" cy="1014412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9D94E54-111B-3344-8B28-3D61371D5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5613" y="4825279"/>
            <a:ext cx="7088187" cy="1014412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7120CD-E33F-914E-9BF5-9754AE417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7863" y="2414588"/>
            <a:ext cx="2187575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16726E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71E169-15B4-6D48-9464-EEE8ADB04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863" y="3588761"/>
            <a:ext cx="2187575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16726E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7F4967-8B15-054E-A1D7-E445BD63E6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47863" y="4826000"/>
            <a:ext cx="2187575" cy="1014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16726E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Slide Number Placeholder 12">
            <a:extLst>
              <a:ext uri="{FF2B5EF4-FFF2-40B4-BE49-F238E27FC236}">
                <a16:creationId xmlns:a16="http://schemas.microsoft.com/office/drawing/2014/main" id="{F96C02EA-4914-8645-A899-081F99859D75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6CF102-437F-174F-AA04-9D4E6C1C19C0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96CBE32-512B-C543-B153-50C4F7A82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B8D6AA-BC3B-C7B6-603A-FE36516703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729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4 Point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36">
            <a:extLst>
              <a:ext uri="{FF2B5EF4-FFF2-40B4-BE49-F238E27FC236}">
                <a16:creationId xmlns:a16="http://schemas.microsoft.com/office/drawing/2014/main" id="{89A0E903-E331-D14C-8CE1-EF3690AA6B6F}"/>
              </a:ext>
            </a:extLst>
          </p:cNvPr>
          <p:cNvCxnSpPr>
            <a:cxnSpLocks/>
          </p:cNvCxnSpPr>
          <p:nvPr/>
        </p:nvCxnSpPr>
        <p:spPr>
          <a:xfrm>
            <a:off x="6305153" y="2033620"/>
            <a:ext cx="5194300" cy="0"/>
          </a:xfrm>
          <a:prstGeom prst="straightConnector1">
            <a:avLst/>
          </a:prstGeom>
          <a:noFill/>
          <a:ln w="952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A77C8866-946A-F44B-AF88-9C6C83E5CC46}"/>
              </a:ext>
            </a:extLst>
          </p:cNvPr>
          <p:cNvCxnSpPr>
            <a:cxnSpLocks/>
          </p:cNvCxnSpPr>
          <p:nvPr userDrawn="1"/>
        </p:nvCxnSpPr>
        <p:spPr>
          <a:xfrm>
            <a:off x="728006" y="2033620"/>
            <a:ext cx="4963886" cy="0"/>
          </a:xfrm>
          <a:prstGeom prst="straightConnector1">
            <a:avLst/>
          </a:prstGeom>
          <a:noFill/>
          <a:ln w="952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3" name="Straight Connector 36">
            <a:extLst>
              <a:ext uri="{FF2B5EF4-FFF2-40B4-BE49-F238E27FC236}">
                <a16:creationId xmlns:a16="http://schemas.microsoft.com/office/drawing/2014/main" id="{308F65F1-42C9-204F-8EBC-4309D49583FA}"/>
              </a:ext>
            </a:extLst>
          </p:cNvPr>
          <p:cNvCxnSpPr>
            <a:cxnSpLocks/>
          </p:cNvCxnSpPr>
          <p:nvPr userDrawn="1"/>
        </p:nvCxnSpPr>
        <p:spPr>
          <a:xfrm>
            <a:off x="6305153" y="4235800"/>
            <a:ext cx="5194300" cy="0"/>
          </a:xfrm>
          <a:prstGeom prst="straightConnector1">
            <a:avLst/>
          </a:prstGeom>
          <a:noFill/>
          <a:ln w="952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5" name="Straight Connector 36">
            <a:extLst>
              <a:ext uri="{FF2B5EF4-FFF2-40B4-BE49-F238E27FC236}">
                <a16:creationId xmlns:a16="http://schemas.microsoft.com/office/drawing/2014/main" id="{24707938-9427-3441-9D0B-096F774D2BC0}"/>
              </a:ext>
            </a:extLst>
          </p:cNvPr>
          <p:cNvCxnSpPr>
            <a:cxnSpLocks/>
          </p:cNvCxnSpPr>
          <p:nvPr userDrawn="1"/>
        </p:nvCxnSpPr>
        <p:spPr>
          <a:xfrm>
            <a:off x="728006" y="4235800"/>
            <a:ext cx="4963886" cy="0"/>
          </a:xfrm>
          <a:prstGeom prst="straightConnector1">
            <a:avLst/>
          </a:prstGeom>
          <a:noFill/>
          <a:ln w="9525" cap="flat">
            <a:solidFill>
              <a:srgbClr val="F76366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1517B4-FBCE-BA45-A4F0-E9A95B6A7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006" y="219247"/>
            <a:ext cx="10397194" cy="96347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Table with 4 points and images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E832521F-945C-D64E-A4F5-C65AFCFB3E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06" y="4796311"/>
            <a:ext cx="1641210" cy="1372581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8ACE1DCA-5B51-B648-8DB2-19B520F7F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5153" y="2574245"/>
            <a:ext cx="1641210" cy="1369948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73F87FC-F5DB-4C4C-BC6C-1C647DBFCF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153" y="4796311"/>
            <a:ext cx="1641210" cy="1299609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BFEF9-4B33-524B-B404-1C6B695A8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006" y="2075092"/>
            <a:ext cx="4949377" cy="38301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167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780690-894B-7F4A-89EA-05C771FFED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5154" y="2075092"/>
            <a:ext cx="5169216" cy="3830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167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CE1431-47CD-4E40-A776-3868D5327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006" y="4286914"/>
            <a:ext cx="4963885" cy="393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167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001E3D-740D-8440-B4BE-D636623C7D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5153" y="4286914"/>
            <a:ext cx="5194299" cy="393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167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A5124AC-6D6C-034C-9DD6-D906B7AD1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81333" y="2574577"/>
            <a:ext cx="3110560" cy="1371600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BB517E-8620-DD45-AD5C-3A120AA405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8480" y="2572990"/>
            <a:ext cx="3340974" cy="1371597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F605DBF-0F52-9549-B4F7-345D8730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81333" y="4797077"/>
            <a:ext cx="3110560" cy="1371600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2F8D021-F168-0740-A76D-9A7EBD4D8A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8480" y="4795490"/>
            <a:ext cx="3340974" cy="1300162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208562-E52E-3947-BB04-51BB19EAD3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06" y="2572990"/>
            <a:ext cx="1641210" cy="13716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E8CD1284-4B84-6D4B-B820-3AB761CF5457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3A9D1B-434B-3B46-A20B-801342E651AD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52D4A76-55D9-804E-9AE9-C27E9BFCA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E68FF-459E-05CB-810F-CC64677B98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051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4 Point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17B4-FBCE-BA45-A4F0-E9A95B6A7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006" y="219247"/>
            <a:ext cx="10397194" cy="96347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Table with 4 points and images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E832521F-945C-D64E-A4F5-C65AFCFB3E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06" y="4796311"/>
            <a:ext cx="1641210" cy="1372581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8ACE1DCA-5B51-B648-8DB2-19B520F7F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5153" y="2574245"/>
            <a:ext cx="1641210" cy="1369948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73F87FC-F5DB-4C4C-BC6C-1C647DBFCF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153" y="4796311"/>
            <a:ext cx="1641210" cy="1299609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BFEF9-4B33-524B-B404-1C6B695A8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006" y="2075092"/>
            <a:ext cx="4949377" cy="38301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167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780690-894B-7F4A-89EA-05C771FFED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5154" y="2075092"/>
            <a:ext cx="5169216" cy="3830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167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CE1431-47CD-4E40-A776-3868D5327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006" y="4286914"/>
            <a:ext cx="4963885" cy="393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167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001E3D-740D-8440-B4BE-D636623C7D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5153" y="4286914"/>
            <a:ext cx="5194299" cy="393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167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A5124AC-6D6C-034C-9DD6-D906B7AD1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81333" y="2574577"/>
            <a:ext cx="3110560" cy="1371600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BB517E-8620-DD45-AD5C-3A120AA405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8480" y="2572990"/>
            <a:ext cx="3340974" cy="1371597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F605DBF-0F52-9549-B4F7-345D8730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81333" y="4797077"/>
            <a:ext cx="3110560" cy="1371600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2F8D021-F168-0740-A76D-9A7EBD4D8A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8480" y="4795490"/>
            <a:ext cx="3340974" cy="1300162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208562-E52E-3947-BB04-51BB19EAD3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06" y="2572990"/>
            <a:ext cx="1641210" cy="13716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E8CD1284-4B84-6D4B-B820-3AB761CF5457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3A9D1B-434B-3B46-A20B-801342E651AD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52D4A76-55D9-804E-9AE9-C27E9BFCA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E68FF-459E-05CB-810F-CC64677B98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431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8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13FE47D9-EA55-FC40-82E9-DEC507AD1E83}"/>
              </a:ext>
            </a:extLst>
          </p:cNvPr>
          <p:cNvCxnSpPr>
            <a:cxnSpLocks/>
          </p:cNvCxnSpPr>
          <p:nvPr userDrawn="1"/>
        </p:nvCxnSpPr>
        <p:spPr>
          <a:xfrm flipH="1">
            <a:off x="721360" y="4334627"/>
            <a:ext cx="2368694" cy="0"/>
          </a:xfrm>
          <a:prstGeom prst="straightConnector1">
            <a:avLst/>
          </a:prstGeom>
          <a:noFill/>
          <a:ln w="6350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29619B6A-3E12-3E4F-97FA-908622D2B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721361" y="2287106"/>
            <a:ext cx="2368692" cy="0"/>
          </a:xfrm>
          <a:prstGeom prst="straightConnector1">
            <a:avLst/>
          </a:prstGeom>
          <a:noFill/>
          <a:ln w="6350" cap="flat">
            <a:solidFill>
              <a:srgbClr val="F76366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4BCA83-126C-8A40-AC5C-325A0CC8A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60" y="219239"/>
            <a:ext cx="10414000" cy="9288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Table with 8 points</a:t>
            </a:r>
          </a:p>
        </p:txBody>
      </p:sp>
      <p:cxnSp>
        <p:nvCxnSpPr>
          <p:cNvPr id="39" name="Straight Connector 2">
            <a:extLst>
              <a:ext uri="{FF2B5EF4-FFF2-40B4-BE49-F238E27FC236}">
                <a16:creationId xmlns:a16="http://schemas.microsoft.com/office/drawing/2014/main" id="{6CAB4FB4-39AF-9041-8CC0-A2642238253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5953" y="4334627"/>
            <a:ext cx="2396015" cy="0"/>
          </a:xfrm>
          <a:prstGeom prst="straightConnector1">
            <a:avLst/>
          </a:prstGeom>
          <a:noFill/>
          <a:ln w="6350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0" name="Straight Connector 21">
            <a:extLst>
              <a:ext uri="{FF2B5EF4-FFF2-40B4-BE49-F238E27FC236}">
                <a16:creationId xmlns:a16="http://schemas.microsoft.com/office/drawing/2014/main" id="{4AB60CE5-7F5D-ED41-958B-B272AE10DF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5953" y="2287106"/>
            <a:ext cx="2396015" cy="0"/>
          </a:xfrm>
          <a:prstGeom prst="straightConnector1">
            <a:avLst/>
          </a:prstGeom>
          <a:noFill/>
          <a:ln w="6350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2" name="Straight Connector 2">
            <a:extLst>
              <a:ext uri="{FF2B5EF4-FFF2-40B4-BE49-F238E27FC236}">
                <a16:creationId xmlns:a16="http://schemas.microsoft.com/office/drawing/2014/main" id="{BA89B143-BB24-8942-976F-30C1F753FD5F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4018" y="4334627"/>
            <a:ext cx="2376979" cy="0"/>
          </a:xfrm>
          <a:prstGeom prst="straightConnector1">
            <a:avLst/>
          </a:prstGeom>
          <a:noFill/>
          <a:ln w="6350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3" name="Straight Connector 21">
            <a:extLst>
              <a:ext uri="{FF2B5EF4-FFF2-40B4-BE49-F238E27FC236}">
                <a16:creationId xmlns:a16="http://schemas.microsoft.com/office/drawing/2014/main" id="{50CF07AB-E5E3-2047-9B71-2B94CCA0001C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4018" y="2287106"/>
            <a:ext cx="2372922" cy="0"/>
          </a:xfrm>
          <a:prstGeom prst="straightConnector1">
            <a:avLst/>
          </a:prstGeom>
          <a:noFill/>
          <a:ln w="6350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5" name="Straight Connector 2">
            <a:extLst>
              <a:ext uri="{FF2B5EF4-FFF2-40B4-BE49-F238E27FC236}">
                <a16:creationId xmlns:a16="http://schemas.microsoft.com/office/drawing/2014/main" id="{5D0B50D6-7F1D-5D42-9995-A44CCDC847EC}"/>
              </a:ext>
            </a:extLst>
          </p:cNvPr>
          <p:cNvCxnSpPr>
            <a:cxnSpLocks/>
          </p:cNvCxnSpPr>
          <p:nvPr userDrawn="1"/>
        </p:nvCxnSpPr>
        <p:spPr>
          <a:xfrm flipH="1">
            <a:off x="9159250" y="4334627"/>
            <a:ext cx="2356986" cy="0"/>
          </a:xfrm>
          <a:prstGeom prst="straightConnector1">
            <a:avLst/>
          </a:prstGeom>
          <a:noFill/>
          <a:ln w="6350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6" name="Straight Connector 21">
            <a:extLst>
              <a:ext uri="{FF2B5EF4-FFF2-40B4-BE49-F238E27FC236}">
                <a16:creationId xmlns:a16="http://schemas.microsoft.com/office/drawing/2014/main" id="{529BF895-274F-594D-AF96-EB7AAE08393F}"/>
              </a:ext>
            </a:extLst>
          </p:cNvPr>
          <p:cNvCxnSpPr>
            <a:cxnSpLocks/>
          </p:cNvCxnSpPr>
          <p:nvPr userDrawn="1"/>
        </p:nvCxnSpPr>
        <p:spPr>
          <a:xfrm flipH="1">
            <a:off x="9159250" y="2287106"/>
            <a:ext cx="2356986" cy="0"/>
          </a:xfrm>
          <a:prstGeom prst="straightConnector1">
            <a:avLst/>
          </a:prstGeom>
          <a:noFill/>
          <a:ln w="6350" cap="flat">
            <a:solidFill>
              <a:srgbClr val="F76366"/>
            </a:solidFill>
            <a:prstDash val="solid"/>
            <a:miter/>
          </a:ln>
        </p:spPr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AEA36-A7DC-A649-915C-5DB263E97B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360" y="2327098"/>
            <a:ext cx="2368693" cy="484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16726E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DEC775-C947-D244-8752-8C3DD0CCDF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5952" y="2327098"/>
            <a:ext cx="2396015" cy="484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16726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3A443D-B063-1349-9AA8-0DC7CF74C1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07" y="2327098"/>
            <a:ext cx="2356987" cy="484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16726E"/>
                </a:solidFill>
                <a:latin typeface="+mj-lt"/>
              </a:defRPr>
            </a:lvl1pPr>
            <a:lvl2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DB7FD91-AF73-C940-BA2C-AF665C6BF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9249" y="2327098"/>
            <a:ext cx="2356986" cy="484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16726E"/>
                </a:solidFill>
                <a:latin typeface="+mj-lt"/>
              </a:defRPr>
            </a:lvl1pPr>
            <a:lvl2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53789CD-493A-9447-AF9C-E84DE9E574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360" y="4394253"/>
            <a:ext cx="2361332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16726E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FECE89A3-01FB-1C47-83B9-EE08A269C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5953" y="4394253"/>
            <a:ext cx="2396014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16726E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1B2740D-DC7F-5C46-8390-6E4C2F5922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9808" y="4394253"/>
            <a:ext cx="2361189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16726E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DB622EE-B538-5246-A770-E2E8E38EF4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9249" y="4394253"/>
            <a:ext cx="2368049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16726E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70DCF57-A2E2-A243-8F78-8608AC8EE9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360" y="2883525"/>
            <a:ext cx="2361331" cy="1315031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EFF7F820-25AC-184F-A103-92608BCD8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5953" y="2884105"/>
            <a:ext cx="2396014" cy="1325563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0D67A9-D5A6-524E-ACEF-301879663D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953" y="2883525"/>
            <a:ext cx="2356987" cy="1315031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55C5D0E5-41C9-E44B-9F88-060FF185A7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59249" y="2882447"/>
            <a:ext cx="2356987" cy="1295471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0CB7CC81-5E36-3847-A628-A1046C8A11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1360" y="4832978"/>
            <a:ext cx="2361189" cy="1423987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5CC3F345-C467-B74C-948D-A29899636C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5952" y="4833986"/>
            <a:ext cx="2396013" cy="1443618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C3616DC8-E336-2045-8593-96CA2D8E5F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953" y="4832979"/>
            <a:ext cx="2361189" cy="1423987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ECB66314-286F-0C40-89CD-F58F33DA60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59249" y="4832979"/>
            <a:ext cx="2368049" cy="1444625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0" name="Slide Number Placeholder 12">
            <a:extLst>
              <a:ext uri="{FF2B5EF4-FFF2-40B4-BE49-F238E27FC236}">
                <a16:creationId xmlns:a16="http://schemas.microsoft.com/office/drawing/2014/main" id="{5456C155-F546-E142-A7BF-D3948EB390B2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45672D-362E-DF44-A5DE-ECE039F8AF57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68520DA0-5DDF-F641-A5E9-261A07BE8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4A9A93-A990-CC0F-1744-5F3C212D6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164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CE85-83CD-C346-8FC0-C5124495F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60" y="219247"/>
            <a:ext cx="10355611" cy="91867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EF348C48-42BC-8541-9D9C-BDB9FEA29E33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AAF5FD-A83F-0647-98E7-5C5967A826E0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80AF10C-15E7-FE49-9C1B-10C8731EB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A46B2-2869-6946-8174-07BF49D7F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360" y="1595120"/>
            <a:ext cx="10355611" cy="4632643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1400"/>
            </a:lvl1pPr>
            <a:lvl2pPr marL="32004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400"/>
            </a:lvl2pPr>
            <a:lvl3pPr marL="50292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400"/>
            </a:lvl3pPr>
            <a:lvl4pPr marL="73152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400"/>
            </a:lvl4pPr>
            <a:lvl5pPr marL="914400" indent="-182880" defTabSz="457200">
              <a:defRPr sz="1200"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92416-7289-F628-4494-CE87091A15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92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3FA52DC-873F-6847-9AA7-B418F4F990BE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DF5D68-B196-D243-9D31-99A206350DC8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64E56CE-CDB2-7B44-BA8C-851887E4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6CE2DC-CB82-5CCA-48DB-5B86C54C3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237" y="23853"/>
            <a:ext cx="6876347" cy="68763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5BA0E2-963C-6145-AC50-6BCCC1FD9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0616" y="3429000"/>
            <a:ext cx="5599250" cy="15351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16726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79FD0-7191-D847-95FD-3AE361498D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754" y="1795463"/>
            <a:ext cx="5599112" cy="1535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238310-1C56-A142-8F1F-00F43C4B82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754" y="5127619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07EF46F-9926-A142-BB8B-0194F137A6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4" y="5596858"/>
            <a:ext cx="4412473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 b="0" i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00A883F-7D95-6F4F-9251-68B11E093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4" y="6124286"/>
            <a:ext cx="4412479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862B87-C49C-5AB0-77A4-CD8249B340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850" y="472209"/>
            <a:ext cx="1053819" cy="394723"/>
          </a:xfrm>
          <a:prstGeom prst="rect">
            <a:avLst/>
          </a:prstGeom>
        </p:spPr>
      </p:pic>
      <p:pic>
        <p:nvPicPr>
          <p:cNvPr id="5" name="Picture 4" descr="A person and a child smiling&#10;&#10;Description automatically generated with medium confidence">
            <a:extLst>
              <a:ext uri="{FF2B5EF4-FFF2-40B4-BE49-F238E27FC236}">
                <a16:creationId xmlns:a16="http://schemas.microsoft.com/office/drawing/2014/main" id="{BEABC2DA-F35A-FE74-BFB5-0D280F080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552403" y="149901"/>
            <a:ext cx="7657530" cy="67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 2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061BD773-1C63-EB4D-9BC8-8A841228C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90" y="345418"/>
            <a:ext cx="11356109" cy="5425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latin typeface="Arial" panose="020B0604020202020204" pitchFamily="34" charset="0"/>
              </a:rPr>
              <a:t>2 Month 2021 Project Plan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FAF9C8D2-AFFC-7947-AC08-57C64A5642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1681425"/>
              </p:ext>
            </p:extLst>
          </p:nvPr>
        </p:nvGraphicFramePr>
        <p:xfrm>
          <a:off x="429491" y="1080340"/>
          <a:ext cx="11356110" cy="42675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0938">
                  <a:extLst>
                    <a:ext uri="{9D8B030D-6E8A-4147-A177-3AD203B41FA5}">
                      <a16:colId xmlns:a16="http://schemas.microsoft.com/office/drawing/2014/main" val="3435844346"/>
                    </a:ext>
                  </a:extLst>
                </a:gridCol>
                <a:gridCol w="1038629">
                  <a:extLst>
                    <a:ext uri="{9D8B030D-6E8A-4147-A177-3AD203B41FA5}">
                      <a16:colId xmlns:a16="http://schemas.microsoft.com/office/drawing/2014/main" val="1639597118"/>
                    </a:ext>
                  </a:extLst>
                </a:gridCol>
                <a:gridCol w="1038629">
                  <a:extLst>
                    <a:ext uri="{9D8B030D-6E8A-4147-A177-3AD203B41FA5}">
                      <a16:colId xmlns:a16="http://schemas.microsoft.com/office/drawing/2014/main" val="525754032"/>
                    </a:ext>
                  </a:extLst>
                </a:gridCol>
                <a:gridCol w="1038629">
                  <a:extLst>
                    <a:ext uri="{9D8B030D-6E8A-4147-A177-3AD203B41FA5}">
                      <a16:colId xmlns:a16="http://schemas.microsoft.com/office/drawing/2014/main" val="3132086791"/>
                    </a:ext>
                  </a:extLst>
                </a:gridCol>
                <a:gridCol w="1703648">
                  <a:extLst>
                    <a:ext uri="{9D8B030D-6E8A-4147-A177-3AD203B41FA5}">
                      <a16:colId xmlns:a16="http://schemas.microsoft.com/office/drawing/2014/main" val="2964950139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1908423612"/>
                    </a:ext>
                  </a:extLst>
                </a:gridCol>
                <a:gridCol w="1482436">
                  <a:extLst>
                    <a:ext uri="{9D8B030D-6E8A-4147-A177-3AD203B41FA5}">
                      <a16:colId xmlns:a16="http://schemas.microsoft.com/office/drawing/2014/main" val="3368195123"/>
                    </a:ext>
                  </a:extLst>
                </a:gridCol>
                <a:gridCol w="1177637">
                  <a:extLst>
                    <a:ext uri="{9D8B030D-6E8A-4147-A177-3AD203B41FA5}">
                      <a16:colId xmlns:a16="http://schemas.microsoft.com/office/drawing/2014/main" val="661972226"/>
                    </a:ext>
                  </a:extLst>
                </a:gridCol>
                <a:gridCol w="1103746">
                  <a:extLst>
                    <a:ext uri="{9D8B030D-6E8A-4147-A177-3AD203B41FA5}">
                      <a16:colId xmlns:a16="http://schemas.microsoft.com/office/drawing/2014/main" val="497956197"/>
                    </a:ext>
                  </a:extLst>
                </a:gridCol>
              </a:tblGrid>
              <a:tr h="40457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spc="30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300" dirty="0">
                          <a:solidFill>
                            <a:schemeClr val="bg1"/>
                          </a:solidFill>
                          <a:latin typeface="+mn-lt"/>
                        </a:rPr>
                        <a:t>FEBRUARY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64501"/>
                  </a:ext>
                </a:extLst>
              </a:tr>
              <a:tr h="29987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55932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14435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15186"/>
                  </a:ext>
                </a:extLst>
              </a:tr>
              <a:tr h="730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54684"/>
                  </a:ext>
                </a:extLst>
              </a:tr>
              <a:tr h="1473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9867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20DF949-E328-1045-8FAC-465AD417AEF3}"/>
              </a:ext>
            </a:extLst>
          </p:cNvPr>
          <p:cNvGrpSpPr/>
          <p:nvPr userDrawn="1"/>
        </p:nvGrpSpPr>
        <p:grpSpPr>
          <a:xfrm>
            <a:off x="8005943" y="701716"/>
            <a:ext cx="294777" cy="5389649"/>
            <a:chOff x="2471057" y="968829"/>
            <a:chExt cx="217715" cy="526868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EE3036-2C0B-4D4F-AAD4-6A12044D704D}"/>
                </a:ext>
              </a:extLst>
            </p:cNvPr>
            <p:cNvCxnSpPr>
              <a:cxnSpLocks/>
            </p:cNvCxnSpPr>
            <p:nvPr/>
          </p:nvCxnSpPr>
          <p:spPr>
            <a:xfrm>
              <a:off x="2471057" y="968829"/>
              <a:ext cx="0" cy="526868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ACF9D7A-DA8F-A942-B1A1-DE53B39DAEBD}"/>
                </a:ext>
              </a:extLst>
            </p:cNvPr>
            <p:cNvSpPr/>
            <p:nvPr/>
          </p:nvSpPr>
          <p:spPr>
            <a:xfrm>
              <a:off x="2471058" y="968830"/>
              <a:ext cx="217714" cy="359228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6F03D2-84F7-8440-A81B-78614AF601C2}"/>
              </a:ext>
            </a:extLst>
          </p:cNvPr>
          <p:cNvCxnSpPr/>
          <p:nvPr userDrawn="1"/>
        </p:nvCxnSpPr>
        <p:spPr>
          <a:xfrm>
            <a:off x="431800" y="6081485"/>
            <a:ext cx="113538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1F882FC-2835-F840-B901-3849AC7FBDFD}"/>
              </a:ext>
            </a:extLst>
          </p:cNvPr>
          <p:cNvSpPr/>
          <p:nvPr userDrawn="1"/>
        </p:nvSpPr>
        <p:spPr>
          <a:xfrm>
            <a:off x="6250737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265F7F-3F2E-6548-AFB8-8DCD16A39426}"/>
              </a:ext>
            </a:extLst>
          </p:cNvPr>
          <p:cNvSpPr/>
          <p:nvPr userDrawn="1"/>
        </p:nvSpPr>
        <p:spPr>
          <a:xfrm>
            <a:off x="39457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14E7AD-6D55-5D4C-BB90-5BB5E6A588EF}"/>
              </a:ext>
            </a:extLst>
          </p:cNvPr>
          <p:cNvSpPr/>
          <p:nvPr userDrawn="1"/>
        </p:nvSpPr>
        <p:spPr>
          <a:xfrm>
            <a:off x="7920705" y="599596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A16C7-2A6C-3041-AB4B-7879EF8F18C7}"/>
              </a:ext>
            </a:extLst>
          </p:cNvPr>
          <p:cNvSpPr txBox="1"/>
          <p:nvPr userDrawn="1"/>
        </p:nvSpPr>
        <p:spPr>
          <a:xfrm>
            <a:off x="5882379" y="6258661"/>
            <a:ext cx="107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A299"/>
                </a:solidFill>
              </a:rPr>
              <a:t>Milestone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29B23-034F-6843-A2A5-7F84099252E5}"/>
              </a:ext>
            </a:extLst>
          </p:cNvPr>
          <p:cNvSpPr txBox="1"/>
          <p:nvPr userDrawn="1"/>
        </p:nvSpPr>
        <p:spPr>
          <a:xfrm>
            <a:off x="320838" y="6251963"/>
            <a:ext cx="136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Progress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41F94-3FA7-774A-ADAE-7E3A13AC2289}"/>
              </a:ext>
            </a:extLst>
          </p:cNvPr>
          <p:cNvSpPr txBox="1"/>
          <p:nvPr userDrawn="1"/>
        </p:nvSpPr>
        <p:spPr>
          <a:xfrm>
            <a:off x="7549976" y="6273818"/>
            <a:ext cx="91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3906160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Plan 6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49FBF463-A400-DE43-82A9-DD6D7FCB1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5102"/>
            <a:ext cx="8160911" cy="46066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latin typeface="Arial" panose="020B0604020202020204" pitchFamily="34" charset="0"/>
              </a:rPr>
              <a:t>6 Month 2021 Project Plan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E2E29FBF-6530-CF43-ACCA-6E1AC26298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28789040"/>
              </p:ext>
            </p:extLst>
          </p:nvPr>
        </p:nvGraphicFramePr>
        <p:xfrm>
          <a:off x="431800" y="1443944"/>
          <a:ext cx="11353801" cy="40524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0265">
                  <a:extLst>
                    <a:ext uri="{9D8B030D-6E8A-4147-A177-3AD203B41FA5}">
                      <a16:colId xmlns:a16="http://schemas.microsoft.com/office/drawing/2014/main" val="3435844346"/>
                    </a:ext>
                  </a:extLst>
                </a:gridCol>
                <a:gridCol w="2433484">
                  <a:extLst>
                    <a:ext uri="{9D8B030D-6E8A-4147-A177-3AD203B41FA5}">
                      <a16:colId xmlns:a16="http://schemas.microsoft.com/office/drawing/2014/main" val="1908423612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4017755197"/>
                    </a:ext>
                  </a:extLst>
                </a:gridCol>
                <a:gridCol w="693174">
                  <a:extLst>
                    <a:ext uri="{9D8B030D-6E8A-4147-A177-3AD203B41FA5}">
                      <a16:colId xmlns:a16="http://schemas.microsoft.com/office/drawing/2014/main" val="4115210375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1458724013"/>
                    </a:ext>
                  </a:extLst>
                </a:gridCol>
                <a:gridCol w="1076632">
                  <a:extLst>
                    <a:ext uri="{9D8B030D-6E8A-4147-A177-3AD203B41FA5}">
                      <a16:colId xmlns:a16="http://schemas.microsoft.com/office/drawing/2014/main" val="3721197081"/>
                    </a:ext>
                  </a:extLst>
                </a:gridCol>
                <a:gridCol w="1771445">
                  <a:extLst>
                    <a:ext uri="{9D8B030D-6E8A-4147-A177-3AD203B41FA5}">
                      <a16:colId xmlns:a16="http://schemas.microsoft.com/office/drawing/2014/main" val="1878194254"/>
                    </a:ext>
                  </a:extLst>
                </a:gridCol>
              </a:tblGrid>
              <a:tr h="370108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FEBRUARY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464501"/>
                  </a:ext>
                </a:extLst>
              </a:tr>
              <a:tr h="119627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55932"/>
                  </a:ext>
                </a:extLst>
              </a:tr>
              <a:tr h="824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14435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53735"/>
                  </a:ext>
                </a:extLst>
              </a:tr>
              <a:tr h="612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23644"/>
                  </a:ext>
                </a:extLst>
              </a:tr>
              <a:tr h="6059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72041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B588387-2F62-2C4B-B503-6576EE020300}"/>
              </a:ext>
            </a:extLst>
          </p:cNvPr>
          <p:cNvGrpSpPr/>
          <p:nvPr userDrawn="1"/>
        </p:nvGrpSpPr>
        <p:grpSpPr>
          <a:xfrm>
            <a:off x="6407468" y="1040180"/>
            <a:ext cx="397855" cy="5052598"/>
            <a:chOff x="2471057" y="968829"/>
            <a:chExt cx="217715" cy="526868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170AAE-2832-2B4E-A359-2995E9DB1A0D}"/>
                </a:ext>
              </a:extLst>
            </p:cNvPr>
            <p:cNvCxnSpPr>
              <a:cxnSpLocks/>
            </p:cNvCxnSpPr>
            <p:nvPr/>
          </p:nvCxnSpPr>
          <p:spPr>
            <a:xfrm>
              <a:off x="2471057" y="968829"/>
              <a:ext cx="0" cy="526868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9FB83C4-6DF1-D24B-9CA2-DCE3C16FFAD7}"/>
                </a:ext>
              </a:extLst>
            </p:cNvPr>
            <p:cNvSpPr/>
            <p:nvPr/>
          </p:nvSpPr>
          <p:spPr>
            <a:xfrm>
              <a:off x="2471058" y="968830"/>
              <a:ext cx="217714" cy="359228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548833-5A32-B24E-9EE2-957114AE0061}"/>
              </a:ext>
            </a:extLst>
          </p:cNvPr>
          <p:cNvCxnSpPr/>
          <p:nvPr userDrawn="1"/>
        </p:nvCxnSpPr>
        <p:spPr>
          <a:xfrm>
            <a:off x="431800" y="6081485"/>
            <a:ext cx="113538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2CC9567-99C2-9349-90D0-CFB117460F52}"/>
              </a:ext>
            </a:extLst>
          </p:cNvPr>
          <p:cNvSpPr/>
          <p:nvPr userDrawn="1"/>
        </p:nvSpPr>
        <p:spPr>
          <a:xfrm>
            <a:off x="39457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BDFFD1-3F6F-464C-815A-6EDD529C55A1}"/>
              </a:ext>
            </a:extLst>
          </p:cNvPr>
          <p:cNvSpPr/>
          <p:nvPr userDrawn="1"/>
        </p:nvSpPr>
        <p:spPr>
          <a:xfrm>
            <a:off x="10044019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2EDC9C-2416-6A40-AB23-A356B35B95E3}"/>
              </a:ext>
            </a:extLst>
          </p:cNvPr>
          <p:cNvSpPr/>
          <p:nvPr userDrawn="1"/>
        </p:nvSpPr>
        <p:spPr>
          <a:xfrm>
            <a:off x="6346126" y="5975924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96D9D-CF5E-5540-9F31-642970E5751E}"/>
              </a:ext>
            </a:extLst>
          </p:cNvPr>
          <p:cNvSpPr txBox="1"/>
          <p:nvPr userDrawn="1"/>
        </p:nvSpPr>
        <p:spPr>
          <a:xfrm>
            <a:off x="6019287" y="6270814"/>
            <a:ext cx="99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A299"/>
                </a:solidFill>
              </a:rPr>
              <a:t>Milestone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350C5-E354-F449-B033-3E0BD2003A62}"/>
              </a:ext>
            </a:extLst>
          </p:cNvPr>
          <p:cNvSpPr txBox="1"/>
          <p:nvPr userDrawn="1"/>
        </p:nvSpPr>
        <p:spPr>
          <a:xfrm>
            <a:off x="320838" y="6251963"/>
            <a:ext cx="136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Progress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04E30-C6C9-CA42-AEBA-3F1AA8305DC9}"/>
              </a:ext>
            </a:extLst>
          </p:cNvPr>
          <p:cNvSpPr txBox="1"/>
          <p:nvPr userDrawn="1"/>
        </p:nvSpPr>
        <p:spPr>
          <a:xfrm>
            <a:off x="9673290" y="6291136"/>
            <a:ext cx="91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3353792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 12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1D7167A3-E1F3-7B4A-87C4-31FD5538DB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88591333"/>
              </p:ext>
            </p:extLst>
          </p:nvPr>
        </p:nvGraphicFramePr>
        <p:xfrm>
          <a:off x="431800" y="1411302"/>
          <a:ext cx="11353800" cy="40040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4419">
                  <a:extLst>
                    <a:ext uri="{9D8B030D-6E8A-4147-A177-3AD203B41FA5}">
                      <a16:colId xmlns:a16="http://schemas.microsoft.com/office/drawing/2014/main" val="3435844346"/>
                    </a:ext>
                  </a:extLst>
                </a:gridCol>
                <a:gridCol w="1211124">
                  <a:extLst>
                    <a:ext uri="{9D8B030D-6E8A-4147-A177-3AD203B41FA5}">
                      <a16:colId xmlns:a16="http://schemas.microsoft.com/office/drawing/2014/main" val="190842361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017755197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4115210375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1458724013"/>
                    </a:ext>
                  </a:extLst>
                </a:gridCol>
                <a:gridCol w="1055914">
                  <a:extLst>
                    <a:ext uri="{9D8B030D-6E8A-4147-A177-3AD203B41FA5}">
                      <a16:colId xmlns:a16="http://schemas.microsoft.com/office/drawing/2014/main" val="3721197081"/>
                    </a:ext>
                  </a:extLst>
                </a:gridCol>
                <a:gridCol w="892629">
                  <a:extLst>
                    <a:ext uri="{9D8B030D-6E8A-4147-A177-3AD203B41FA5}">
                      <a16:colId xmlns:a16="http://schemas.microsoft.com/office/drawing/2014/main" val="1878194254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378851573"/>
                    </a:ext>
                  </a:extLst>
                </a:gridCol>
                <a:gridCol w="859971">
                  <a:extLst>
                    <a:ext uri="{9D8B030D-6E8A-4147-A177-3AD203B41FA5}">
                      <a16:colId xmlns:a16="http://schemas.microsoft.com/office/drawing/2014/main" val="3547354514"/>
                    </a:ext>
                  </a:extLst>
                </a:gridCol>
                <a:gridCol w="772886">
                  <a:extLst>
                    <a:ext uri="{9D8B030D-6E8A-4147-A177-3AD203B41FA5}">
                      <a16:colId xmlns:a16="http://schemas.microsoft.com/office/drawing/2014/main" val="645553096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val="4020784248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3951785590"/>
                    </a:ext>
                  </a:extLst>
                </a:gridCol>
              </a:tblGrid>
              <a:tr h="266375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DEC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464501"/>
                  </a:ext>
                </a:extLst>
              </a:tr>
              <a:tr h="119627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AD3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ED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55932"/>
                  </a:ext>
                </a:extLst>
              </a:tr>
              <a:tr h="87213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AD3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ED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14435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AD3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ED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53735"/>
                  </a:ext>
                </a:extLst>
              </a:tr>
              <a:tr h="612919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AD3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ED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23644"/>
                  </a:ext>
                </a:extLst>
              </a:tr>
              <a:tr h="60596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AD3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ED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72041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725C773-9FF8-1A45-BD9E-22B8602B2D08}"/>
              </a:ext>
            </a:extLst>
          </p:cNvPr>
          <p:cNvGrpSpPr/>
          <p:nvPr userDrawn="1"/>
        </p:nvGrpSpPr>
        <p:grpSpPr>
          <a:xfrm>
            <a:off x="3405803" y="1047264"/>
            <a:ext cx="302598" cy="5054541"/>
            <a:chOff x="2471057" y="968829"/>
            <a:chExt cx="217715" cy="526868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71F95-D404-F94D-920A-12A7C81A37E4}"/>
                </a:ext>
              </a:extLst>
            </p:cNvPr>
            <p:cNvCxnSpPr>
              <a:cxnSpLocks/>
            </p:cNvCxnSpPr>
            <p:nvPr/>
          </p:nvCxnSpPr>
          <p:spPr>
            <a:xfrm>
              <a:off x="2471057" y="968829"/>
              <a:ext cx="0" cy="526868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9DF0587-C3AF-9842-A376-721019B12308}"/>
                </a:ext>
              </a:extLst>
            </p:cNvPr>
            <p:cNvSpPr/>
            <p:nvPr/>
          </p:nvSpPr>
          <p:spPr>
            <a:xfrm>
              <a:off x="2471058" y="968830"/>
              <a:ext cx="217714" cy="359228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EA85C7-9B49-EA41-85F4-03769AB0B3BC}"/>
              </a:ext>
            </a:extLst>
          </p:cNvPr>
          <p:cNvCxnSpPr/>
          <p:nvPr userDrawn="1"/>
        </p:nvCxnSpPr>
        <p:spPr>
          <a:xfrm>
            <a:off x="431800" y="6071325"/>
            <a:ext cx="113538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E339AD6-31DF-484D-9C72-C70FB1541E3D}"/>
              </a:ext>
            </a:extLst>
          </p:cNvPr>
          <p:cNvSpPr/>
          <p:nvPr userDrawn="1"/>
        </p:nvSpPr>
        <p:spPr>
          <a:xfrm>
            <a:off x="7798269" y="5989548"/>
            <a:ext cx="170478" cy="170478"/>
          </a:xfrm>
          <a:prstGeom prst="ellipse">
            <a:avLst/>
          </a:prstGeom>
          <a:solidFill>
            <a:srgbClr val="0ED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D44019-2AFC-1E45-AD25-BCCECA4C6786}"/>
              </a:ext>
            </a:extLst>
          </p:cNvPr>
          <p:cNvSpPr/>
          <p:nvPr userDrawn="1"/>
        </p:nvSpPr>
        <p:spPr>
          <a:xfrm>
            <a:off x="39457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2B64C4-7EEC-D64F-AF35-CCB08BDB29E6}"/>
              </a:ext>
            </a:extLst>
          </p:cNvPr>
          <p:cNvSpPr/>
          <p:nvPr userDrawn="1"/>
        </p:nvSpPr>
        <p:spPr>
          <a:xfrm>
            <a:off x="3320563" y="5987733"/>
            <a:ext cx="170478" cy="170478"/>
          </a:xfrm>
          <a:prstGeom prst="ellipse">
            <a:avLst/>
          </a:prstGeom>
          <a:solidFill>
            <a:srgbClr val="1AD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9B8B0D22-665B-4F69-A5B0-DADAEACFB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4706"/>
            <a:ext cx="8160911" cy="461062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latin typeface="Source Serif Pro SemiBold" panose="02040603050405020204" pitchFamily="18" charset="0"/>
                <a:ea typeface="Source Serif Pro SemiBold" panose="0204060305040502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latin typeface="Arial" panose="020B0604020202020204" pitchFamily="34" charset="0"/>
              </a:rPr>
              <a:t>12 Month 2021 Project 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BB253-DA7B-4687-A8C8-2AE1B0B4E4CC}"/>
              </a:ext>
            </a:extLst>
          </p:cNvPr>
          <p:cNvSpPr txBox="1"/>
          <p:nvPr userDrawn="1"/>
        </p:nvSpPr>
        <p:spPr>
          <a:xfrm>
            <a:off x="3023371" y="6269387"/>
            <a:ext cx="99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10000"/>
                  </a:schemeClr>
                </a:solidFill>
              </a:rPr>
              <a:t>Milestone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B5163-7459-4200-AC72-53AE1D4244E2}"/>
              </a:ext>
            </a:extLst>
          </p:cNvPr>
          <p:cNvSpPr txBox="1"/>
          <p:nvPr userDrawn="1"/>
        </p:nvSpPr>
        <p:spPr>
          <a:xfrm>
            <a:off x="320838" y="6251963"/>
            <a:ext cx="136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DA4AA-40AE-4127-87D2-4FA4279AAACF}"/>
              </a:ext>
            </a:extLst>
          </p:cNvPr>
          <p:cNvSpPr txBox="1"/>
          <p:nvPr userDrawn="1"/>
        </p:nvSpPr>
        <p:spPr>
          <a:xfrm>
            <a:off x="7342301" y="6279843"/>
            <a:ext cx="91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10000"/>
                  </a:schemeClr>
                </a:solidFill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2106823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0A12F-117A-F54C-9A34-C176409BCD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790" y="1036276"/>
            <a:ext cx="998427" cy="859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8339E92-2173-2347-B46B-24CE00CA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075" y="5147695"/>
            <a:ext cx="1109148" cy="11091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7CCFA14-DDD9-8842-AA20-116961418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43" y="631387"/>
            <a:ext cx="809768" cy="809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val 12">
            <a:extLst>
              <a:ext uri="{FF2B5EF4-FFF2-40B4-BE49-F238E27FC236}">
                <a16:creationId xmlns:a16="http://schemas.microsoft.com/office/drawing/2014/main" id="{EB5A10DD-58C9-754E-9C59-60986D35E24F}"/>
              </a:ext>
            </a:extLst>
          </p:cNvPr>
          <p:cNvSpPr/>
          <p:nvPr/>
        </p:nvSpPr>
        <p:spPr>
          <a:xfrm>
            <a:off x="11479477" y="2716478"/>
            <a:ext cx="1425035" cy="1425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1F4ED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88" b="1" i="0" u="none" strike="noStrike" kern="1200" cap="none" spc="0" baseline="0">
              <a:solidFill>
                <a:srgbClr val="FAFAFA"/>
              </a:solidFill>
              <a:uFillTx/>
              <a:latin typeface="Source Serif Pro" pitchFamily="1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C2C27-FD6C-F34B-9737-D23CB3084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480" y="1895475"/>
            <a:ext cx="9065623" cy="32527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FontTx/>
              <a:buNone/>
              <a:defRPr sz="3600" b="1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 dirty="0"/>
              <a:t>Quote for inspiration</a:t>
            </a:r>
          </a:p>
        </p:txBody>
      </p:sp>
    </p:spTree>
    <p:extLst>
      <p:ext uri="{BB962C8B-B14F-4D97-AF65-F5344CB8AC3E}">
        <p14:creationId xmlns:p14="http://schemas.microsoft.com/office/powerpoint/2010/main" val="1384321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niti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DF416A4C-EDF5-E349-996D-32FD5D99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59" y="5063874"/>
            <a:ext cx="1109148" cy="11091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1305B668-7A9F-5A45-BD1A-732DFF262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43" y="631387"/>
            <a:ext cx="809768" cy="809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14">
            <a:extLst>
              <a:ext uri="{FF2B5EF4-FFF2-40B4-BE49-F238E27FC236}">
                <a16:creationId xmlns:a16="http://schemas.microsoft.com/office/drawing/2014/main" id="{72846A5C-3F14-0A40-A5A3-42D08000ACC4}"/>
              </a:ext>
            </a:extLst>
          </p:cNvPr>
          <p:cNvSpPr/>
          <p:nvPr/>
        </p:nvSpPr>
        <p:spPr>
          <a:xfrm>
            <a:off x="11479477" y="2389489"/>
            <a:ext cx="1425035" cy="1425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1F4ED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88" b="1" i="0" u="none" strike="noStrike" kern="1200" cap="none" spc="0" baseline="0">
              <a:solidFill>
                <a:srgbClr val="FAFAFA"/>
              </a:solidFill>
              <a:uFillTx/>
              <a:latin typeface="Source Serif Pro" pitchFamily="1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0B37C0-0432-E54D-88CC-1ED02077A2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69030" y="2612819"/>
            <a:ext cx="6086474" cy="4258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800" b="1" i="0">
                <a:solidFill>
                  <a:srgbClr val="DC003B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 sz="2800">
                <a:latin typeface="+mj-lt"/>
              </a:defRPr>
            </a:lvl2pPr>
            <a:lvl3pPr>
              <a:buFontTx/>
              <a:buNone/>
              <a:defRPr sz="2800">
                <a:latin typeface="+mj-lt"/>
              </a:defRPr>
            </a:lvl3pPr>
            <a:lvl4pPr>
              <a:buFontTx/>
              <a:buNone/>
              <a:defRPr sz="2800">
                <a:latin typeface="+mj-lt"/>
              </a:defRPr>
            </a:lvl4pPr>
            <a:lvl5pPr>
              <a:buFontTx/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292564-B06C-6C4E-846C-43D2B5FF8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9029" y="3211512"/>
            <a:ext cx="6086914" cy="43497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D509E-0760-E74B-937B-EBB4E9844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029" y="3819320"/>
            <a:ext cx="6086475" cy="5032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0547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, company name&#10;&#10;Description automatically generated">
            <a:extLst>
              <a:ext uri="{FF2B5EF4-FFF2-40B4-BE49-F238E27FC236}">
                <a16:creationId xmlns:a16="http://schemas.microsoft.com/office/drawing/2014/main" id="{5C57F989-DF98-1D4F-87E5-C5A4B93DB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282" y="2978682"/>
            <a:ext cx="2326640" cy="9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E6A74D-1060-8D55-3399-C54E50846245}"/>
              </a:ext>
            </a:extLst>
          </p:cNvPr>
          <p:cNvSpPr/>
          <p:nvPr userDrawn="1"/>
        </p:nvSpPr>
        <p:spPr>
          <a:xfrm>
            <a:off x="-9625" y="-9625"/>
            <a:ext cx="12209584" cy="68961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6CE2DC-CB82-5CCA-48DB-5B86C54C3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237" y="23853"/>
            <a:ext cx="6876347" cy="68763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5BA0E2-963C-6145-AC50-6BCCC1FD9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0616" y="3429000"/>
            <a:ext cx="5599250" cy="15351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79FD0-7191-D847-95FD-3AE361498D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754" y="1795463"/>
            <a:ext cx="5599112" cy="1535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238310-1C56-A142-8F1F-00F43C4B82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754" y="5127619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1355119-D5CF-C1BE-738D-07465B8CB5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50" y="476007"/>
            <a:ext cx="1053819" cy="393626"/>
          </a:xfrm>
          <a:prstGeom prst="rect">
            <a:avLst/>
          </a:prstGeom>
        </p:spPr>
      </p:pic>
      <p:pic>
        <p:nvPicPr>
          <p:cNvPr id="8" name="Picture 7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885BD8FC-03C9-B41E-CD04-B5D3ACB82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913" y="1095133"/>
            <a:ext cx="6216074" cy="5783944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772C337-2DFB-96F7-A7A8-E96EE22694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4" y="5596858"/>
            <a:ext cx="4412473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 b="0" i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E21877-539B-005F-4847-52B70FC47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4" y="6124286"/>
            <a:ext cx="4412479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8333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E6A74D-1060-8D55-3399-C54E50846245}"/>
              </a:ext>
            </a:extLst>
          </p:cNvPr>
          <p:cNvSpPr/>
          <p:nvPr userDrawn="1"/>
        </p:nvSpPr>
        <p:spPr>
          <a:xfrm>
            <a:off x="-9625" y="-9625"/>
            <a:ext cx="12209584" cy="68961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6CE2DC-CB82-5CCA-48DB-5B86C54C3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237" y="23853"/>
            <a:ext cx="6876347" cy="68763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5BA0E2-963C-6145-AC50-6BCCC1FD9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0616" y="3429000"/>
            <a:ext cx="5599250" cy="15351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79FD0-7191-D847-95FD-3AE361498D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754" y="1795463"/>
            <a:ext cx="5599112" cy="1535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238310-1C56-A142-8F1F-00F43C4B82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754" y="5127619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1355119-D5CF-C1BE-738D-07465B8CB5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50" y="476007"/>
            <a:ext cx="1053819" cy="393626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772C337-2DFB-96F7-A7A8-E96EE22694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4" y="5596858"/>
            <a:ext cx="4412473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 b="0" i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E21877-539B-005F-4847-52B70FC47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4" y="6124286"/>
            <a:ext cx="4412479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A picture containing person, holding, player, male&#10;&#10;Description automatically generated">
            <a:extLst>
              <a:ext uri="{FF2B5EF4-FFF2-40B4-BE49-F238E27FC236}">
                <a16:creationId xmlns:a16="http://schemas.microsoft.com/office/drawing/2014/main" id="{E18EA37A-7398-1789-52C3-EE612F0877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384" y="-143435"/>
            <a:ext cx="10685991" cy="71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3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D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2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1300" y="681037"/>
            <a:ext cx="6026150" cy="5694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650F505-B83B-A441-812C-EE379E670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213" y="681038"/>
            <a:ext cx="3751537" cy="2638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65455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4703" y="1826229"/>
            <a:ext cx="3762048" cy="928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8C306D6-5859-B742-8416-01097D2D2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703" y="681038"/>
            <a:ext cx="3762048" cy="928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733069-2C87-144C-8EF4-E64E3F05E1D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21300" y="681037"/>
            <a:ext cx="6026150" cy="5694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46582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4A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1300" y="681037"/>
            <a:ext cx="6026150" cy="5694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C6E66E-7E33-A44B-BD63-962BE2B94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703" y="681038"/>
            <a:ext cx="3762048" cy="2638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90932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D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1AD3C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1300" y="681037"/>
            <a:ext cx="6026150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092310-E0D1-F449-A33E-956CA1FFEEC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1887537"/>
            <a:ext cx="3746500" cy="4119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60CCD6-78D7-E747-9DF0-CDD86FD726A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08600" y="1028701"/>
            <a:ext cx="6051550" cy="1282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4DB73B-550C-AA4E-91C2-5152291FD41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21300" y="2332037"/>
            <a:ext cx="6026150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C98627-AC03-D548-A99A-BF2BC082068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08600" y="2679701"/>
            <a:ext cx="6051550" cy="1282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9EE424-708D-BE43-B5C3-438424102CF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321300" y="3970337"/>
            <a:ext cx="6026150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6E3D2E-A7EC-B54C-A80C-93F6573D0A3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308600" y="4318001"/>
            <a:ext cx="6051550" cy="1282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7380D-8105-3244-A71C-2CC3E68B6C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681037"/>
            <a:ext cx="3752850" cy="1206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>
                    <a:lumMod val="10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760786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26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689" r:id="rId3"/>
    <p:sldLayoutId id="2147483688" r:id="rId4"/>
    <p:sldLayoutId id="2147483690" r:id="rId5"/>
    <p:sldLayoutId id="2147483651" r:id="rId6"/>
    <p:sldLayoutId id="2147483665" r:id="rId7"/>
    <p:sldLayoutId id="2147483666" r:id="rId8"/>
    <p:sldLayoutId id="2147483667" r:id="rId9"/>
    <p:sldLayoutId id="2147483701" r:id="rId10"/>
    <p:sldLayoutId id="2147483726" r:id="rId11"/>
    <p:sldLayoutId id="2147483728" r:id="rId12"/>
    <p:sldLayoutId id="2147483702" r:id="rId13"/>
    <p:sldLayoutId id="2147483676" r:id="rId14"/>
    <p:sldLayoutId id="2147483675" r:id="rId15"/>
    <p:sldLayoutId id="2147483678" r:id="rId16"/>
    <p:sldLayoutId id="2147483650" r:id="rId17"/>
    <p:sldLayoutId id="2147483652" r:id="rId18"/>
    <p:sldLayoutId id="2147483677" r:id="rId19"/>
    <p:sldLayoutId id="2147483655" r:id="rId20"/>
    <p:sldLayoutId id="2147483725" r:id="rId21"/>
    <p:sldLayoutId id="2147483657" r:id="rId22"/>
    <p:sldLayoutId id="2147483654" r:id="rId23"/>
    <p:sldLayoutId id="2147483653" r:id="rId24"/>
    <p:sldLayoutId id="2147483656" r:id="rId25"/>
    <p:sldLayoutId id="2147483727" r:id="rId26"/>
    <p:sldLayoutId id="2147483658" r:id="rId27"/>
    <p:sldLayoutId id="2147483679" r:id="rId28"/>
    <p:sldLayoutId id="2147483687" r:id="rId29"/>
    <p:sldLayoutId id="2147483685" r:id="rId30"/>
    <p:sldLayoutId id="2147483684" r:id="rId31"/>
    <p:sldLayoutId id="2147483686" r:id="rId32"/>
    <p:sldLayoutId id="2147483671" r:id="rId33"/>
    <p:sldLayoutId id="2147483672" r:id="rId34"/>
    <p:sldLayoutId id="2147483723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41.jpeg"/><Relationship Id="rId5" Type="http://schemas.openxmlformats.org/officeDocument/2006/relationships/hyperlink" Target="http://ncoa.org/Age-Well-Planner" TargetMode="External"/><Relationship Id="rId4" Type="http://schemas.openxmlformats.org/officeDocument/2006/relationships/hyperlink" Target="https://www.nfcc.org/" TargetMode="Externa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benefitscheckup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fns.usda.gov/snap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godirect.gov/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hyperlink" Target="http://directexpress.com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ED3F7EB-8980-3696-3ECC-7064B8EBD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Organization/Event Name</a:t>
            </a:r>
          </a:p>
          <a:p>
            <a:endParaRPr lang="en-US" dirty="0"/>
          </a:p>
          <a:p>
            <a:r>
              <a:rPr lang="en-US" dirty="0"/>
              <a:t>Date</a:t>
            </a:r>
          </a:p>
          <a:p>
            <a:endParaRPr lang="en-US" dirty="0"/>
          </a:p>
        </p:txBody>
      </p:sp>
      <p:sp>
        <p:nvSpPr>
          <p:cNvPr id="3" name="Text Placeholder 2" descr="Welcome">
            <a:extLst>
              <a:ext uri="{FF2B5EF4-FFF2-40B4-BE49-F238E27FC236}">
                <a16:creationId xmlns:a16="http://schemas.microsoft.com/office/drawing/2014/main" id="{A8AC702E-9E82-275C-6038-E2F493FFE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pc="-500" dirty="0"/>
              <a:t>W</a:t>
            </a:r>
            <a:r>
              <a:rPr lang="en-US" dirty="0"/>
              <a:t>elcome</a:t>
            </a:r>
          </a:p>
        </p:txBody>
      </p:sp>
      <p:pic>
        <p:nvPicPr>
          <p:cNvPr id="7" name="Picture 6" descr="Savvy Saving Seniors Participant Handbook cover page">
            <a:extLst>
              <a:ext uri="{FF2B5EF4-FFF2-40B4-BE49-F238E27FC236}">
                <a16:creationId xmlns:a16="http://schemas.microsoft.com/office/drawing/2014/main" id="{E51FFF26-5C19-47AB-1692-FD47E05D5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2295" y="1074370"/>
            <a:ext cx="4131643" cy="5450253"/>
          </a:xfrm>
          <a:prstGeom prst="rect">
            <a:avLst/>
          </a:prstGeom>
        </p:spPr>
      </p:pic>
      <p:pic>
        <p:nvPicPr>
          <p:cNvPr id="9" name="Picture 8" descr="Logo, Bank of America">
            <a:extLst>
              <a:ext uri="{FF2B5EF4-FFF2-40B4-BE49-F238E27FC236}">
                <a16:creationId xmlns:a16="http://schemas.microsoft.com/office/drawing/2014/main" id="{C87ED82A-2EB9-7AA6-DF2F-15FF27400F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6" y="5133975"/>
            <a:ext cx="3905243" cy="390525"/>
          </a:xfrm>
          <a:prstGeom prst="rect">
            <a:avLst/>
          </a:prstGeom>
        </p:spPr>
      </p:pic>
      <p:pic>
        <p:nvPicPr>
          <p:cNvPr id="10" name="Picture 9" descr="Logo, NCOA">
            <a:extLst>
              <a:ext uri="{FF2B5EF4-FFF2-40B4-BE49-F238E27FC236}">
                <a16:creationId xmlns:a16="http://schemas.microsoft.com/office/drawing/2014/main" id="{7FF7632B-1D87-B65B-1B76-C6E35656CB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6" y="5915025"/>
            <a:ext cx="1374909" cy="516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B8DAD5-2776-DE37-6C73-F1F1F0AFDFE5}"/>
              </a:ext>
            </a:extLst>
          </p:cNvPr>
          <p:cNvSpPr/>
          <p:nvPr/>
        </p:nvSpPr>
        <p:spPr>
          <a:xfrm>
            <a:off x="304800" y="314325"/>
            <a:ext cx="1428750" cy="6592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 descr="Savvy Saving Seniors: It's in the Cards">
            <a:extLst>
              <a:ext uri="{FF2B5EF4-FFF2-40B4-BE49-F238E27FC236}">
                <a16:creationId xmlns:a16="http://schemas.microsoft.com/office/drawing/2014/main" id="{96F6EC51-7A05-C0A1-8F72-702EFFE7E65B}"/>
              </a:ext>
            </a:extLst>
          </p:cNvPr>
          <p:cNvSpPr txBox="1">
            <a:spLocks/>
          </p:cNvSpPr>
          <p:nvPr/>
        </p:nvSpPr>
        <p:spPr>
          <a:xfrm>
            <a:off x="920616" y="511491"/>
            <a:ext cx="8470896" cy="4620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  <a:defRPr sz="5400" b="1" i="0" kern="120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400" b="1" i="0" kern="120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000" b="1" i="0" kern="120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b="1" i="0" kern="120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b="1" i="0" kern="120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Savvy Saving Seniors</a:t>
            </a:r>
            <a:r>
              <a:rPr lang="en-US" sz="24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It’s in the Cards</a:t>
            </a:r>
          </a:p>
        </p:txBody>
      </p:sp>
    </p:spTree>
    <p:extLst>
      <p:ext uri="{BB962C8B-B14F-4D97-AF65-F5344CB8AC3E}">
        <p14:creationId xmlns:p14="http://schemas.microsoft.com/office/powerpoint/2010/main" val="123139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367878-4984-F7F3-882A-E2B5C8175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444608"/>
            <a:ext cx="7627267" cy="1516061"/>
          </a:xfrm>
        </p:spPr>
        <p:txBody>
          <a:bodyPr/>
          <a:lstStyle/>
          <a:p>
            <a:r>
              <a:rPr lang="en-US" sz="4400" dirty="0"/>
              <a:t>What About Other Types of Prepaid Cards?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6DB866C-1C74-B7F6-0AA6-E1FC8B8CDE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172452"/>
            <a:ext cx="2897462" cy="2897461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A9DE59-1137-730B-0DEB-752CC5A2BE10}"/>
              </a:ext>
            </a:extLst>
          </p:cNvPr>
          <p:cNvGrpSpPr/>
          <p:nvPr/>
        </p:nvGrpSpPr>
        <p:grpSpPr>
          <a:xfrm>
            <a:off x="8404926" y="6308226"/>
            <a:ext cx="3520366" cy="340307"/>
            <a:chOff x="8404926" y="6308226"/>
            <a:chExt cx="3520366" cy="34030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AF673E-F90C-A39E-33C6-29603BE9FB1A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0CBC23-9432-79CB-A87C-2832F370F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5039" cy="3168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40C53C-9685-F0EF-C165-600ACDEAD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926" y="6323192"/>
              <a:ext cx="2303839" cy="230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10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Tips for Managing Other Prepaid Cards">
            <a:extLst>
              <a:ext uri="{FF2B5EF4-FFF2-40B4-BE49-F238E27FC236}">
                <a16:creationId xmlns:a16="http://schemas.microsoft.com/office/drawing/2014/main" id="{4E9032C2-A2D1-0B95-350A-115E11B07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444607"/>
            <a:ext cx="7542426" cy="1516061"/>
          </a:xfrm>
        </p:spPr>
        <p:txBody>
          <a:bodyPr/>
          <a:lstStyle/>
          <a:p>
            <a:r>
              <a:rPr lang="en-US" sz="4400" dirty="0"/>
              <a:t>Tips for Managing </a:t>
            </a:r>
            <a:br>
              <a:rPr lang="en-US" sz="4400" dirty="0"/>
            </a:br>
            <a:r>
              <a:rPr lang="en-US" sz="4400" dirty="0"/>
              <a:t>Other Prepaid Cards</a:t>
            </a:r>
          </a:p>
        </p:txBody>
      </p:sp>
      <p:pic>
        <p:nvPicPr>
          <p:cNvPr id="5" name="Picture Placeholder 4" descr="Smiling couple">
            <a:extLst>
              <a:ext uri="{FF2B5EF4-FFF2-40B4-BE49-F238E27FC236}">
                <a16:creationId xmlns:a16="http://schemas.microsoft.com/office/drawing/2014/main" id="{76F6A33E-3928-CBBF-14E0-0ED7A84496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172452"/>
            <a:ext cx="2897462" cy="2897461"/>
          </a:xfrm>
        </p:spPr>
      </p:pic>
      <p:grpSp>
        <p:nvGrpSpPr>
          <p:cNvPr id="3" name="Group 2" descr="Logos, Bank of America and NCOA">
            <a:extLst>
              <a:ext uri="{FF2B5EF4-FFF2-40B4-BE49-F238E27FC236}">
                <a16:creationId xmlns:a16="http://schemas.microsoft.com/office/drawing/2014/main" id="{07316B39-5E66-7099-B110-50F322DEBFFF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CF2518-8C86-E935-6134-036A8342C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3C1B3E-D5BA-1B8A-BC4B-8CC99206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9B8477-0116-8CC4-5162-90C2D4A327B2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37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What Are Chip and PIN Cards?">
            <a:extLst>
              <a:ext uri="{FF2B5EF4-FFF2-40B4-BE49-F238E27FC236}">
                <a16:creationId xmlns:a16="http://schemas.microsoft.com/office/drawing/2014/main" id="{4E9032C2-A2D1-0B95-350A-115E11B07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488510"/>
            <a:ext cx="8315424" cy="714128"/>
          </a:xfrm>
        </p:spPr>
        <p:txBody>
          <a:bodyPr/>
          <a:lstStyle/>
          <a:p>
            <a:r>
              <a:rPr lang="en-US" sz="4400" dirty="0"/>
              <a:t>What Are Chip and PIN Cards?</a:t>
            </a:r>
          </a:p>
        </p:txBody>
      </p:sp>
      <p:pic>
        <p:nvPicPr>
          <p:cNvPr id="5" name="Picture Placeholder 4" descr="Hand with credit card at checkout terminal">
            <a:extLst>
              <a:ext uri="{FF2B5EF4-FFF2-40B4-BE49-F238E27FC236}">
                <a16:creationId xmlns:a16="http://schemas.microsoft.com/office/drawing/2014/main" id="{596A85DE-9AC7-66E6-3049-410E676A86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172452"/>
            <a:ext cx="2897462" cy="2897461"/>
          </a:xfrm>
        </p:spPr>
      </p:pic>
      <p:grpSp>
        <p:nvGrpSpPr>
          <p:cNvPr id="3" name="Group 2" descr="Logos, Bank of America and NCOA">
            <a:extLst>
              <a:ext uri="{FF2B5EF4-FFF2-40B4-BE49-F238E27FC236}">
                <a16:creationId xmlns:a16="http://schemas.microsoft.com/office/drawing/2014/main" id="{19E31AA7-EE07-528E-21C4-460B44AEF21D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E3789B-8A71-443F-12B6-25D3C3F36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E3CC29-9549-0AAF-9ED0-6915404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7DE6A3-D924-0D02-70C4-AEBF2DE4709F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08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Dorothy">
            <a:extLst>
              <a:ext uri="{FF2B5EF4-FFF2-40B4-BE49-F238E27FC236}">
                <a16:creationId xmlns:a16="http://schemas.microsoft.com/office/drawing/2014/main" id="{80CBD44B-118D-EED5-935A-17D6277AF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041" y="3498275"/>
            <a:ext cx="2712995" cy="63386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6726E"/>
                </a:solidFill>
              </a:rPr>
              <a:t>Dorothy</a:t>
            </a:r>
          </a:p>
        </p:txBody>
      </p:sp>
      <p:sp>
        <p:nvSpPr>
          <p:cNvPr id="3" name="Title 2" descr="Case Scenario: A Tale of Three Cards">
            <a:extLst>
              <a:ext uri="{FF2B5EF4-FFF2-40B4-BE49-F238E27FC236}">
                <a16:creationId xmlns:a16="http://schemas.microsoft.com/office/drawing/2014/main" id="{989D47E5-B61B-1FD2-DC2C-E2C58B8D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Scenario: A Tale of Three Cards</a:t>
            </a:r>
          </a:p>
        </p:txBody>
      </p:sp>
      <p:sp>
        <p:nvSpPr>
          <p:cNvPr id="4" name="Text Placeholder 3" descr="Robert">
            <a:extLst>
              <a:ext uri="{FF2B5EF4-FFF2-40B4-BE49-F238E27FC236}">
                <a16:creationId xmlns:a16="http://schemas.microsoft.com/office/drawing/2014/main" id="{707FDCAB-3184-ACE3-D05D-9CF8494E64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17032" y="3498275"/>
            <a:ext cx="3080020" cy="6430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6726E"/>
                </a:solidFill>
              </a:rPr>
              <a:t>Robert</a:t>
            </a:r>
          </a:p>
        </p:txBody>
      </p:sp>
      <p:sp>
        <p:nvSpPr>
          <p:cNvPr id="5" name="Text Placeholder 4" descr="Martha">
            <a:extLst>
              <a:ext uri="{FF2B5EF4-FFF2-40B4-BE49-F238E27FC236}">
                <a16:creationId xmlns:a16="http://schemas.microsoft.com/office/drawing/2014/main" id="{CC76B605-DC56-3814-A982-67AC18D54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8611" y="3498275"/>
            <a:ext cx="3264224" cy="6430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6726E"/>
                </a:solidFill>
              </a:rPr>
              <a:t>Martha</a:t>
            </a:r>
          </a:p>
        </p:txBody>
      </p:sp>
      <p:sp>
        <p:nvSpPr>
          <p:cNvPr id="6" name="Text Placeholder 5" descr="A Direct Express card for Social Security Benefits">
            <a:extLst>
              <a:ext uri="{FF2B5EF4-FFF2-40B4-BE49-F238E27FC236}">
                <a16:creationId xmlns:a16="http://schemas.microsoft.com/office/drawing/2014/main" id="{5A5B186B-46E1-E424-8569-C95778E114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887" y="4119075"/>
            <a:ext cx="2713038" cy="2018792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Direct Express card for Social Security benefits</a:t>
            </a:r>
          </a:p>
        </p:txBody>
      </p:sp>
      <p:sp>
        <p:nvSpPr>
          <p:cNvPr id="7" name="Text Placeholder 6" descr="A popular reloadable prepaid card for general purchases">
            <a:extLst>
              <a:ext uri="{FF2B5EF4-FFF2-40B4-BE49-F238E27FC236}">
                <a16:creationId xmlns:a16="http://schemas.microsoft.com/office/drawing/2014/main" id="{BEF74EB6-6CB4-2053-0E67-AB734C2D8F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6453" y="4119075"/>
            <a:ext cx="3081131" cy="2018792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popular reloadable prepaid card for general purchases</a:t>
            </a:r>
          </a:p>
        </p:txBody>
      </p:sp>
      <p:sp>
        <p:nvSpPr>
          <p:cNvPr id="8" name="Text Placeholder 7" descr="A nonreloadable gift card">
            <a:extLst>
              <a:ext uri="{FF2B5EF4-FFF2-40B4-BE49-F238E27FC236}">
                <a16:creationId xmlns:a16="http://schemas.microsoft.com/office/drawing/2014/main" id="{6089FC70-B241-8EAA-C9B2-E3988840D0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78457" y="4119075"/>
            <a:ext cx="3263900" cy="2018792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nonreloadable gift card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A88B54-C5C0-B5FC-D372-96B7514C2977}"/>
              </a:ext>
            </a:extLst>
          </p:cNvPr>
          <p:cNvCxnSpPr>
            <a:cxnSpLocks/>
          </p:cNvCxnSpPr>
          <p:nvPr/>
        </p:nvCxnSpPr>
        <p:spPr>
          <a:xfrm>
            <a:off x="7575524" y="3420218"/>
            <a:ext cx="0" cy="1580222"/>
          </a:xfrm>
          <a:prstGeom prst="line">
            <a:avLst/>
          </a:prstGeom>
          <a:ln w="12700">
            <a:solidFill>
              <a:srgbClr val="04A29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Oval 12" descr="Smiling woman">
            <a:extLst>
              <a:ext uri="{FF2B5EF4-FFF2-40B4-BE49-F238E27FC236}">
                <a16:creationId xmlns:a16="http://schemas.microsoft.com/office/drawing/2014/main" id="{BAA85CD4-203E-1CB8-85DC-E603BC17FA0A}"/>
              </a:ext>
            </a:extLst>
          </p:cNvPr>
          <p:cNvSpPr/>
          <p:nvPr/>
        </p:nvSpPr>
        <p:spPr>
          <a:xfrm>
            <a:off x="1149165" y="1299416"/>
            <a:ext cx="1944303" cy="1944303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 descr="Older man">
            <a:extLst>
              <a:ext uri="{FF2B5EF4-FFF2-40B4-BE49-F238E27FC236}">
                <a16:creationId xmlns:a16="http://schemas.microsoft.com/office/drawing/2014/main" id="{40817864-E2D9-2599-9C37-FCF2328BD862}"/>
              </a:ext>
            </a:extLst>
          </p:cNvPr>
          <p:cNvSpPr/>
          <p:nvPr/>
        </p:nvSpPr>
        <p:spPr>
          <a:xfrm>
            <a:off x="4795612" y="1299416"/>
            <a:ext cx="1944303" cy="1944303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 descr="Smiling woman">
            <a:extLst>
              <a:ext uri="{FF2B5EF4-FFF2-40B4-BE49-F238E27FC236}">
                <a16:creationId xmlns:a16="http://schemas.microsoft.com/office/drawing/2014/main" id="{1F0FB381-84CC-7B57-879F-5F012F07D3C8}"/>
              </a:ext>
            </a:extLst>
          </p:cNvPr>
          <p:cNvSpPr/>
          <p:nvPr/>
        </p:nvSpPr>
        <p:spPr>
          <a:xfrm>
            <a:off x="8438255" y="1299416"/>
            <a:ext cx="1944303" cy="1944303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1CDFDC-69BF-205D-5CC9-78D23F9728AE}"/>
              </a:ext>
            </a:extLst>
          </p:cNvPr>
          <p:cNvCxnSpPr>
            <a:cxnSpLocks/>
          </p:cNvCxnSpPr>
          <p:nvPr/>
        </p:nvCxnSpPr>
        <p:spPr>
          <a:xfrm>
            <a:off x="3929075" y="3420218"/>
            <a:ext cx="0" cy="1580222"/>
          </a:xfrm>
          <a:prstGeom prst="line">
            <a:avLst/>
          </a:prstGeom>
          <a:ln w="12700">
            <a:solidFill>
              <a:srgbClr val="04A29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Text Placeholder 3" descr="Fees to Consider and Compare">
            <a:extLst>
              <a:ext uri="{FF2B5EF4-FFF2-40B4-BE49-F238E27FC236}">
                <a16:creationId xmlns:a16="http://schemas.microsoft.com/office/drawing/2014/main" id="{E3407A82-713E-5B02-7267-E6448AAF9650}"/>
              </a:ext>
            </a:extLst>
          </p:cNvPr>
          <p:cNvSpPr txBox="1">
            <a:spLocks/>
          </p:cNvSpPr>
          <p:nvPr/>
        </p:nvSpPr>
        <p:spPr>
          <a:xfrm>
            <a:off x="1149165" y="5526913"/>
            <a:ext cx="9233391" cy="6430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b="1" kern="1200">
                <a:solidFill>
                  <a:srgbClr val="04A299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kern="1200">
                <a:solidFill>
                  <a:srgbClr val="04A29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rgbClr val="04A29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rgbClr val="04A29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rgbClr val="04A29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0" dirty="0">
                <a:solidFill>
                  <a:srgbClr val="16726E"/>
                </a:solidFill>
              </a:rPr>
              <a:t>Fees to Consider and Compare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75819B-7EF4-0751-CE96-6BDFACB6C237}"/>
              </a:ext>
            </a:extLst>
          </p:cNvPr>
          <p:cNvCxnSpPr/>
          <p:nvPr/>
        </p:nvCxnSpPr>
        <p:spPr>
          <a:xfrm>
            <a:off x="2219093" y="4810870"/>
            <a:ext cx="1494263" cy="635620"/>
          </a:xfrm>
          <a:prstGeom prst="straightConnector1">
            <a:avLst/>
          </a:prstGeom>
          <a:ln w="22225">
            <a:solidFill>
              <a:srgbClr val="16726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92883A-DC4A-02AF-8E33-CB4EBADF4772}"/>
              </a:ext>
            </a:extLst>
          </p:cNvPr>
          <p:cNvCxnSpPr>
            <a:cxnSpLocks/>
          </p:cNvCxnSpPr>
          <p:nvPr/>
        </p:nvCxnSpPr>
        <p:spPr>
          <a:xfrm flipH="1">
            <a:off x="7839309" y="4810870"/>
            <a:ext cx="1494263" cy="635620"/>
          </a:xfrm>
          <a:prstGeom prst="straightConnector1">
            <a:avLst/>
          </a:prstGeom>
          <a:ln w="22225">
            <a:solidFill>
              <a:srgbClr val="16726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5AD588-F88D-F70A-2C83-0B1C574E1925}"/>
              </a:ext>
            </a:extLst>
          </p:cNvPr>
          <p:cNvCxnSpPr>
            <a:cxnSpLocks/>
          </p:cNvCxnSpPr>
          <p:nvPr/>
        </p:nvCxnSpPr>
        <p:spPr>
          <a:xfrm>
            <a:off x="5765860" y="4740109"/>
            <a:ext cx="0" cy="583718"/>
          </a:xfrm>
          <a:prstGeom prst="straightConnector1">
            <a:avLst/>
          </a:prstGeom>
          <a:ln w="22225">
            <a:solidFill>
              <a:srgbClr val="16726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 descr="Logos, Bank of America and NCOA">
            <a:extLst>
              <a:ext uri="{FF2B5EF4-FFF2-40B4-BE49-F238E27FC236}">
                <a16:creationId xmlns:a16="http://schemas.microsoft.com/office/drawing/2014/main" id="{D34451BA-9DA6-A554-5094-99B67CCA3D57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57DA01-CCEB-4D84-32E2-6FC83B215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72893F-DBB1-33DE-43B7-CC67B5624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8B07F5-4C75-B8CF-1195-293D372E21EF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86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 descr="1, 2, 3, 4, 5">
            <a:extLst>
              <a:ext uri="{FF2B5EF4-FFF2-40B4-BE49-F238E27FC236}">
                <a16:creationId xmlns:a16="http://schemas.microsoft.com/office/drawing/2014/main" id="{ECE32234-402F-CC3B-7260-6A09D541A2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0626" y="2366521"/>
            <a:ext cx="4048431" cy="3709067"/>
          </a:xfrm>
        </p:spPr>
        <p:txBody>
          <a:bodyPr/>
          <a:lstStyle/>
          <a:p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 descr="Tips from You">
            <a:extLst>
              <a:ext uri="{FF2B5EF4-FFF2-40B4-BE49-F238E27FC236}">
                <a16:creationId xmlns:a16="http://schemas.microsoft.com/office/drawing/2014/main" id="{688DECBC-1FBA-0AD4-685B-039592FD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from You</a:t>
            </a:r>
          </a:p>
        </p:txBody>
      </p:sp>
      <p:pic>
        <p:nvPicPr>
          <p:cNvPr id="3" name="Picture Placeholder 2" descr="Smiling couple with credit card">
            <a:extLst>
              <a:ext uri="{FF2B5EF4-FFF2-40B4-BE49-F238E27FC236}">
                <a16:creationId xmlns:a16="http://schemas.microsoft.com/office/drawing/2014/main" id="{A95B1E9B-4335-3E85-4E86-403D1E51BD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258066"/>
            <a:ext cx="2897462" cy="2897461"/>
          </a:xfrm>
        </p:spPr>
      </p:pic>
      <p:grpSp>
        <p:nvGrpSpPr>
          <p:cNvPr id="2" name="Group 1" descr="Logos, Bank of America and NCOA">
            <a:extLst>
              <a:ext uri="{FF2B5EF4-FFF2-40B4-BE49-F238E27FC236}">
                <a16:creationId xmlns:a16="http://schemas.microsoft.com/office/drawing/2014/main" id="{67117121-5096-5995-6D41-4F937FAC108C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ADE4FE-9E80-8D8A-95CB-AFC2DD418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72EA96-5F3D-A1D8-A661-33E8B0D1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271FD9-DA66-E001-1251-D7329248E59A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03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"/>
    </mc:Choice>
    <mc:Fallback xmlns="">
      <p:transition spd="slow" advTm="1126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Cautions and Common Scams">
            <a:extLst>
              <a:ext uri="{FF2B5EF4-FFF2-40B4-BE49-F238E27FC236}">
                <a16:creationId xmlns:a16="http://schemas.microsoft.com/office/drawing/2014/main" id="{02367878-4984-F7F3-882A-E2B5C8175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444608"/>
            <a:ext cx="7627267" cy="1516061"/>
          </a:xfrm>
        </p:spPr>
        <p:txBody>
          <a:bodyPr/>
          <a:lstStyle/>
          <a:p>
            <a:r>
              <a:rPr lang="en-US" sz="4400" dirty="0"/>
              <a:t>Cautions and Common Scams</a:t>
            </a:r>
          </a:p>
        </p:txBody>
      </p:sp>
      <p:pic>
        <p:nvPicPr>
          <p:cNvPr id="5" name="Picture Placeholder 4" descr="Two women looking at paperwork">
            <a:extLst>
              <a:ext uri="{FF2B5EF4-FFF2-40B4-BE49-F238E27FC236}">
                <a16:creationId xmlns:a16="http://schemas.microsoft.com/office/drawing/2014/main" id="{AC4338DC-A1AC-2D68-AE3B-7B79CE3074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172452"/>
            <a:ext cx="2897462" cy="2897461"/>
          </a:xfrm>
        </p:spPr>
      </p:pic>
      <p:grpSp>
        <p:nvGrpSpPr>
          <p:cNvPr id="3" name="Group 2" descr="Logos, Bank of America and NCOA">
            <a:extLst>
              <a:ext uri="{FF2B5EF4-FFF2-40B4-BE49-F238E27FC236}">
                <a16:creationId xmlns:a16="http://schemas.microsoft.com/office/drawing/2014/main" id="{019B985D-66B4-AFCA-EF2A-F977E317DA80}"/>
              </a:ext>
            </a:extLst>
          </p:cNvPr>
          <p:cNvGrpSpPr/>
          <p:nvPr/>
        </p:nvGrpSpPr>
        <p:grpSpPr>
          <a:xfrm>
            <a:off x="8404926" y="6308226"/>
            <a:ext cx="3520366" cy="340307"/>
            <a:chOff x="8404926" y="6308226"/>
            <a:chExt cx="3520366" cy="34030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432BD89-9703-1E73-AAFD-78DCE7D31ADE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2A02CE-B8CF-BDFC-48CF-96B8BB2FF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5039" cy="3168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7C0A0F-A55F-F0EF-B30F-FB5DDE60E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926" y="6323192"/>
              <a:ext cx="2303839" cy="230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06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 descr="Questions?">
            <a:extLst>
              <a:ext uri="{FF2B5EF4-FFF2-40B4-BE49-F238E27FC236}">
                <a16:creationId xmlns:a16="http://schemas.microsoft.com/office/drawing/2014/main" id="{D8722476-08EC-4C4E-8FD9-7BDB4200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20" y="219247"/>
            <a:ext cx="10403816" cy="91495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C664AB35-7DDC-A80B-4BC9-D2CB6D8321C2}"/>
              </a:ext>
            </a:extLst>
          </p:cNvPr>
          <p:cNvSpPr/>
          <p:nvPr/>
        </p:nvSpPr>
        <p:spPr>
          <a:xfrm>
            <a:off x="6219825" y="5410200"/>
            <a:ext cx="93345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5"/>
            <a:extLst>
              <a:ext uri="{FF2B5EF4-FFF2-40B4-BE49-F238E27FC236}">
                <a16:creationId xmlns:a16="http://schemas.microsoft.com/office/drawing/2014/main" id="{35ACE14B-A817-986F-B661-D62C1C27FBED}"/>
              </a:ext>
            </a:extLst>
          </p:cNvPr>
          <p:cNvSpPr/>
          <p:nvPr/>
        </p:nvSpPr>
        <p:spPr>
          <a:xfrm>
            <a:off x="5038725" y="3552825"/>
            <a:ext cx="2781300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 descr="Men playing chess">
            <a:extLst>
              <a:ext uri="{FF2B5EF4-FFF2-40B4-BE49-F238E27FC236}">
                <a16:creationId xmlns:a16="http://schemas.microsoft.com/office/drawing/2014/main" id="{FCB10299-00A6-F5F2-1FD9-1CC6FDE5986B}"/>
              </a:ext>
            </a:extLst>
          </p:cNvPr>
          <p:cNvSpPr/>
          <p:nvPr/>
        </p:nvSpPr>
        <p:spPr>
          <a:xfrm>
            <a:off x="2652856" y="1755176"/>
            <a:ext cx="6520543" cy="3503024"/>
          </a:xfrm>
          <a:prstGeom prst="round2SameRect">
            <a:avLst>
              <a:gd name="adj1" fmla="val 39202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C199BA3-6F27-16E1-AA11-93992FCE4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694" y="4703626"/>
            <a:ext cx="1109148" cy="11091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EE837B30-2416-426C-E15B-0B3DF4386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43" y="631387"/>
            <a:ext cx="809768" cy="809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Oval 14">
            <a:extLst>
              <a:ext uri="{FF2B5EF4-FFF2-40B4-BE49-F238E27FC236}">
                <a16:creationId xmlns:a16="http://schemas.microsoft.com/office/drawing/2014/main" id="{A1D1D2A7-1339-78E2-0120-A88CEA46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79477" y="2389489"/>
            <a:ext cx="1425035" cy="1425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1F4ED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88" b="1" i="0" u="none" strike="noStrike" kern="1200" cap="none" spc="0" baseline="0">
              <a:solidFill>
                <a:srgbClr val="FAFAFA"/>
              </a:solidFill>
              <a:uFillTx/>
              <a:latin typeface="Source Serif Pro" pitchFamily="18"/>
            </a:endParaRPr>
          </a:p>
        </p:txBody>
      </p:sp>
      <p:grpSp>
        <p:nvGrpSpPr>
          <p:cNvPr id="6" name="Group 5" descr="Logos, Bank of America and NCOA">
            <a:extLst>
              <a:ext uri="{FF2B5EF4-FFF2-40B4-BE49-F238E27FC236}">
                <a16:creationId xmlns:a16="http://schemas.microsoft.com/office/drawing/2014/main" id="{9CC4CD02-E2D4-B6F3-21B9-A68BC7331012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569788-4C8A-F8AC-E9C6-5ECDC2323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58D25E-C1B8-2B6E-E87F-C3156407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F0B484-497F-D922-A56B-6DA58A9E6056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"/>
    </mc:Choice>
    <mc:Fallback xmlns="">
      <p:transition spd="slow" advTm="1126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Company, contact name, address line, phone, fax, email, web address here">
            <a:extLst>
              <a:ext uri="{FF2B5EF4-FFF2-40B4-BE49-F238E27FC236}">
                <a16:creationId xmlns:a16="http://schemas.microsoft.com/office/drawing/2014/main" id="{0AD1F952-E665-814B-9799-202A4252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059" y="1972834"/>
            <a:ext cx="5754634" cy="427445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900" dirty="0"/>
              <a:t>Company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Contact Name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Address Line 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Phone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Fax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Email</a:t>
            </a:r>
          </a:p>
          <a:p>
            <a:pPr>
              <a:spcAft>
                <a:spcPts val="600"/>
              </a:spcAft>
            </a:pPr>
            <a:r>
              <a:rPr lang="en-US" sz="1900" dirty="0"/>
              <a:t>Web address here</a:t>
            </a:r>
          </a:p>
          <a:p>
            <a:endParaRPr lang="en-US" sz="1900" dirty="0"/>
          </a:p>
        </p:txBody>
      </p:sp>
      <p:sp>
        <p:nvSpPr>
          <p:cNvPr id="3" name="Text Placeholder 2" descr="For More Information">
            <a:extLst>
              <a:ext uri="{FF2B5EF4-FFF2-40B4-BE49-F238E27FC236}">
                <a16:creationId xmlns:a16="http://schemas.microsoft.com/office/drawing/2014/main" id="{3DAAAD1B-060F-A74B-B427-21881FBB7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702" y="681038"/>
            <a:ext cx="4172983" cy="26384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 More Information</a:t>
            </a:r>
          </a:p>
        </p:txBody>
      </p:sp>
      <p:grpSp>
        <p:nvGrpSpPr>
          <p:cNvPr id="4" name="Group 3" descr="Logos, Bank of America and NCOA">
            <a:extLst>
              <a:ext uri="{FF2B5EF4-FFF2-40B4-BE49-F238E27FC236}">
                <a16:creationId xmlns:a16="http://schemas.microsoft.com/office/drawing/2014/main" id="{1574B5AB-737A-C943-3F61-E4F232AB4E45}"/>
              </a:ext>
            </a:extLst>
          </p:cNvPr>
          <p:cNvGrpSpPr/>
          <p:nvPr/>
        </p:nvGrpSpPr>
        <p:grpSpPr>
          <a:xfrm>
            <a:off x="8404926" y="6308226"/>
            <a:ext cx="3520366" cy="340307"/>
            <a:chOff x="8404926" y="6308226"/>
            <a:chExt cx="3520366" cy="3403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01BC2E0-F872-0B84-C4C1-CC1BF93D52E6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9DAE35-DA3B-02FB-07CB-41E522D5B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5039" cy="3168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78CF6C-DF0E-13E6-7DC9-1BCE0E32C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926" y="6323192"/>
              <a:ext cx="2303839" cy="230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1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 descr="It's in the Cards: Using Prepaid the Right Way">
            <a:extLst>
              <a:ext uri="{FF2B5EF4-FFF2-40B4-BE49-F238E27FC236}">
                <a16:creationId xmlns:a16="http://schemas.microsoft.com/office/drawing/2014/main" id="{D8722476-08EC-4C4E-8FD9-7BDB4200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20" y="219247"/>
            <a:ext cx="10403816" cy="914958"/>
          </a:xfrm>
        </p:spPr>
        <p:txBody>
          <a:bodyPr/>
          <a:lstStyle/>
          <a:p>
            <a:r>
              <a:rPr lang="en-US" dirty="0"/>
              <a:t>It’s in the Cards: Using Prepaid the Right Way</a:t>
            </a:r>
          </a:p>
        </p:txBody>
      </p:sp>
      <p:sp>
        <p:nvSpPr>
          <p:cNvPr id="15" name="Text Placeholder 14" descr="Icebreaker Quiz">
            <a:extLst>
              <a:ext uri="{FF2B5EF4-FFF2-40B4-BE49-F238E27FC236}">
                <a16:creationId xmlns:a16="http://schemas.microsoft.com/office/drawing/2014/main" id="{031AA4F4-BD24-084E-AD52-2D897398E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9211" y="2924638"/>
            <a:ext cx="5154156" cy="3395136"/>
          </a:xfrm>
        </p:spPr>
        <p:txBody>
          <a:bodyPr/>
          <a:lstStyle/>
          <a:p>
            <a:endParaRPr lang="en-US" dirty="0"/>
          </a:p>
          <a:p>
            <a:pPr marL="228600" lvl="2" indent="0">
              <a:buNone/>
            </a:pPr>
            <a:r>
              <a:rPr lang="en-US" sz="2400" b="1" dirty="0">
                <a:solidFill>
                  <a:srgbClr val="16726E"/>
                </a:solidFill>
              </a:rPr>
              <a:t>Icebreaker Quiz</a:t>
            </a:r>
          </a:p>
          <a:p>
            <a:pPr marL="228600" lvl="2" indent="0">
              <a:buNone/>
            </a:pPr>
            <a:endParaRPr lang="en-US" dirty="0"/>
          </a:p>
          <a:p>
            <a:pPr marL="228600" lvl="2" indent="0">
              <a:buNone/>
            </a:pPr>
            <a:r>
              <a:rPr lang="en-US" dirty="0"/>
              <a:t>Take the quiz in your handbook to see how well you understand prepaid cards.</a:t>
            </a: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5F9F7010-5B5D-835F-782B-925BB9DEA25A}"/>
              </a:ext>
            </a:extLst>
          </p:cNvPr>
          <p:cNvSpPr/>
          <p:nvPr/>
        </p:nvSpPr>
        <p:spPr>
          <a:xfrm>
            <a:off x="7781925" y="4810125"/>
            <a:ext cx="1971675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Smiling couple with credit card">
            <a:extLst>
              <a:ext uri="{FF2B5EF4-FFF2-40B4-BE49-F238E27FC236}">
                <a16:creationId xmlns:a16="http://schemas.microsoft.com/office/drawing/2014/main" id="{BA04F7DF-7B31-CE3B-D2BD-F3CCCC3FDA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73" y="2258066"/>
            <a:ext cx="2897462" cy="2897461"/>
          </a:xfrm>
        </p:spPr>
      </p:pic>
      <p:grpSp>
        <p:nvGrpSpPr>
          <p:cNvPr id="2" name="Group 1" descr="Logos, Bank of America and NCOA">
            <a:extLst>
              <a:ext uri="{FF2B5EF4-FFF2-40B4-BE49-F238E27FC236}">
                <a16:creationId xmlns:a16="http://schemas.microsoft.com/office/drawing/2014/main" id="{F070EA1F-2DA5-068B-0671-1368DD7E250D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F21CC2-B9D6-48CD-CBFF-3FE1BC1A1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4E72DD-4A00-06F1-EF52-7DB56C3AE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2794D6-AF8B-6C19-D454-14CD1A612F36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80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"/>
    </mc:Choice>
    <mc:Fallback xmlns="">
      <p:transition spd="slow" advTm="112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CE32234-402F-CC3B-7260-6A09D541A2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0626" y="2366521"/>
            <a:ext cx="4048431" cy="3709067"/>
          </a:xfrm>
        </p:spPr>
        <p:txBody>
          <a:bodyPr/>
          <a:lstStyle/>
          <a:p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r>
              <a:rPr lang="en-US" b="1" dirty="0"/>
              <a:t>​</a:t>
            </a:r>
            <a:r>
              <a:rPr lang="en-US" dirty="0"/>
              <a:t>____________________________</a:t>
            </a:r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  <a:p>
            <a:pPr marL="571500" lvl="2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 descr="Takeaways or Personal Goals">
            <a:extLst>
              <a:ext uri="{FF2B5EF4-FFF2-40B4-BE49-F238E27FC236}">
                <a16:creationId xmlns:a16="http://schemas.microsoft.com/office/drawing/2014/main" id="{688DECBC-1FBA-0AD4-685B-039592FD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or Personal Goals</a:t>
            </a:r>
          </a:p>
        </p:txBody>
      </p:sp>
      <p:pic>
        <p:nvPicPr>
          <p:cNvPr id="3" name="Picture Placeholder 2" descr="Woman looking at computer screen">
            <a:extLst>
              <a:ext uri="{FF2B5EF4-FFF2-40B4-BE49-F238E27FC236}">
                <a16:creationId xmlns:a16="http://schemas.microsoft.com/office/drawing/2014/main" id="{45D0159E-3BA3-8F99-7021-9C81357EAC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258066"/>
            <a:ext cx="2897462" cy="2897461"/>
          </a:xfrm>
        </p:spPr>
      </p:pic>
      <p:grpSp>
        <p:nvGrpSpPr>
          <p:cNvPr id="2" name="Group 1" descr="Logos, NCOA and Bank of America">
            <a:extLst>
              <a:ext uri="{FF2B5EF4-FFF2-40B4-BE49-F238E27FC236}">
                <a16:creationId xmlns:a16="http://schemas.microsoft.com/office/drawing/2014/main" id="{F6E2B93A-C43E-4A53-D933-A78038308603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A2C2EA-CD53-8B9B-A337-EABC39E12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A99301-A581-E2A2-DEC0-AC5C96EB3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A9F2BB-D971-ABB3-E94E-E7BE25DF30EB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19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"/>
    </mc:Choice>
    <mc:Fallback xmlns="">
      <p:transition spd="slow" advTm="112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4" descr="Today's Objectives">
            <a:extLst>
              <a:ext uri="{FF2B5EF4-FFF2-40B4-BE49-F238E27FC236}">
                <a16:creationId xmlns:a16="http://schemas.microsoft.com/office/drawing/2014/main" id="{FA84C452-B9AA-66C5-067B-C05B5CEF9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213" y="681038"/>
            <a:ext cx="3751537" cy="2638426"/>
          </a:xfrm>
        </p:spPr>
        <p:txBody>
          <a:bodyPr/>
          <a:lstStyle/>
          <a:p>
            <a:r>
              <a:rPr lang="en-US" spc="-300" dirty="0"/>
              <a:t>T</a:t>
            </a:r>
            <a:r>
              <a:rPr lang="en-US" dirty="0"/>
              <a:t>oda</a:t>
            </a:r>
            <a:r>
              <a:rPr lang="en-US" spc="300" dirty="0"/>
              <a:t>y</a:t>
            </a:r>
            <a:r>
              <a:rPr lang="en-US" spc="-500" dirty="0"/>
              <a:t>’</a:t>
            </a:r>
            <a:r>
              <a:rPr lang="en-US" dirty="0"/>
              <a:t>s Objectives</a:t>
            </a:r>
          </a:p>
          <a:p>
            <a:endParaRPr lang="en-US" dirty="0"/>
          </a:p>
        </p:txBody>
      </p:sp>
      <p:graphicFrame>
        <p:nvGraphicFramePr>
          <p:cNvPr id="7" name="Table" descr="Government Benefits Cards Basics&#10;Tips for Managing Government Benefits Cards&#10;Other Types of Prepaid Cards&#10;Tips for Managing Other Types of Prepaid Cards&#10;Fees and Costs of Prepaid Cards&#10;Tips for Preventing Prepaid Card Scams">
            <a:extLst>
              <a:ext uri="{FF2B5EF4-FFF2-40B4-BE49-F238E27FC236}">
                <a16:creationId xmlns:a16="http://schemas.microsoft.com/office/drawing/2014/main" id="{4E90D726-67DA-E30C-DDA9-C1E7D1D2B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94852"/>
              </p:ext>
            </p:extLst>
          </p:nvPr>
        </p:nvGraphicFramePr>
        <p:xfrm>
          <a:off x="5321300" y="467952"/>
          <a:ext cx="6335711" cy="536801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335711">
                  <a:extLst>
                    <a:ext uri="{9D8B030D-6E8A-4147-A177-3AD203B41FA5}">
                      <a16:colId xmlns:a16="http://schemas.microsoft.com/office/drawing/2014/main" val="1415697778"/>
                    </a:ext>
                  </a:extLst>
                </a:gridCol>
              </a:tblGrid>
              <a:tr h="896684"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spcBef>
                          <a:spcPts val="4000"/>
                        </a:spcBef>
                        <a:buNone/>
                        <a:defRPr sz="4400" spc="-88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en-US" sz="1600" b="0" i="0" spc="0" dirty="0">
                          <a:solidFill>
                            <a:schemeClr val="bg1"/>
                          </a:solidFill>
                          <a:latin typeface="Arial" pitchFamily="34"/>
                          <a:cs typeface="Arial" pitchFamily="34"/>
                        </a:rPr>
                        <a:t>1. Government Benefits Cards Basics</a:t>
                      </a:r>
                      <a:endParaRPr lang="en-US" sz="1600" b="0" i="0" spc="0" dirty="0">
                        <a:solidFill>
                          <a:schemeClr val="bg1"/>
                        </a:solidFill>
                        <a:latin typeface="Arial" pitchFamily="34"/>
                        <a:ea typeface="Arimo Regular"/>
                        <a:cs typeface="Arial" pitchFamily="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106383"/>
                  </a:ext>
                </a:extLst>
              </a:tr>
              <a:tr h="884596"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spcBef>
                          <a:spcPts val="4000"/>
                        </a:spcBef>
                        <a:buNone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0" i="0" spc="0" dirty="0">
                          <a:solidFill>
                            <a:schemeClr val="bg1"/>
                          </a:solidFill>
                          <a:latin typeface="Arial" pitchFamily="34"/>
                          <a:ea typeface="Arimo Regular"/>
                          <a:cs typeface="Arial" pitchFamily="34"/>
                        </a:rPr>
                        <a:t>2. Tips for Managing Government Benefits Cards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668940"/>
                  </a:ext>
                </a:extLst>
              </a:tr>
              <a:tr h="896684"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spcBef>
                          <a:spcPts val="4000"/>
                        </a:spcBef>
                        <a:buNone/>
                        <a:defRPr sz="4400" spc="-88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en-US" sz="1600" b="0" i="0" spc="0" dirty="0">
                          <a:solidFill>
                            <a:schemeClr val="bg1"/>
                          </a:solidFill>
                          <a:latin typeface="Arial" pitchFamily="34"/>
                          <a:cs typeface="Arial" pitchFamily="34"/>
                        </a:rPr>
                        <a:t>3. Other Types of Prepaid Cards</a:t>
                      </a:r>
                      <a:endParaRPr lang="en-US" sz="1600" b="0" i="0" spc="0" dirty="0">
                        <a:solidFill>
                          <a:schemeClr val="bg1"/>
                        </a:solidFill>
                        <a:latin typeface="Arial" pitchFamily="34"/>
                        <a:ea typeface="Arimo Regular"/>
                        <a:cs typeface="Arial" pitchFamily="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483036"/>
                  </a:ext>
                </a:extLst>
              </a:tr>
              <a:tr h="896684"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spcBef>
                          <a:spcPts val="4000"/>
                        </a:spcBef>
                        <a:buNone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0" i="0" spc="0" dirty="0">
                          <a:solidFill>
                            <a:schemeClr val="bg1"/>
                          </a:solidFill>
                          <a:latin typeface="Arial" pitchFamily="34"/>
                          <a:ea typeface="Arimo Regular"/>
                          <a:cs typeface="Arial" pitchFamily="34"/>
                        </a:rPr>
                        <a:t>4. Tips for Managing Other Types of Prepaid Cards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179216"/>
                  </a:ext>
                </a:extLst>
              </a:tr>
              <a:tr h="896684"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spcBef>
                          <a:spcPts val="4000"/>
                        </a:spcBef>
                        <a:buNone/>
                        <a:defRPr sz="4400" spc="-88">
                          <a:solidFill>
                            <a:srgbClr val="000000"/>
                          </a:solidFill>
                          <a:latin typeface="Arial"/>
                        </a:defRPr>
                      </a:pPr>
                      <a:r>
                        <a:rPr lang="en-US" sz="1600" b="0" i="0" spc="0" dirty="0">
                          <a:solidFill>
                            <a:schemeClr val="bg1"/>
                          </a:solidFill>
                          <a:latin typeface="Arial" pitchFamily="34"/>
                          <a:cs typeface="Arial" pitchFamily="34"/>
                        </a:rPr>
                        <a:t>5. Fees and Costs Associated with Prepaid Cards</a:t>
                      </a:r>
                      <a:endParaRPr lang="en-US" sz="1600" b="0" i="0" spc="0" dirty="0">
                        <a:solidFill>
                          <a:schemeClr val="bg1"/>
                        </a:solidFill>
                        <a:latin typeface="Arial" pitchFamily="34"/>
                        <a:ea typeface="Arimo Regular"/>
                        <a:cs typeface="Arial" pitchFamily="34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874861"/>
                  </a:ext>
                </a:extLst>
              </a:tr>
              <a:tr h="896684">
                <a:tc>
                  <a:txBody>
                    <a:bodyPr/>
                    <a:lstStyle/>
                    <a:p>
                      <a:pPr lvl="0" algn="l">
                        <a:lnSpc>
                          <a:spcPct val="110000"/>
                        </a:lnSpc>
                        <a:spcBef>
                          <a:spcPts val="4000"/>
                        </a:spcBef>
                        <a:buNone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0" i="0" spc="0" dirty="0">
                          <a:solidFill>
                            <a:schemeClr val="bg1"/>
                          </a:solidFill>
                          <a:latin typeface="Arial" pitchFamily="34"/>
                          <a:ea typeface="Arimo Regular"/>
                          <a:cs typeface="Arial" pitchFamily="34"/>
                        </a:rPr>
                        <a:t>6. Tips for Preventing Prepaid Card Scams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08133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F512068-A83E-5B2C-9880-94B3E2693AEE}"/>
              </a:ext>
            </a:extLst>
          </p:cNvPr>
          <p:cNvGrpSpPr/>
          <p:nvPr/>
        </p:nvGrpSpPr>
        <p:grpSpPr>
          <a:xfrm>
            <a:off x="8404926" y="6308226"/>
            <a:ext cx="3520366" cy="340307"/>
            <a:chOff x="8404926" y="6308226"/>
            <a:chExt cx="3520366" cy="34030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17546A6-C566-FFB4-62D0-298C961790CB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C0203F-76B8-FD8C-A967-8135BAE22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5039" cy="3168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D87F68-E177-7ECA-DD8B-07121CF11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926" y="6323192"/>
              <a:ext cx="2303839" cy="230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88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 descr="Types of Prepaid Cards on the Market">
            <a:extLst>
              <a:ext uri="{FF2B5EF4-FFF2-40B4-BE49-F238E27FC236}">
                <a16:creationId xmlns:a16="http://schemas.microsoft.com/office/drawing/2014/main" id="{D8722476-08EC-4C4E-8FD9-7BDB4200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20" y="219247"/>
            <a:ext cx="10403816" cy="914958"/>
          </a:xfrm>
        </p:spPr>
        <p:txBody>
          <a:bodyPr/>
          <a:lstStyle/>
          <a:p>
            <a:r>
              <a:rPr lang="en-US" dirty="0"/>
              <a:t>Types of Prepaid Cards on the Market</a:t>
            </a:r>
          </a:p>
        </p:txBody>
      </p:sp>
      <p:sp>
        <p:nvSpPr>
          <p:cNvPr id="15" name="Text Placeholder 14" descr="Government benefit cards, reloadable prepaid cards, gift cards, payroll cards">
            <a:extLst>
              <a:ext uri="{FF2B5EF4-FFF2-40B4-BE49-F238E27FC236}">
                <a16:creationId xmlns:a16="http://schemas.microsoft.com/office/drawing/2014/main" id="{031AA4F4-BD24-084E-AD52-2D897398E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9211" y="2704423"/>
            <a:ext cx="6417364" cy="2968860"/>
          </a:xfrm>
        </p:spPr>
        <p:txBody>
          <a:bodyPr/>
          <a:lstStyle/>
          <a:p>
            <a:pPr marL="285750" indent="-285750">
              <a:buClr>
                <a:srgbClr val="0ED88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Government Benefits Cards</a:t>
            </a:r>
          </a:p>
          <a:p>
            <a:pPr marL="285750" indent="-285750">
              <a:buClr>
                <a:srgbClr val="0ED882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rgbClr val="0ED88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Reloadable Prepaid Cards</a:t>
            </a:r>
          </a:p>
          <a:p>
            <a:pPr marL="285750" indent="-285750">
              <a:buClr>
                <a:srgbClr val="0ED882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rgbClr val="0ED88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Gift Cards</a:t>
            </a:r>
          </a:p>
          <a:p>
            <a:pPr indent="0">
              <a:buClr>
                <a:srgbClr val="0ED882"/>
              </a:buClr>
              <a:buSzPct val="125000"/>
            </a:pPr>
            <a:endParaRPr lang="en-US" sz="1800" dirty="0"/>
          </a:p>
          <a:p>
            <a:pPr marL="285750" indent="-285750">
              <a:buClr>
                <a:srgbClr val="0ED88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Payroll Cards</a:t>
            </a:r>
          </a:p>
          <a:p>
            <a:pPr marL="285750" indent="-285750">
              <a:buClr>
                <a:srgbClr val="0ED882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rgbClr val="0ED882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Placeholder 3" descr="Hands with credit card and laptop">
            <a:extLst>
              <a:ext uri="{FF2B5EF4-FFF2-40B4-BE49-F238E27FC236}">
                <a16:creationId xmlns:a16="http://schemas.microsoft.com/office/drawing/2014/main" id="{7957A197-35E1-8AAD-97C1-622A1D5A02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258066"/>
            <a:ext cx="2897462" cy="2897461"/>
          </a:xfrm>
        </p:spPr>
      </p:pic>
      <p:grpSp>
        <p:nvGrpSpPr>
          <p:cNvPr id="2" name="Group 1" descr="Logos, Bank of America and NCOA">
            <a:extLst>
              <a:ext uri="{FF2B5EF4-FFF2-40B4-BE49-F238E27FC236}">
                <a16:creationId xmlns:a16="http://schemas.microsoft.com/office/drawing/2014/main" id="{36C18AC9-4664-228F-91E1-90255B22722C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4C73E9-83B3-D100-E6E1-26C24307D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589BD7-5F39-98E1-54CE-6747AD285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2D69BB-B659-FC60-32D5-79A20A23E090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59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"/>
    </mc:Choice>
    <mc:Fallback xmlns="">
      <p:transition spd="slow" advTm="112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Government Benefit Cards">
            <a:extLst>
              <a:ext uri="{FF2B5EF4-FFF2-40B4-BE49-F238E27FC236}">
                <a16:creationId xmlns:a16="http://schemas.microsoft.com/office/drawing/2014/main" id="{02367878-4984-F7F3-882A-E2B5C8175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444608"/>
            <a:ext cx="7627267" cy="1516061"/>
          </a:xfrm>
        </p:spPr>
        <p:txBody>
          <a:bodyPr/>
          <a:lstStyle/>
          <a:p>
            <a:r>
              <a:rPr lang="en-US" sz="4400" dirty="0"/>
              <a:t>Government Bene</a:t>
            </a:r>
            <a:r>
              <a:rPr lang="en-US" sz="4400" spc="300" dirty="0"/>
              <a:t>f</a:t>
            </a:r>
            <a:r>
              <a:rPr lang="en-US" sz="4400" dirty="0"/>
              <a:t>its Cards</a:t>
            </a:r>
          </a:p>
        </p:txBody>
      </p:sp>
      <p:pic>
        <p:nvPicPr>
          <p:cNvPr id="5" name="Picture Placeholder 4" descr="Man talking to grocery cashier">
            <a:extLst>
              <a:ext uri="{FF2B5EF4-FFF2-40B4-BE49-F238E27FC236}">
                <a16:creationId xmlns:a16="http://schemas.microsoft.com/office/drawing/2014/main" id="{D551E89C-AA0D-0268-ECB9-D2AFEA07BB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172452"/>
            <a:ext cx="2897462" cy="2897461"/>
          </a:xfrm>
        </p:spPr>
      </p:pic>
      <p:grpSp>
        <p:nvGrpSpPr>
          <p:cNvPr id="3" name="Group 2" descr="Logos, Bank of America and NCOA">
            <a:extLst>
              <a:ext uri="{FF2B5EF4-FFF2-40B4-BE49-F238E27FC236}">
                <a16:creationId xmlns:a16="http://schemas.microsoft.com/office/drawing/2014/main" id="{BE5F49F8-9BD4-1F96-FDDE-55B59ACB9626}"/>
              </a:ext>
            </a:extLst>
          </p:cNvPr>
          <p:cNvGrpSpPr/>
          <p:nvPr/>
        </p:nvGrpSpPr>
        <p:grpSpPr>
          <a:xfrm>
            <a:off x="8404926" y="6308226"/>
            <a:ext cx="3520366" cy="340307"/>
            <a:chOff x="8404926" y="6308226"/>
            <a:chExt cx="3520366" cy="34030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1010408-0BDA-3794-9D12-E201CB9487D3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136FF6-782D-EF10-C0DD-B4991A6B7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5039" cy="3168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455A9-63D8-C17F-C784-C6FB11A19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926" y="6323192"/>
              <a:ext cx="2303839" cy="230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76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6" descr="What You Should Know About Government Benefit Cards">
            <a:extLst>
              <a:ext uri="{FF2B5EF4-FFF2-40B4-BE49-F238E27FC236}">
                <a16:creationId xmlns:a16="http://schemas.microsoft.com/office/drawing/2014/main" id="{41D23010-3E5B-C3BC-C56E-2E9E2FC3C6DA}"/>
              </a:ext>
            </a:extLst>
          </p:cNvPr>
          <p:cNvSpPr txBox="1">
            <a:spLocks/>
          </p:cNvSpPr>
          <p:nvPr/>
        </p:nvSpPr>
        <p:spPr>
          <a:xfrm>
            <a:off x="711220" y="479130"/>
            <a:ext cx="10403816" cy="914958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j-cs"/>
              </a:defRPr>
            </a:lvl1pPr>
          </a:lstStyle>
          <a:p>
            <a:r>
              <a:rPr lang="en-US" dirty="0"/>
              <a:t>What You Should Kno</a:t>
            </a:r>
            <a:r>
              <a:rPr lang="en-US" spc="-400" dirty="0"/>
              <a:t>w</a:t>
            </a:r>
            <a:r>
              <a:rPr lang="en-US" dirty="0"/>
              <a:t> About </a:t>
            </a:r>
            <a:br>
              <a:rPr lang="en-US" dirty="0"/>
            </a:br>
            <a:r>
              <a:rPr lang="en-US" dirty="0"/>
              <a:t>Government Bene</a:t>
            </a:r>
            <a:r>
              <a:rPr lang="en-US" spc="150" dirty="0"/>
              <a:t>f</a:t>
            </a:r>
            <a:r>
              <a:rPr lang="en-US" dirty="0"/>
              <a:t>its Cards</a:t>
            </a:r>
          </a:p>
        </p:txBody>
      </p:sp>
      <p:sp>
        <p:nvSpPr>
          <p:cNvPr id="12" name="Rounded Rectangle 11" descr="Direct Express card">
            <a:extLst>
              <a:ext uri="{FF2B5EF4-FFF2-40B4-BE49-F238E27FC236}">
                <a16:creationId xmlns:a16="http://schemas.microsoft.com/office/drawing/2014/main" id="{CB614F87-7868-44D4-8092-2E179CDAD712}"/>
              </a:ext>
            </a:extLst>
          </p:cNvPr>
          <p:cNvSpPr/>
          <p:nvPr/>
        </p:nvSpPr>
        <p:spPr>
          <a:xfrm>
            <a:off x="1886521" y="3432854"/>
            <a:ext cx="3030551" cy="1886647"/>
          </a:xfrm>
          <a:prstGeom prst="roundRect">
            <a:avLst>
              <a:gd name="adj" fmla="val 4634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C58F8C0-5169-3A31-8C6F-EEBDB4CF63F7}"/>
              </a:ext>
            </a:extLst>
          </p:cNvPr>
          <p:cNvSpPr txBox="1">
            <a:spLocks/>
          </p:cNvSpPr>
          <p:nvPr/>
        </p:nvSpPr>
        <p:spPr>
          <a:xfrm>
            <a:off x="1245720" y="2483979"/>
            <a:ext cx="4428780" cy="682821"/>
          </a:xfrm>
          <a:prstGeom prst="rect">
            <a:avLst/>
          </a:prstGeom>
        </p:spPr>
        <p:txBody>
          <a:bodyPr lIns="0" tIns="0" rIns="0" bIns="0"/>
          <a:lstStyle>
            <a:lvl1pPr marL="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16726E"/>
                </a:solidFill>
              </a:rPr>
              <a:t>Direct Express</a:t>
            </a:r>
          </a:p>
          <a:p>
            <a:pPr algn="ctr"/>
            <a:r>
              <a:rPr lang="en-US" sz="1800" i="1" dirty="0" err="1">
                <a:solidFill>
                  <a:srgbClr val="04A299"/>
                </a:solidFill>
              </a:rPr>
              <a:t>DirectExpress.com</a:t>
            </a:r>
            <a:r>
              <a:rPr lang="en-US" sz="1800" i="1" dirty="0">
                <a:solidFill>
                  <a:srgbClr val="04A299"/>
                </a:solidFill>
              </a:rPr>
              <a:t> and </a:t>
            </a:r>
            <a:r>
              <a:rPr lang="en-US" sz="1800" i="1" dirty="0" err="1">
                <a:solidFill>
                  <a:srgbClr val="04A299"/>
                </a:solidFill>
              </a:rPr>
              <a:t>GoDirect.gov</a:t>
            </a:r>
            <a:endParaRPr lang="en-US" sz="1800" i="1" dirty="0">
              <a:solidFill>
                <a:srgbClr val="04A299"/>
              </a:solidFill>
            </a:endParaRPr>
          </a:p>
        </p:txBody>
      </p:sp>
      <p:sp>
        <p:nvSpPr>
          <p:cNvPr id="22" name="Rectangle 21" descr="SNAP Supplemental Nutrition Assistance Program">
            <a:extLst>
              <a:ext uri="{FF2B5EF4-FFF2-40B4-BE49-F238E27FC236}">
                <a16:creationId xmlns:a16="http://schemas.microsoft.com/office/drawing/2014/main" id="{420C3BB1-A686-B99E-800B-55416DD73AE7}"/>
              </a:ext>
            </a:extLst>
          </p:cNvPr>
          <p:cNvSpPr/>
          <p:nvPr/>
        </p:nvSpPr>
        <p:spPr>
          <a:xfrm>
            <a:off x="6656827" y="3354090"/>
            <a:ext cx="3263253" cy="203151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D5650AAA-E548-439C-C8BC-01AF6BE2157E}"/>
              </a:ext>
            </a:extLst>
          </p:cNvPr>
          <p:cNvSpPr txBox="1">
            <a:spLocks/>
          </p:cNvSpPr>
          <p:nvPr/>
        </p:nvSpPr>
        <p:spPr>
          <a:xfrm>
            <a:off x="6370386" y="2483979"/>
            <a:ext cx="3909162" cy="761585"/>
          </a:xfrm>
          <a:prstGeom prst="rect">
            <a:avLst/>
          </a:prstGeom>
        </p:spPr>
        <p:txBody>
          <a:bodyPr lIns="0" tIns="0" rIns="0" bIns="0"/>
          <a:lstStyle>
            <a:lvl1pPr marL="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16726E"/>
                </a:solidFill>
              </a:rPr>
              <a:t>Electronic Benefit Transfer</a:t>
            </a:r>
          </a:p>
          <a:p>
            <a:pPr algn="ctr"/>
            <a:r>
              <a:rPr lang="en-US" sz="1800" i="1" dirty="0" err="1">
                <a:solidFill>
                  <a:srgbClr val="04A299"/>
                </a:solidFill>
              </a:rPr>
              <a:t>fns.usda.gov</a:t>
            </a:r>
            <a:r>
              <a:rPr lang="en-US" sz="1800" i="1" dirty="0">
                <a:solidFill>
                  <a:srgbClr val="04A299"/>
                </a:solidFill>
              </a:rPr>
              <a:t>/snap</a:t>
            </a:r>
            <a:endParaRPr lang="en-US" sz="2400" b="1" i="1" dirty="0">
              <a:solidFill>
                <a:srgbClr val="04A299"/>
              </a:solidFill>
            </a:endParaRPr>
          </a:p>
        </p:txBody>
      </p:sp>
      <p:sp>
        <p:nvSpPr>
          <p:cNvPr id="24" name="Rectangle 23" descr="DirectExpress.com">
            <a:hlinkClick r:id="rId6"/>
            <a:extLst>
              <a:ext uri="{FF2B5EF4-FFF2-40B4-BE49-F238E27FC236}">
                <a16:creationId xmlns:a16="http://schemas.microsoft.com/office/drawing/2014/main" id="{B633DB6B-5623-A6F7-EB41-3505A9D9354E}"/>
              </a:ext>
            </a:extLst>
          </p:cNvPr>
          <p:cNvSpPr/>
          <p:nvPr/>
        </p:nvSpPr>
        <p:spPr>
          <a:xfrm>
            <a:off x="1551406" y="2853369"/>
            <a:ext cx="1983036" cy="31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 descr="GoDirect.gov">
            <a:hlinkClick r:id="rId7"/>
            <a:extLst>
              <a:ext uri="{FF2B5EF4-FFF2-40B4-BE49-F238E27FC236}">
                <a16:creationId xmlns:a16="http://schemas.microsoft.com/office/drawing/2014/main" id="{A8AA1955-3379-7F6D-1476-E72F38A47905}"/>
              </a:ext>
            </a:extLst>
          </p:cNvPr>
          <p:cNvSpPr/>
          <p:nvPr/>
        </p:nvSpPr>
        <p:spPr>
          <a:xfrm>
            <a:off x="3990310" y="2853369"/>
            <a:ext cx="1421176" cy="31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descr="fns.usda.gov/snap">
            <a:hlinkClick r:id="rId8"/>
            <a:extLst>
              <a:ext uri="{FF2B5EF4-FFF2-40B4-BE49-F238E27FC236}">
                <a16:creationId xmlns:a16="http://schemas.microsoft.com/office/drawing/2014/main" id="{0A989F4D-924B-DAB2-1C53-56906646CEAE}"/>
              </a:ext>
            </a:extLst>
          </p:cNvPr>
          <p:cNvSpPr/>
          <p:nvPr/>
        </p:nvSpPr>
        <p:spPr>
          <a:xfrm>
            <a:off x="7361470" y="2853369"/>
            <a:ext cx="1927952" cy="31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F39D39-9B05-ACFC-B6E8-974DFB4C5F84}"/>
              </a:ext>
            </a:extLst>
          </p:cNvPr>
          <p:cNvCxnSpPr>
            <a:cxnSpLocks/>
          </p:cNvCxnSpPr>
          <p:nvPr/>
        </p:nvCxnSpPr>
        <p:spPr>
          <a:xfrm>
            <a:off x="5873380" y="2255561"/>
            <a:ext cx="0" cy="3432970"/>
          </a:xfrm>
          <a:prstGeom prst="line">
            <a:avLst/>
          </a:prstGeom>
          <a:ln w="12700">
            <a:solidFill>
              <a:srgbClr val="04A29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" name="Group 2" descr="Logos, Bank of America and NCOA">
            <a:extLst>
              <a:ext uri="{FF2B5EF4-FFF2-40B4-BE49-F238E27FC236}">
                <a16:creationId xmlns:a16="http://schemas.microsoft.com/office/drawing/2014/main" id="{22D814AE-67FE-9952-89F9-D74BC99AEAE2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D60026-5841-0B48-F723-94E4DFADC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91BA6B-4223-887D-7F6F-E10E74791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A83736F-7ACE-E850-AAC1-B14B8015FE17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82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"/>
    </mc:Choice>
    <mc:Fallback xmlns="">
      <p:transition spd="slow" advTm="112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Tips for Managing Your Government Benefits Cards">
            <a:extLst>
              <a:ext uri="{FF2B5EF4-FFF2-40B4-BE49-F238E27FC236}">
                <a16:creationId xmlns:a16="http://schemas.microsoft.com/office/drawing/2014/main" id="{4E9032C2-A2D1-0B95-350A-115E11B07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444607"/>
            <a:ext cx="7542426" cy="1516061"/>
          </a:xfrm>
        </p:spPr>
        <p:txBody>
          <a:bodyPr/>
          <a:lstStyle/>
          <a:p>
            <a:r>
              <a:rPr lang="en-US" sz="4400" dirty="0"/>
              <a:t>Tips for Managing Your Government Bene</a:t>
            </a:r>
            <a:r>
              <a:rPr lang="en-US" sz="4400" spc="300" dirty="0"/>
              <a:t>f</a:t>
            </a:r>
            <a:r>
              <a:rPr lang="en-US" sz="4400" dirty="0"/>
              <a:t>its Cards</a:t>
            </a:r>
          </a:p>
        </p:txBody>
      </p:sp>
      <p:pic>
        <p:nvPicPr>
          <p:cNvPr id="7" name="Picture Placeholder 6" descr="Woman at laptop">
            <a:extLst>
              <a:ext uri="{FF2B5EF4-FFF2-40B4-BE49-F238E27FC236}">
                <a16:creationId xmlns:a16="http://schemas.microsoft.com/office/drawing/2014/main" id="{66EF7A16-8A6A-A21E-8C39-B33B71131CA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172452"/>
            <a:ext cx="2897462" cy="2897461"/>
          </a:xfrm>
        </p:spPr>
      </p:pic>
      <p:grpSp>
        <p:nvGrpSpPr>
          <p:cNvPr id="3" name="Group 2" descr="Logos, Bank of America and NCOA">
            <a:extLst>
              <a:ext uri="{FF2B5EF4-FFF2-40B4-BE49-F238E27FC236}">
                <a16:creationId xmlns:a16="http://schemas.microsoft.com/office/drawing/2014/main" id="{667AE191-E3B2-DBEF-735C-BA21FB351A08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BA26ACB-FD4D-A706-BD42-CDE5C5047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89A994-4224-5F0C-8549-F4B623742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AAB95B3-E295-D2DD-325B-97CA579018E2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586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F8909-482F-D215-B415-C51D819D9596}"/>
              </a:ext>
            </a:extLst>
          </p:cNvPr>
          <p:cNvCxnSpPr>
            <a:cxnSpLocks/>
          </p:cNvCxnSpPr>
          <p:nvPr/>
        </p:nvCxnSpPr>
        <p:spPr>
          <a:xfrm>
            <a:off x="5176520" y="2059626"/>
            <a:ext cx="5211064" cy="0"/>
          </a:xfrm>
          <a:prstGeom prst="line">
            <a:avLst/>
          </a:prstGeom>
          <a:ln w="34925">
            <a:solidFill>
              <a:srgbClr val="16726E">
                <a:alpha val="30207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 descr="How May Manages Her Government Benefits Card">
            <a:extLst>
              <a:ext uri="{FF2B5EF4-FFF2-40B4-BE49-F238E27FC236}">
                <a16:creationId xmlns:a16="http://schemas.microsoft.com/office/drawing/2014/main" id="{7E23A56A-0DC6-F947-AF2A-D5274684C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702" y="1212287"/>
            <a:ext cx="4009697" cy="8365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How Mary Manages Her Government Bene</a:t>
            </a:r>
            <a:r>
              <a:rPr lang="en-US" sz="2400" spc="200" dirty="0">
                <a:solidFill>
                  <a:schemeClr val="bg1"/>
                </a:solidFill>
              </a:rPr>
              <a:t>f</a:t>
            </a:r>
            <a:r>
              <a:rPr lang="en-US" sz="2400" dirty="0">
                <a:solidFill>
                  <a:schemeClr val="bg1"/>
                </a:solidFill>
              </a:rPr>
              <a:t>its Card</a:t>
            </a:r>
          </a:p>
        </p:txBody>
      </p:sp>
      <p:pic>
        <p:nvPicPr>
          <p:cNvPr id="2" name="Content Placeholder 4" descr="Woman talking on phone">
            <a:extLst>
              <a:ext uri="{FF2B5EF4-FFF2-40B4-BE49-F238E27FC236}">
                <a16:creationId xmlns:a16="http://schemas.microsoft.com/office/drawing/2014/main" id="{FCC98668-ACB8-D739-D0A3-2157386A9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01" y="2042538"/>
            <a:ext cx="3760005" cy="347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 descr="Rent, food, medicine, gas, utilities, cash">
            <a:extLst>
              <a:ext uri="{FF2B5EF4-FFF2-40B4-BE49-F238E27FC236}">
                <a16:creationId xmlns:a16="http://schemas.microsoft.com/office/drawing/2014/main" id="{51B3F86D-ACD2-A835-8CAD-76C0A71FE6BE}"/>
              </a:ext>
            </a:extLst>
          </p:cNvPr>
          <p:cNvSpPr txBox="1">
            <a:spLocks/>
          </p:cNvSpPr>
          <p:nvPr/>
        </p:nvSpPr>
        <p:spPr>
          <a:xfrm>
            <a:off x="5660013" y="2417242"/>
            <a:ext cx="4998212" cy="200392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  <a:tabLst>
                <a:tab pos="4572000" algn="r"/>
              </a:tabLst>
            </a:pPr>
            <a:r>
              <a:rPr lang="en-US" sz="1400" dirty="0"/>
              <a:t>Rent	$1,200</a:t>
            </a:r>
          </a:p>
          <a:p>
            <a:pPr marL="914400" lvl="2" indent="0">
              <a:buNone/>
              <a:tabLst>
                <a:tab pos="4572000" algn="r"/>
              </a:tabLst>
            </a:pPr>
            <a:r>
              <a:rPr lang="en-US" sz="1400" dirty="0"/>
              <a:t>Food	$400</a:t>
            </a:r>
          </a:p>
          <a:p>
            <a:pPr marL="914400" lvl="2" indent="0">
              <a:buNone/>
              <a:tabLst>
                <a:tab pos="4572000" algn="r"/>
              </a:tabLst>
            </a:pPr>
            <a:r>
              <a:rPr lang="en-US" sz="1400" dirty="0"/>
              <a:t>Medicine	$25</a:t>
            </a:r>
          </a:p>
          <a:p>
            <a:pPr marL="914400" lvl="2" indent="0">
              <a:buNone/>
              <a:tabLst>
                <a:tab pos="4572000" algn="r"/>
              </a:tabLst>
            </a:pPr>
            <a:r>
              <a:rPr lang="en-US" sz="1400" dirty="0"/>
              <a:t>Gas	$30</a:t>
            </a:r>
          </a:p>
          <a:p>
            <a:pPr marL="914400" lvl="2" indent="0">
              <a:buNone/>
              <a:tabLst>
                <a:tab pos="4572000" algn="r"/>
              </a:tabLst>
            </a:pPr>
            <a:r>
              <a:rPr lang="en-US" sz="1400" dirty="0"/>
              <a:t>Utilities	$82</a:t>
            </a:r>
          </a:p>
          <a:p>
            <a:pPr marL="914400" lvl="2" indent="0">
              <a:buNone/>
              <a:tabLst>
                <a:tab pos="4572000" algn="r"/>
              </a:tabLst>
            </a:pPr>
            <a:r>
              <a:rPr lang="en-US" sz="1400" dirty="0"/>
              <a:t>Cash	$45</a:t>
            </a:r>
          </a:p>
          <a:p>
            <a:pPr marL="914400" lvl="2" indent="0">
              <a:spcBef>
                <a:spcPts val="1700"/>
              </a:spcBef>
              <a:buNone/>
              <a:tabLst>
                <a:tab pos="4572000" algn="r"/>
              </a:tabLst>
            </a:pPr>
            <a:r>
              <a:rPr lang="en-US" sz="1400" b="1" dirty="0"/>
              <a:t>TOTAL 	$1,782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CFD431-EE9F-D2CD-E2CA-A4AD86B1DD6F}"/>
              </a:ext>
            </a:extLst>
          </p:cNvPr>
          <p:cNvCxnSpPr/>
          <p:nvPr/>
        </p:nvCxnSpPr>
        <p:spPr>
          <a:xfrm>
            <a:off x="6552569" y="4005385"/>
            <a:ext cx="3712464" cy="0"/>
          </a:xfrm>
          <a:prstGeom prst="line">
            <a:avLst/>
          </a:prstGeom>
          <a:ln w="12700">
            <a:solidFill>
              <a:srgbClr val="1672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B9C68B-7F4F-EF9C-7CF2-18C45CA3DA08}"/>
              </a:ext>
            </a:extLst>
          </p:cNvPr>
          <p:cNvCxnSpPr>
            <a:cxnSpLocks/>
          </p:cNvCxnSpPr>
          <p:nvPr/>
        </p:nvCxnSpPr>
        <p:spPr>
          <a:xfrm>
            <a:off x="5176520" y="4642568"/>
            <a:ext cx="5211064" cy="0"/>
          </a:xfrm>
          <a:prstGeom prst="line">
            <a:avLst/>
          </a:prstGeom>
          <a:ln w="34925">
            <a:solidFill>
              <a:srgbClr val="16726E">
                <a:alpha val="30207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Logos, Bank of America and NCOA">
            <a:extLst>
              <a:ext uri="{FF2B5EF4-FFF2-40B4-BE49-F238E27FC236}">
                <a16:creationId xmlns:a16="http://schemas.microsoft.com/office/drawing/2014/main" id="{49C23922-D6E0-C6D4-A431-4749E1717E2C}"/>
              </a:ext>
            </a:extLst>
          </p:cNvPr>
          <p:cNvGrpSpPr/>
          <p:nvPr/>
        </p:nvGrpSpPr>
        <p:grpSpPr>
          <a:xfrm>
            <a:off x="8407597" y="6308226"/>
            <a:ext cx="3515964" cy="340307"/>
            <a:chOff x="8407597" y="6308226"/>
            <a:chExt cx="3515964" cy="3403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1F08C6-2FAB-FC1D-6D50-B6F2CF766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0253" y="6331643"/>
              <a:ext cx="843308" cy="3168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170EB7-6126-FB21-1ED5-036F9F607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7597" y="6322450"/>
              <a:ext cx="2303847" cy="23038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AB5F21-6C11-93F5-9917-1EB2B7F403A9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611" y="6308226"/>
              <a:ext cx="0" cy="340307"/>
            </a:xfrm>
            <a:prstGeom prst="line">
              <a:avLst/>
            </a:prstGeom>
            <a:ln w="19050">
              <a:solidFill>
                <a:srgbClr val="DC0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1593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Office Theme">
  <a:themeElements>
    <a:clrScheme name="NCOA hyperlink colors">
      <a:dk1>
        <a:srgbClr val="2B2B2B"/>
      </a:dk1>
      <a:lt1>
        <a:srgbClr val="FAFAFA"/>
      </a:lt1>
      <a:dk2>
        <a:srgbClr val="0A495D"/>
      </a:dk2>
      <a:lt2>
        <a:srgbClr val="DADADA"/>
      </a:lt2>
      <a:accent1>
        <a:srgbClr val="0DD782"/>
      </a:accent1>
      <a:accent2>
        <a:srgbClr val="F76366"/>
      </a:accent2>
      <a:accent3>
        <a:srgbClr val="A5A5A5"/>
      </a:accent3>
      <a:accent4>
        <a:srgbClr val="FEECEC"/>
      </a:accent4>
      <a:accent5>
        <a:srgbClr val="DAE4E6"/>
      </a:accent5>
      <a:accent6>
        <a:srgbClr val="BBE8CC"/>
      </a:accent6>
      <a:hlink>
        <a:srgbClr val="3C8A8F"/>
      </a:hlink>
      <a:folHlink>
        <a:srgbClr val="0A49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3E3B7306D1A4DBE85A8386C2D1C42" ma:contentTypeVersion="16" ma:contentTypeDescription="Create a new document." ma:contentTypeScope="" ma:versionID="3077d08c7a7c8ef089563207ce3b4c32">
  <xsd:schema xmlns:xsd="http://www.w3.org/2001/XMLSchema" xmlns:xs="http://www.w3.org/2001/XMLSchema" xmlns:p="http://schemas.microsoft.com/office/2006/metadata/properties" xmlns:ns2="3aa304b4-6952-4d84-a38d-449afb35300a" xmlns:ns3="7fc6a4f5-ce7f-4fe6-8212-a2187a6e7bb6" targetNamespace="http://schemas.microsoft.com/office/2006/metadata/properties" ma:root="true" ma:fieldsID="7e7b57a64698af8ebdb9be2536739160" ns2:_="" ns3:_="">
    <xsd:import namespace="3aa304b4-6952-4d84-a38d-449afb35300a"/>
    <xsd:import namespace="7fc6a4f5-ce7f-4fe6-8212-a2187a6e7b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304b4-6952-4d84-a38d-449afb353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12d6f55-07f9-4665-ad25-941cd020e4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6a4f5-ce7f-4fe6-8212-a2187a6e7bb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268f64-fb46-4816-863b-9540618c7432}" ma:internalName="TaxCatchAll" ma:showField="CatchAllData" ma:web="7fc6a4f5-ce7f-4fe6-8212-a2187a6e7b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fc6a4f5-ce7f-4fe6-8212-a2187a6e7bb6">
      <UserInfo>
        <DisplayName>Brandy Bauer</DisplayName>
        <AccountId>35</AccountId>
        <AccountType/>
      </UserInfo>
    </SharedWithUsers>
    <lcf76f155ced4ddcb4097134ff3c332f xmlns="3aa304b4-6952-4d84-a38d-449afb35300a">
      <Terms xmlns="http://schemas.microsoft.com/office/infopath/2007/PartnerControls"/>
    </lcf76f155ced4ddcb4097134ff3c332f>
    <TaxCatchAll xmlns="7fc6a4f5-ce7f-4fe6-8212-a2187a6e7b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DD08F2-00E6-4B08-9D01-CC5B9D2CE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304b4-6952-4d84-a38d-449afb35300a"/>
    <ds:schemaRef ds:uri="7fc6a4f5-ce7f-4fe6-8212-a2187a6e7b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8FE4C7-50A8-4121-8E27-D02C5E151536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7fc6a4f5-ce7f-4fe6-8212-a2187a6e7bb6"/>
    <ds:schemaRef ds:uri="3aa304b4-6952-4d84-a38d-449afb35300a"/>
    <ds:schemaRef ds:uri="8493ea84-4a4e-48e2-958a-412ea7f8cca7"/>
  </ds:schemaRefs>
</ds:datastoreItem>
</file>

<file path=customXml/itemProps3.xml><?xml version="1.0" encoding="utf-8"?>
<ds:datastoreItem xmlns:ds="http://schemas.openxmlformats.org/officeDocument/2006/customXml" ds:itemID="{D85482E1-3D2E-48AF-A621-10632FAFD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19943</TotalTime>
  <Words>301</Words>
  <Application>Microsoft Macintosh PowerPoint</Application>
  <PresentationFormat>Widescreen</PresentationFormat>
  <Paragraphs>98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Source Serif Pro SemiBold</vt:lpstr>
      <vt:lpstr>Arial</vt:lpstr>
      <vt:lpstr>Source Serif Pro</vt:lpstr>
      <vt:lpstr>Calibri</vt:lpstr>
      <vt:lpstr>Wingdings</vt:lpstr>
      <vt:lpstr>Office Theme</vt:lpstr>
      <vt:lpstr>PowerPoint Presentation</vt:lpstr>
      <vt:lpstr>It’s in the Cards: Using Prepaid the Right Way</vt:lpstr>
      <vt:lpstr>Takeaways or Personal Goals</vt:lpstr>
      <vt:lpstr>PowerPoint Presentation</vt:lpstr>
      <vt:lpstr>Types of Prepaid Cards on the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Scenario: A Tale of Three Cards</vt:lpstr>
      <vt:lpstr>Tips from You</vt:lpstr>
      <vt:lpstr>PowerPoint Presentation</vt:lpstr>
      <vt:lpstr>Questions?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Savvy Saving Seniors It's in the Cards</dc:title>
  <dc:subject/>
  <dc:creator>NCOA</dc:creator>
  <cp:keywords/>
  <dc:description/>
  <cp:lastModifiedBy>Donya Currie</cp:lastModifiedBy>
  <cp:revision>944</cp:revision>
  <dcterms:created xsi:type="dcterms:W3CDTF">2020-11-13T04:28:18Z</dcterms:created>
  <dcterms:modified xsi:type="dcterms:W3CDTF">2023-07-06T14:52:41Z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0x010100AACA32BE9F454045B8DACDD23207D45E</vt:lpwstr>
  </property>
</Properties>
</file>