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125" r:id="rId1"/>
  </p:sldMasterIdLst>
  <p:notesMasterIdLst>
    <p:notesMasterId r:id="rId67"/>
  </p:notesMasterIdLst>
  <p:handoutMasterIdLst>
    <p:handoutMasterId r:id="rId68"/>
  </p:handoutMasterIdLst>
  <p:sldIdLst>
    <p:sldId id="667" r:id="rId2"/>
    <p:sldId id="668" r:id="rId3"/>
    <p:sldId id="669" r:id="rId4"/>
    <p:sldId id="638" r:id="rId5"/>
    <p:sldId id="602" r:id="rId6"/>
    <p:sldId id="639" r:id="rId7"/>
    <p:sldId id="640" r:id="rId8"/>
    <p:sldId id="641" r:id="rId9"/>
    <p:sldId id="670" r:id="rId10"/>
    <p:sldId id="685" r:id="rId11"/>
    <p:sldId id="671" r:id="rId12"/>
    <p:sldId id="687" r:id="rId13"/>
    <p:sldId id="689" r:id="rId14"/>
    <p:sldId id="691" r:id="rId15"/>
    <p:sldId id="700" r:id="rId16"/>
    <p:sldId id="692" r:id="rId17"/>
    <p:sldId id="718" r:id="rId18"/>
    <p:sldId id="719" r:id="rId19"/>
    <p:sldId id="696" r:id="rId20"/>
    <p:sldId id="672" r:id="rId21"/>
    <p:sldId id="701" r:id="rId22"/>
    <p:sldId id="702" r:id="rId23"/>
    <p:sldId id="721" r:id="rId24"/>
    <p:sldId id="703" r:id="rId25"/>
    <p:sldId id="673" r:id="rId26"/>
    <p:sldId id="676" r:id="rId27"/>
    <p:sldId id="675" r:id="rId28"/>
    <p:sldId id="674" r:id="rId29"/>
    <p:sldId id="677" r:id="rId30"/>
    <p:sldId id="720" r:id="rId31"/>
    <p:sldId id="697" r:id="rId32"/>
    <p:sldId id="712" r:id="rId33"/>
    <p:sldId id="713" r:id="rId34"/>
    <p:sldId id="714" r:id="rId35"/>
    <p:sldId id="717" r:id="rId36"/>
    <p:sldId id="684" r:id="rId37"/>
    <p:sldId id="678" r:id="rId38"/>
    <p:sldId id="726" r:id="rId39"/>
    <p:sldId id="737" r:id="rId40"/>
    <p:sldId id="681" r:id="rId41"/>
    <p:sldId id="682" r:id="rId42"/>
    <p:sldId id="683" r:id="rId43"/>
    <p:sldId id="704" r:id="rId44"/>
    <p:sldId id="705" r:id="rId45"/>
    <p:sldId id="722" r:id="rId46"/>
    <p:sldId id="706" r:id="rId47"/>
    <p:sldId id="707" r:id="rId48"/>
    <p:sldId id="708" r:id="rId49"/>
    <p:sldId id="727" r:id="rId50"/>
    <p:sldId id="709" r:id="rId51"/>
    <p:sldId id="710" r:id="rId52"/>
    <p:sldId id="724" r:id="rId53"/>
    <p:sldId id="711" r:id="rId54"/>
    <p:sldId id="569" r:id="rId55"/>
    <p:sldId id="735" r:id="rId56"/>
    <p:sldId id="698" r:id="rId57"/>
    <p:sldId id="699" r:id="rId58"/>
    <p:sldId id="733" r:id="rId59"/>
    <p:sldId id="734" r:id="rId60"/>
    <p:sldId id="736" r:id="rId61"/>
    <p:sldId id="723" r:id="rId62"/>
    <p:sldId id="725" r:id="rId63"/>
    <p:sldId id="728" r:id="rId64"/>
    <p:sldId id="729" r:id="rId65"/>
    <p:sldId id="730" r:id="rId6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JA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ED8FF"/>
    <a:srgbClr val="5600AC"/>
    <a:srgbClr val="FDBE3F"/>
    <a:srgbClr val="77D8FB"/>
    <a:srgbClr val="FFFFFF"/>
    <a:srgbClr val="CC3300"/>
    <a:srgbClr val="001D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2034" autoAdjust="0"/>
  </p:normalViewPr>
  <p:slideViewPr>
    <p:cSldViewPr>
      <p:cViewPr varScale="1">
        <p:scale>
          <a:sx n="81" d="100"/>
          <a:sy n="81" d="100"/>
        </p:scale>
        <p:origin x="149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08" y="86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defTabSz="966646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 defTabSz="966646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defTabSz="966646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smtClean="0"/>
              <a:t>2017 </a:t>
            </a:r>
            <a:r>
              <a:rPr lang="en-US"/>
              <a:t>Medicare Rights Center</a:t>
            </a:r>
          </a:p>
        </p:txBody>
      </p:sp>
      <p:sp>
        <p:nvSpPr>
          <p:cNvPr id="481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 defTabSz="966646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6F26156-8017-4C57-836E-8BB468E57C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fld id="{193F7EB4-CCB9-4003-A6FE-FC006DBC20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231E85FF-35F9-4F41-9DAC-C609CECBCC69}" type="slidenum">
              <a:rPr lang="en-US" smtClean="0"/>
              <a:pPr defTabSz="965200"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231E85FF-35F9-4F41-9DAC-C609CECBCC69}" type="slidenum">
              <a:rPr lang="en-US" smtClean="0"/>
              <a:pPr defTabSz="965200"/>
              <a:t>36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004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2117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427" tIns="46877" rIns="95427" bIns="46877"/>
          <a:lstStyle/>
          <a:p>
            <a:pPr eaLnBrk="1" hangingPunct="1"/>
            <a:endParaRPr lang="en-US" i="0" dirty="0" smtClean="0"/>
          </a:p>
        </p:txBody>
      </p:sp>
      <p:sp>
        <p:nvSpPr>
          <p:cNvPr id="1167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099DD924-0386-4461-A878-9C014DB61186}" type="slidenum">
              <a:rPr lang="en-US" smtClean="0"/>
              <a:pPr defTabSz="965200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26D2410F-26C9-43FA-8EC5-DFD0F0D96872}" type="slidenum">
              <a:rPr lang="en-US" smtClean="0"/>
              <a:pPr defTabSz="965200"/>
              <a:t>10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8257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noFill/>
        </p:spPr>
        <p:txBody>
          <a:bodyPr lIns="96639" tIns="48320" rIns="96639" bIns="48320"/>
          <a:lstStyle/>
          <a:p>
            <a:pPr defTabSz="965200"/>
            <a:fld id="{E6FD010D-2041-4E6A-A71F-66C508358745}" type="slidenum">
              <a:rPr lang="en-US" smtClean="0"/>
              <a:pPr defTabSz="965200"/>
              <a:t>12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12" tIns="46967" rIns="95612" bIns="46967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6727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21175"/>
          </a:xfrm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387672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10" tIns="46966" rIns="95610" bIns="4696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6819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F7EB4-CCB9-4003-A6FE-FC006DBC203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98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/>
          <p:cNvSpPr/>
          <p:nvPr userDrawn="1"/>
        </p:nvSpPr>
        <p:spPr>
          <a:xfrm>
            <a:off x="5938838" y="3378200"/>
            <a:ext cx="720725" cy="10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4" name="Shape 11"/>
          <p:cNvSpPr/>
          <p:nvPr userDrawn="1"/>
        </p:nvSpPr>
        <p:spPr>
          <a:xfrm>
            <a:off x="6659563" y="3378200"/>
            <a:ext cx="722312" cy="10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2"/>
          <p:cNvSpPr/>
          <p:nvPr userDrawn="1"/>
        </p:nvSpPr>
        <p:spPr>
          <a:xfrm>
            <a:off x="0" y="3378200"/>
            <a:ext cx="722313" cy="10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13"/>
          <p:cNvSpPr/>
          <p:nvPr userDrawn="1"/>
        </p:nvSpPr>
        <p:spPr>
          <a:xfrm>
            <a:off x="720725" y="3378200"/>
            <a:ext cx="5218113" cy="10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63513"/>
            <a:ext cx="316388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77" y="3487413"/>
            <a:ext cx="7772400" cy="16452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6446520"/>
            <a:ext cx="233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© </a:t>
            </a:r>
            <a:r>
              <a:rPr lang="en-US" sz="1200" kern="12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2019 </a:t>
            </a:r>
            <a:r>
              <a:rPr lang="en-US" sz="1200" kern="12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Medicare Rights Center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/>
          <p:nvPr userDrawn="1"/>
        </p:nvSpPr>
        <p:spPr>
          <a:xfrm>
            <a:off x="5938838" y="1411288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1"/>
          <p:cNvSpPr/>
          <p:nvPr userDrawn="1"/>
        </p:nvSpPr>
        <p:spPr>
          <a:xfrm>
            <a:off x="6659563" y="1411288"/>
            <a:ext cx="722312" cy="103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12"/>
          <p:cNvSpPr/>
          <p:nvPr userDrawn="1"/>
        </p:nvSpPr>
        <p:spPr>
          <a:xfrm>
            <a:off x="0" y="1411288"/>
            <a:ext cx="722313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3"/>
          <p:cNvSpPr/>
          <p:nvPr userDrawn="1"/>
        </p:nvSpPr>
        <p:spPr>
          <a:xfrm>
            <a:off x="720725" y="1411288"/>
            <a:ext cx="5218113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886700" cy="8366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4351338"/>
          </a:xfrm>
        </p:spPr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Arial" panose="020B0604020202020204" pitchFamily="34" charset="0"/>
              <a:buChar char="»"/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352800" y="6446520"/>
            <a:ext cx="233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©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2019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Medicare Rights Center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/>
          <p:nvPr userDrawn="1"/>
        </p:nvSpPr>
        <p:spPr>
          <a:xfrm>
            <a:off x="6299200" y="6754813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1"/>
          <p:cNvSpPr/>
          <p:nvPr userDrawn="1"/>
        </p:nvSpPr>
        <p:spPr>
          <a:xfrm>
            <a:off x="7011988" y="6754813"/>
            <a:ext cx="2170112" cy="103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12"/>
          <p:cNvSpPr/>
          <p:nvPr userDrawn="1"/>
        </p:nvSpPr>
        <p:spPr>
          <a:xfrm>
            <a:off x="0" y="6754813"/>
            <a:ext cx="992188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3"/>
          <p:cNvSpPr/>
          <p:nvPr userDrawn="1"/>
        </p:nvSpPr>
        <p:spPr>
          <a:xfrm>
            <a:off x="992188" y="6754813"/>
            <a:ext cx="5307012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406525"/>
            <a:ext cx="8421688" cy="1746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886700" cy="8366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10639" y="1575230"/>
            <a:ext cx="8619852" cy="4520720"/>
          </a:xfrm>
        </p:spPr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Arial" panose="020B0604020202020204" pitchFamily="34" charset="0"/>
              <a:buChar char="»"/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4652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6446520"/>
            <a:ext cx="233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© </a:t>
            </a:r>
            <a:r>
              <a:rPr lang="en-US" sz="1200" kern="12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2019 </a:t>
            </a:r>
            <a:r>
              <a:rPr lang="en-US" sz="1200" kern="12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Medicare Rights Center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5"/>
          <p:cNvSpPr/>
          <p:nvPr userDrawn="1"/>
        </p:nvSpPr>
        <p:spPr>
          <a:xfrm>
            <a:off x="0" y="0"/>
            <a:ext cx="9144000" cy="532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4" name="Shape 18"/>
          <p:cNvSpPr/>
          <p:nvPr userDrawn="1"/>
        </p:nvSpPr>
        <p:spPr>
          <a:xfrm>
            <a:off x="3048000" y="5324475"/>
            <a:ext cx="3048000" cy="10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9"/>
          <p:cNvSpPr/>
          <p:nvPr userDrawn="1"/>
        </p:nvSpPr>
        <p:spPr>
          <a:xfrm>
            <a:off x="6096000" y="5324475"/>
            <a:ext cx="3048000" cy="10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20"/>
          <p:cNvSpPr/>
          <p:nvPr userDrawn="1"/>
        </p:nvSpPr>
        <p:spPr>
          <a:xfrm>
            <a:off x="0" y="5324475"/>
            <a:ext cx="3048000" cy="10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3888" y="3429000"/>
            <a:ext cx="7886700" cy="977537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5500" baseline="0">
                <a:solidFill>
                  <a:srgbClr val="373D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6446520"/>
            <a:ext cx="233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© </a:t>
            </a:r>
            <a:r>
              <a:rPr lang="en-US" sz="1200" kern="12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2019 </a:t>
            </a:r>
            <a:r>
              <a:rPr lang="en-US" sz="1200" kern="12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Medicare Rights Center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4652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0312" y="1746504"/>
            <a:ext cx="8622792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Shape 10"/>
          <p:cNvSpPr/>
          <p:nvPr userDrawn="1"/>
        </p:nvSpPr>
        <p:spPr>
          <a:xfrm>
            <a:off x="5938838" y="1411288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4" name="Shape 11"/>
          <p:cNvSpPr/>
          <p:nvPr userDrawn="1"/>
        </p:nvSpPr>
        <p:spPr>
          <a:xfrm>
            <a:off x="6659563" y="1411288"/>
            <a:ext cx="722312" cy="103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5" name="Shape 12"/>
          <p:cNvSpPr/>
          <p:nvPr userDrawn="1"/>
        </p:nvSpPr>
        <p:spPr>
          <a:xfrm>
            <a:off x="0" y="1411288"/>
            <a:ext cx="722313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6" name="Shape 13"/>
          <p:cNvSpPr/>
          <p:nvPr userDrawn="1"/>
        </p:nvSpPr>
        <p:spPr>
          <a:xfrm>
            <a:off x="720725" y="1411288"/>
            <a:ext cx="5218113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7" name="Title Placeholder 16"/>
          <p:cNvSpPr>
            <a:spLocks noGrp="1"/>
          </p:cNvSpPr>
          <p:nvPr>
            <p:ph type="title"/>
          </p:nvPr>
        </p:nvSpPr>
        <p:spPr>
          <a:xfrm>
            <a:off x="210312" y="420624"/>
            <a:ext cx="7891272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352800" y="6492240"/>
            <a:ext cx="233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©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2019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Medicare Rights Center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6" r:id="rId1"/>
    <p:sldLayoutId id="2147485127" r:id="rId2"/>
    <p:sldLayoutId id="2147485128" r:id="rId3"/>
    <p:sldLayoutId id="2147485129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 baseline="0">
          <a:solidFill>
            <a:srgbClr val="373D6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are.gov/find-a-plan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.gov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iptacenter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are.gov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iptacenter.org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.gov/benefits/medicare/prescriptionhelp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re.gov/pharmaceutical-assistance-program/state-programs.asp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terforbenefits.org/" TargetMode="External"/><Relationship Id="rId3" Type="http://schemas.openxmlformats.org/officeDocument/2006/relationships/hyperlink" Target="http://www.eldercare.gov/" TargetMode="External"/><Relationship Id="rId7" Type="http://schemas.openxmlformats.org/officeDocument/2006/relationships/hyperlink" Target="http://www.ncoa.org/" TargetMode="External"/><Relationship Id="rId2" Type="http://schemas.openxmlformats.org/officeDocument/2006/relationships/hyperlink" Target="http://www.shiptacente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careinteractive.org/" TargetMode="External"/><Relationship Id="rId11" Type="http://schemas.openxmlformats.org/officeDocument/2006/relationships/image" Target="../media/image11.png"/><Relationship Id="rId5" Type="http://schemas.openxmlformats.org/officeDocument/2006/relationships/hyperlink" Target="http://www.medicare.gov/" TargetMode="External"/><Relationship Id="rId10" Type="http://schemas.openxmlformats.org/officeDocument/2006/relationships/hyperlink" Target="http://www.benefitscheckup.org/" TargetMode="External"/><Relationship Id="rId4" Type="http://schemas.openxmlformats.org/officeDocument/2006/relationships/hyperlink" Target="http://www.ssa.gov/" TargetMode="External"/><Relationship Id="rId9" Type="http://schemas.openxmlformats.org/officeDocument/2006/relationships/hyperlink" Target="http://www.mymedicarematters.org/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medicareinteractive.org/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mailto:jjohnson@medicarerights.org" TargetMode="External"/><Relationship Id="rId2" Type="http://schemas.openxmlformats.org/officeDocument/2006/relationships/hyperlink" Target="http://www.medicareinteractive.org/learning-center/cour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200024" y="3487738"/>
            <a:ext cx="7800976" cy="1644650"/>
          </a:xfrm>
        </p:spPr>
        <p:txBody>
          <a:bodyPr>
            <a:normAutofit/>
          </a:bodyPr>
          <a:lstStyle/>
          <a:p>
            <a:r>
              <a:rPr lang="en-US" altLang="en-US" sz="4300" dirty="0" smtClean="0"/>
              <a:t>Helping clients choose how to receive Medicare benefits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6097"/>
            <a:ext cx="4336519" cy="12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000" dirty="0" smtClean="0"/>
              <a:t>Original Medicare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10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5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Medicare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76400"/>
            <a:ext cx="8619852" cy="43513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Coverage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Includes Parts A (hospital insurance) and Part B (medical insurance)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Drug coverage available through stand-alone </a:t>
            </a:r>
            <a:r>
              <a:rPr lang="en-US" sz="2200" dirty="0"/>
              <a:t>P</a:t>
            </a:r>
            <a:r>
              <a:rPr lang="en-US" sz="2200" dirty="0" smtClean="0"/>
              <a:t>art D plan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Does not cover certain services, such as routine dental care 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Provider access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No network of providers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individual can receive covered services from any provider in the U.S. who accepts Medicare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Referral requirements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No primary care physician referral for specialist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Costs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No limit on out-of-pocket costs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Can purchase Medigap policy to cover Medicare cost-sharing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29" y="228600"/>
            <a:ext cx="1202062" cy="120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4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dirty="0" smtClean="0"/>
              <a:t>Part A-covered services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0638" y="1643421"/>
            <a:ext cx="8780961" cy="4495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Inpatient hospital care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Care provided to individual formally admitted into the hospital by attending physician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Inpatient skilled nursing facility care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Short-term, post-hospital extended care at lower level of care than inpatient hospital care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Home health care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Care to treat illness or injury in the home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Often provided by licensed nurse or therapist, including therapy, skilled nursing, and personal care (if skilled care also required)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Hospice care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sz="2200" dirty="0" smtClean="0"/>
              <a:t>Comprehensive care for people who are terminally ill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6477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12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3442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Part B-covered services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10639" y="1638567"/>
            <a:ext cx="8619852" cy="468603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>
                <a:solidFill>
                  <a:schemeClr val="accent1"/>
                </a:solidFill>
              </a:rPr>
              <a:t>Physicians’ services 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Medically necessary services provided to individual by doctor on outpatient basis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chemeClr val="accent1"/>
                </a:solidFill>
              </a:rPr>
              <a:t>Emergency room visits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>
                <a:solidFill>
                  <a:schemeClr val="accent1"/>
                </a:solidFill>
              </a:rPr>
              <a:t>Preventive care 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Care intended to detect and prevent illness or keep beneficiary healthy, such as cancer screenings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chemeClr val="accent1"/>
                </a:solidFill>
              </a:rPr>
              <a:t>Home health care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>
                <a:solidFill>
                  <a:schemeClr val="accent1"/>
                </a:solidFill>
              </a:rPr>
              <a:t>Durable medical equipment (DME)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Equipment that serves medical purpose, is able to withstand repeated use, and is appropriate for use in home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>
                <a:solidFill>
                  <a:schemeClr val="accent1"/>
                </a:solidFill>
              </a:rPr>
              <a:t>Emergency ambulance transportation </a:t>
            </a:r>
            <a:r>
              <a:rPr lang="en-US" sz="2200" b="1" dirty="0" smtClean="0"/>
              <a:t>(in very limited cases)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13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86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dirty="0" smtClean="0"/>
              <a:t>Medicare excluded services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2200" dirty="0" smtClean="0"/>
              <a:t>Most dental care</a:t>
            </a:r>
          </a:p>
          <a:p>
            <a:pPr eaLnBrk="1" hangingPunct="1"/>
            <a:r>
              <a:rPr lang="en-US" sz="2200" dirty="0" smtClean="0"/>
              <a:t>Most vision care</a:t>
            </a:r>
          </a:p>
          <a:p>
            <a:pPr eaLnBrk="1" hangingPunct="1"/>
            <a:r>
              <a:rPr lang="en-US" sz="2200" dirty="0" smtClean="0"/>
              <a:t>Routine hearing care</a:t>
            </a:r>
          </a:p>
          <a:p>
            <a:pPr eaLnBrk="1" hangingPunct="1"/>
            <a:r>
              <a:rPr lang="en-US" sz="2200" dirty="0" smtClean="0"/>
              <a:t>Most foot care</a:t>
            </a:r>
          </a:p>
          <a:p>
            <a:pPr eaLnBrk="1" hangingPunct="1"/>
            <a:r>
              <a:rPr lang="en-US" sz="2200" dirty="0" smtClean="0"/>
              <a:t>Most long-term care</a:t>
            </a:r>
          </a:p>
          <a:p>
            <a:pPr eaLnBrk="1" hangingPunct="1"/>
            <a:r>
              <a:rPr lang="en-US" sz="2200" dirty="0" smtClean="0"/>
              <a:t>Alternative medicine</a:t>
            </a:r>
          </a:p>
          <a:p>
            <a:pPr eaLnBrk="1" hangingPunct="1"/>
            <a:r>
              <a:rPr lang="en-US" sz="2200" dirty="0" smtClean="0"/>
              <a:t>Most care received outside the U.S.</a:t>
            </a:r>
          </a:p>
          <a:p>
            <a:pPr eaLnBrk="1" hangingPunct="1"/>
            <a:r>
              <a:rPr lang="en-US" sz="2200" dirty="0" smtClean="0"/>
              <a:t>Personal care or custodial care if there is no need for skilled care</a:t>
            </a:r>
          </a:p>
          <a:p>
            <a:pPr eaLnBrk="1" hangingPunct="1"/>
            <a:r>
              <a:rPr lang="en-US" sz="2200" dirty="0" smtClean="0"/>
              <a:t>Most non-emergency transportation</a:t>
            </a:r>
          </a:p>
          <a:p>
            <a:pPr eaLnBrk="1" hangingPunct="1"/>
            <a:endParaRPr lang="en-US" sz="1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	Note: </a:t>
            </a:r>
            <a:r>
              <a:rPr lang="en-US" sz="2000" dirty="0" smtClean="0"/>
              <a:t>Medicare Advantage Plans (or Medicaid if beneficiary qualifies) may cover these services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6477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14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11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Medicare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457998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Premium</a:t>
            </a:r>
          </a:p>
          <a:p>
            <a:pPr lvl="1"/>
            <a:r>
              <a:rPr lang="en-US" dirty="0" smtClean="0"/>
              <a:t>Part B premium</a:t>
            </a:r>
          </a:p>
          <a:p>
            <a:pPr lvl="1"/>
            <a:r>
              <a:rPr lang="en-US" dirty="0" smtClean="0"/>
              <a:t>Part A premium if beneficiary or spouse does not have 10 years of work history </a:t>
            </a:r>
            <a:r>
              <a:rPr lang="en-US" dirty="0" smtClean="0"/>
              <a:t>in U.S.</a:t>
            </a:r>
            <a:endParaRPr lang="en-US" dirty="0" smtClean="0"/>
          </a:p>
          <a:p>
            <a:r>
              <a:rPr lang="en-US" sz="2600" b="1" dirty="0" smtClean="0">
                <a:solidFill>
                  <a:schemeClr val="accent1"/>
                </a:solidFill>
              </a:rPr>
              <a:t>Deductible</a:t>
            </a:r>
          </a:p>
          <a:p>
            <a:pPr lvl="1"/>
            <a:r>
              <a:rPr lang="en-US" dirty="0" smtClean="0"/>
              <a:t>Part B deductible</a:t>
            </a:r>
          </a:p>
          <a:p>
            <a:pPr lvl="1"/>
            <a:r>
              <a:rPr lang="en-US" dirty="0" smtClean="0"/>
              <a:t>Inpatient hospital deductible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Coinsurance</a:t>
            </a:r>
          </a:p>
          <a:p>
            <a:pPr lvl="1"/>
            <a:r>
              <a:rPr lang="en-US" dirty="0" smtClean="0"/>
              <a:t>20% coinsurance for most Part B-covered services</a:t>
            </a:r>
          </a:p>
          <a:p>
            <a:pPr lvl="1"/>
            <a:r>
              <a:rPr lang="en-US" dirty="0" smtClean="0"/>
              <a:t>Inpatient hospital and skilled nursing facility daily coinsurance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27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Medigap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Supplemental plans that pay part or all of remaining costs after Original Medicare pays first</a:t>
            </a:r>
          </a:p>
          <a:p>
            <a:pPr lvl="1"/>
            <a:r>
              <a:rPr lang="en-US" dirty="0" smtClean="0"/>
              <a:t>Example: Medigap policy can pay for an individual’s 20% Part B coinsurance</a:t>
            </a:r>
          </a:p>
          <a:p>
            <a:r>
              <a:rPr lang="en-US" sz="2600" dirty="0" smtClean="0"/>
              <a:t>Only work with Original Medicare</a:t>
            </a:r>
          </a:p>
          <a:p>
            <a:r>
              <a:rPr lang="en-US" sz="2600" dirty="0" smtClean="0"/>
              <a:t>10 standardized plans (Plans A, B, C, D, F, G, K, L, M, and N) </a:t>
            </a:r>
          </a:p>
          <a:p>
            <a:r>
              <a:rPr lang="en-US" sz="2600" dirty="0"/>
              <a:t>P</a:t>
            </a:r>
            <a:r>
              <a:rPr lang="en-US" sz="2600" dirty="0" smtClean="0"/>
              <a:t>rovided by private insurance companies</a:t>
            </a:r>
          </a:p>
          <a:p>
            <a:r>
              <a:rPr lang="en-US" sz="2600" dirty="0" smtClean="0"/>
              <a:t>Charge a monthly premium for coverage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9772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78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Medigap basic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516062"/>
            <a:ext cx="8619852" cy="488473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accent1"/>
                </a:solidFill>
              </a:rPr>
              <a:t>All 10 plans cover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Part A hospital coinsurance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Full cost of Medicare-covered days in benefit period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Full cost of 365 additional lifetime days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Part B coinsurance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Part or all of cost of 20% Part B coinsurance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Cost of blood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Part or all of cost of first 3 pints of blood needed each year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Hospice care coinsurance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Full cost of hospice care coinsurances if Medigap was purchased on/after June 1,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81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Medigap plan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83322"/>
              </p:ext>
            </p:extLst>
          </p:nvPr>
        </p:nvGraphicFramePr>
        <p:xfrm>
          <a:off x="76200" y="1219200"/>
          <a:ext cx="8991600" cy="55228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6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20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277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657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Hospital copayment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8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 B coinsurance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Except $20 for doctor visits and $50</a:t>
                      </a:r>
                      <a:r>
                        <a:rPr lang="en-US" sz="1400" baseline="0" dirty="0" smtClean="0"/>
                        <a:t> for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emergency visits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First 3 pints of blood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Hospital deductible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6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SNF daily</a:t>
                      </a:r>
                      <a:r>
                        <a:rPr lang="en-US" sz="1600" baseline="0" dirty="0" smtClean="0"/>
                        <a:t> copay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8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 B annual deductible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3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 B excess charges benefits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5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Emergency care outside</a:t>
                      </a:r>
                      <a:r>
                        <a:rPr lang="en-US" sz="1600" baseline="0" dirty="0" smtClean="0"/>
                        <a:t> the U.S.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00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100%</a:t>
                      </a:r>
                      <a:r>
                        <a:rPr lang="en-US" sz="1600" baseline="0" dirty="0" smtClean="0"/>
                        <a:t> of coinsurance for Part B-covered preventive care services (after Part B deductible is paid)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15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Hospice care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02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Advantage Plans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9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89"/>
          <p:cNvSpPr txBox="1">
            <a:spLocks/>
          </p:cNvSpPr>
          <p:nvPr/>
        </p:nvSpPr>
        <p:spPr>
          <a:xfrm>
            <a:off x="1711325" y="1811338"/>
            <a:ext cx="6788150" cy="1674812"/>
          </a:xfrm>
          <a:prstGeom prst="rect">
            <a:avLst/>
          </a:prstGeom>
        </p:spPr>
        <p:txBody>
          <a:bodyPr lIns="91425" tIns="91425" rIns="91425" bIns="91425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The Medicare Rights Center is a national, nonprofit</a:t>
            </a:r>
            <a:endParaRPr lang="en-US" sz="2200" dirty="0" smtClean="0">
              <a:solidFill>
                <a:srgbClr val="FF0000"/>
              </a:solidFill>
              <a:latin typeface="+mj-lt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consumer service organization that works to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ensure access to affordable health care for older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adults and people with disabilities through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1275" y="4143375"/>
            <a:ext cx="2341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Counseling and advocacy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9975" y="4143375"/>
            <a:ext cx="2341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Educational programs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1688" y="4143375"/>
            <a:ext cx="2341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Public policy initiatives</a:t>
            </a:r>
          </a:p>
        </p:txBody>
      </p:sp>
      <p:grpSp>
        <p:nvGrpSpPr>
          <p:cNvPr id="12295" name="Shape 442"/>
          <p:cNvGrpSpPr>
            <a:grpSpLocks/>
          </p:cNvGrpSpPr>
          <p:nvPr/>
        </p:nvGrpSpPr>
        <p:grpSpPr bwMode="auto">
          <a:xfrm>
            <a:off x="2312988" y="3622675"/>
            <a:ext cx="336550" cy="384175"/>
            <a:chOff x="4630125" y="278900"/>
            <a:chExt cx="400675" cy="456675"/>
          </a:xfrm>
        </p:grpSpPr>
        <p:sp>
          <p:nvSpPr>
            <p:cNvPr id="12311" name="Shape 443"/>
            <p:cNvSpPr>
              <a:spLocks/>
            </p:cNvSpPr>
            <p:nvPr/>
          </p:nvSpPr>
          <p:spPr bwMode="auto">
            <a:xfrm>
              <a:off x="4659350" y="328825"/>
              <a:ext cx="371450" cy="96850"/>
            </a:xfrm>
            <a:custGeom>
              <a:avLst/>
              <a:gdLst>
                <a:gd name="T0" fmla="*/ 319075 w 14858"/>
                <a:gd name="T1" fmla="*/ 25 h 3874"/>
                <a:gd name="T2" fmla="*/ 23150 w 14858"/>
                <a:gd name="T3" fmla="*/ 25 h 3874"/>
                <a:gd name="T4" fmla="*/ 23150 w 14858"/>
                <a:gd name="T5" fmla="*/ 25 h 3874"/>
                <a:gd name="T6" fmla="*/ 18275 w 14858"/>
                <a:gd name="T7" fmla="*/ 625 h 3874"/>
                <a:gd name="T8" fmla="*/ 14025 w 14858"/>
                <a:gd name="T9" fmla="*/ 1850 h 3874"/>
                <a:gd name="T10" fmla="*/ 9750 w 14858"/>
                <a:gd name="T11" fmla="*/ 4275 h 3874"/>
                <a:gd name="T12" fmla="*/ 6725 w 14858"/>
                <a:gd name="T13" fmla="*/ 6725 h 3874"/>
                <a:gd name="T14" fmla="*/ 3675 w 14858"/>
                <a:gd name="T15" fmla="*/ 10375 h 3874"/>
                <a:gd name="T16" fmla="*/ 1850 w 14858"/>
                <a:gd name="T17" fmla="*/ 14025 h 3874"/>
                <a:gd name="T18" fmla="*/ 25 w 14858"/>
                <a:gd name="T19" fmla="*/ 18300 h 3874"/>
                <a:gd name="T20" fmla="*/ 25 w 14858"/>
                <a:gd name="T21" fmla="*/ 23150 h 3874"/>
                <a:gd name="T22" fmla="*/ 25 w 14858"/>
                <a:gd name="T23" fmla="*/ 73700 h 3874"/>
                <a:gd name="T24" fmla="*/ 25 w 14858"/>
                <a:gd name="T25" fmla="*/ 73700 h 3874"/>
                <a:gd name="T26" fmla="*/ 25 w 14858"/>
                <a:gd name="T27" fmla="*/ 78575 h 3874"/>
                <a:gd name="T28" fmla="*/ 1850 w 14858"/>
                <a:gd name="T29" fmla="*/ 82825 h 3874"/>
                <a:gd name="T30" fmla="*/ 3675 w 14858"/>
                <a:gd name="T31" fmla="*/ 86475 h 3874"/>
                <a:gd name="T32" fmla="*/ 6725 w 14858"/>
                <a:gd name="T33" fmla="*/ 90125 h 3874"/>
                <a:gd name="T34" fmla="*/ 9750 w 14858"/>
                <a:gd name="T35" fmla="*/ 93175 h 3874"/>
                <a:gd name="T36" fmla="*/ 14025 w 14858"/>
                <a:gd name="T37" fmla="*/ 95000 h 3874"/>
                <a:gd name="T38" fmla="*/ 18275 w 14858"/>
                <a:gd name="T39" fmla="*/ 96225 h 3874"/>
                <a:gd name="T40" fmla="*/ 23150 w 14858"/>
                <a:gd name="T41" fmla="*/ 96825 h 3874"/>
                <a:gd name="T42" fmla="*/ 319075 w 14858"/>
                <a:gd name="T43" fmla="*/ 96825 h 3874"/>
                <a:gd name="T44" fmla="*/ 371425 w 14858"/>
                <a:gd name="T45" fmla="*/ 48725 h 3874"/>
                <a:gd name="T46" fmla="*/ 319075 w 14858"/>
                <a:gd name="T47" fmla="*/ 25 h 38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58"/>
                <a:gd name="T73" fmla="*/ 0 h 3874"/>
                <a:gd name="T74" fmla="*/ 14858 w 14858"/>
                <a:gd name="T75" fmla="*/ 3874 h 38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2" name="Shape 444"/>
            <p:cNvSpPr>
              <a:spLocks/>
            </p:cNvSpPr>
            <p:nvPr/>
          </p:nvSpPr>
          <p:spPr bwMode="auto">
            <a:xfrm>
              <a:off x="4630125" y="452425"/>
              <a:ext cx="371450" cy="96850"/>
            </a:xfrm>
            <a:custGeom>
              <a:avLst/>
              <a:gdLst>
                <a:gd name="T0" fmla="*/ 52375 w 14858"/>
                <a:gd name="T1" fmla="*/ 25 h 3874"/>
                <a:gd name="T2" fmla="*/ 348300 w 14858"/>
                <a:gd name="T3" fmla="*/ 25 h 3874"/>
                <a:gd name="T4" fmla="*/ 348300 w 14858"/>
                <a:gd name="T5" fmla="*/ 25 h 3874"/>
                <a:gd name="T6" fmla="*/ 353150 w 14858"/>
                <a:gd name="T7" fmla="*/ 625 h 3874"/>
                <a:gd name="T8" fmla="*/ 357425 w 14858"/>
                <a:gd name="T9" fmla="*/ 1850 h 3874"/>
                <a:gd name="T10" fmla="*/ 361675 w 14858"/>
                <a:gd name="T11" fmla="*/ 3675 h 3874"/>
                <a:gd name="T12" fmla="*/ 364725 w 14858"/>
                <a:gd name="T13" fmla="*/ 6725 h 3874"/>
                <a:gd name="T14" fmla="*/ 367775 w 14858"/>
                <a:gd name="T15" fmla="*/ 10375 h 3874"/>
                <a:gd name="T16" fmla="*/ 369600 w 14858"/>
                <a:gd name="T17" fmla="*/ 14025 h 3874"/>
                <a:gd name="T18" fmla="*/ 371425 w 14858"/>
                <a:gd name="T19" fmla="*/ 18300 h 3874"/>
                <a:gd name="T20" fmla="*/ 371425 w 14858"/>
                <a:gd name="T21" fmla="*/ 23150 h 3874"/>
                <a:gd name="T22" fmla="*/ 371425 w 14858"/>
                <a:gd name="T23" fmla="*/ 73700 h 3874"/>
                <a:gd name="T24" fmla="*/ 371425 w 14858"/>
                <a:gd name="T25" fmla="*/ 73700 h 3874"/>
                <a:gd name="T26" fmla="*/ 371425 w 14858"/>
                <a:gd name="T27" fmla="*/ 78575 h 3874"/>
                <a:gd name="T28" fmla="*/ 369600 w 14858"/>
                <a:gd name="T29" fmla="*/ 82825 h 3874"/>
                <a:gd name="T30" fmla="*/ 367775 w 14858"/>
                <a:gd name="T31" fmla="*/ 86475 h 3874"/>
                <a:gd name="T32" fmla="*/ 364725 w 14858"/>
                <a:gd name="T33" fmla="*/ 90125 h 3874"/>
                <a:gd name="T34" fmla="*/ 361675 w 14858"/>
                <a:gd name="T35" fmla="*/ 92575 h 3874"/>
                <a:gd name="T36" fmla="*/ 357425 w 14858"/>
                <a:gd name="T37" fmla="*/ 95000 h 3874"/>
                <a:gd name="T38" fmla="*/ 353150 w 14858"/>
                <a:gd name="T39" fmla="*/ 96225 h 3874"/>
                <a:gd name="T40" fmla="*/ 348300 w 14858"/>
                <a:gd name="T41" fmla="*/ 96825 h 3874"/>
                <a:gd name="T42" fmla="*/ 52375 w 14858"/>
                <a:gd name="T43" fmla="*/ 96825 h 3874"/>
                <a:gd name="T44" fmla="*/ 25 w 14858"/>
                <a:gd name="T45" fmla="*/ 48125 h 3874"/>
                <a:gd name="T46" fmla="*/ 52375 w 14858"/>
                <a:gd name="T47" fmla="*/ 25 h 38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58"/>
                <a:gd name="T73" fmla="*/ 0 h 3874"/>
                <a:gd name="T74" fmla="*/ 14858 w 14858"/>
                <a:gd name="T75" fmla="*/ 3874 h 38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3" name="Shape 445"/>
            <p:cNvSpPr>
              <a:spLocks/>
            </p:cNvSpPr>
            <p:nvPr/>
          </p:nvSpPr>
          <p:spPr bwMode="auto">
            <a:xfrm>
              <a:off x="4808525" y="278900"/>
              <a:ext cx="43875" cy="49950"/>
            </a:xfrm>
            <a:custGeom>
              <a:avLst/>
              <a:gdLst>
                <a:gd name="T0" fmla="*/ 43850 w 1755"/>
                <a:gd name="T1" fmla="*/ 49950 h 1998"/>
                <a:gd name="T2" fmla="*/ 43850 w 1755"/>
                <a:gd name="T3" fmla="*/ 14625 h 1998"/>
                <a:gd name="T4" fmla="*/ 43850 w 1755"/>
                <a:gd name="T5" fmla="*/ 14625 h 1998"/>
                <a:gd name="T6" fmla="*/ 43850 w 1755"/>
                <a:gd name="T7" fmla="*/ 11600 h 1998"/>
                <a:gd name="T8" fmla="*/ 43250 w 1755"/>
                <a:gd name="T9" fmla="*/ 9150 h 1998"/>
                <a:gd name="T10" fmla="*/ 41425 w 1755"/>
                <a:gd name="T11" fmla="*/ 6725 h 1998"/>
                <a:gd name="T12" fmla="*/ 39600 w 1755"/>
                <a:gd name="T13" fmla="*/ 4275 h 1998"/>
                <a:gd name="T14" fmla="*/ 37775 w 1755"/>
                <a:gd name="T15" fmla="*/ 2450 h 1998"/>
                <a:gd name="T16" fmla="*/ 35325 w 1755"/>
                <a:gd name="T17" fmla="*/ 1225 h 1998"/>
                <a:gd name="T18" fmla="*/ 32275 w 1755"/>
                <a:gd name="T19" fmla="*/ 625 h 1998"/>
                <a:gd name="T20" fmla="*/ 29850 w 1755"/>
                <a:gd name="T21" fmla="*/ 25 h 1998"/>
                <a:gd name="T22" fmla="*/ 14025 w 1755"/>
                <a:gd name="T23" fmla="*/ 25 h 1998"/>
                <a:gd name="T24" fmla="*/ 14025 w 1755"/>
                <a:gd name="T25" fmla="*/ 25 h 1998"/>
                <a:gd name="T26" fmla="*/ 11575 w 1755"/>
                <a:gd name="T27" fmla="*/ 625 h 1998"/>
                <a:gd name="T28" fmla="*/ 8550 w 1755"/>
                <a:gd name="T29" fmla="*/ 1225 h 1998"/>
                <a:gd name="T30" fmla="*/ 6100 w 1755"/>
                <a:gd name="T31" fmla="*/ 2450 h 1998"/>
                <a:gd name="T32" fmla="*/ 4275 w 1755"/>
                <a:gd name="T33" fmla="*/ 4275 h 1998"/>
                <a:gd name="T34" fmla="*/ 2450 w 1755"/>
                <a:gd name="T35" fmla="*/ 6725 h 1998"/>
                <a:gd name="T36" fmla="*/ 625 w 1755"/>
                <a:gd name="T37" fmla="*/ 9150 h 1998"/>
                <a:gd name="T38" fmla="*/ 25 w 1755"/>
                <a:gd name="T39" fmla="*/ 11600 h 1998"/>
                <a:gd name="T40" fmla="*/ 25 w 1755"/>
                <a:gd name="T41" fmla="*/ 14625 h 1998"/>
                <a:gd name="T42" fmla="*/ 25 w 1755"/>
                <a:gd name="T43" fmla="*/ 49950 h 1998"/>
                <a:gd name="T44" fmla="*/ 43850 w 1755"/>
                <a:gd name="T45" fmla="*/ 49950 h 19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5"/>
                <a:gd name="T70" fmla="*/ 0 h 1998"/>
                <a:gd name="T71" fmla="*/ 1755 w 1755"/>
                <a:gd name="T72" fmla="*/ 1998 h 199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4" name="Shape 446"/>
            <p:cNvSpPr>
              <a:spLocks/>
            </p:cNvSpPr>
            <p:nvPr/>
          </p:nvSpPr>
          <p:spPr bwMode="auto">
            <a:xfrm>
              <a:off x="4808525" y="549250"/>
              <a:ext cx="43875" cy="186325"/>
            </a:xfrm>
            <a:custGeom>
              <a:avLst/>
              <a:gdLst>
                <a:gd name="T0" fmla="*/ 25 w 1755"/>
                <a:gd name="T1" fmla="*/ 0 h 7453"/>
                <a:gd name="T2" fmla="*/ 25 w 1755"/>
                <a:gd name="T3" fmla="*/ 186325 h 7453"/>
                <a:gd name="T4" fmla="*/ 43850 w 1755"/>
                <a:gd name="T5" fmla="*/ 186325 h 7453"/>
                <a:gd name="T6" fmla="*/ 43850 w 1755"/>
                <a:gd name="T7" fmla="*/ 0 h 7453"/>
                <a:gd name="T8" fmla="*/ 25 w 1755"/>
                <a:gd name="T9" fmla="*/ 0 h 74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5"/>
                <a:gd name="T16" fmla="*/ 0 h 7453"/>
                <a:gd name="T17" fmla="*/ 1755 w 1755"/>
                <a:gd name="T18" fmla="*/ 7453 h 74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12296" name="Shape 483"/>
          <p:cNvGrpSpPr>
            <a:grpSpLocks/>
          </p:cNvGrpSpPr>
          <p:nvPr/>
        </p:nvGrpSpPr>
        <p:grpSpPr bwMode="auto">
          <a:xfrm>
            <a:off x="4597400" y="3622675"/>
            <a:ext cx="366713" cy="366713"/>
            <a:chOff x="1923675" y="1633650"/>
            <a:chExt cx="436000" cy="435975"/>
          </a:xfrm>
        </p:grpSpPr>
        <p:sp>
          <p:nvSpPr>
            <p:cNvPr id="12305" name="Shape 484"/>
            <p:cNvSpPr>
              <a:spLocks/>
            </p:cNvSpPr>
            <p:nvPr/>
          </p:nvSpPr>
          <p:spPr bwMode="auto">
            <a:xfrm>
              <a:off x="2209250" y="1633650"/>
              <a:ext cx="150425" cy="150425"/>
            </a:xfrm>
            <a:custGeom>
              <a:avLst/>
              <a:gdLst>
                <a:gd name="T0" fmla="*/ 146150 w 6017"/>
                <a:gd name="T1" fmla="*/ 90125 h 6017"/>
                <a:gd name="T2" fmla="*/ 60300 w 6017"/>
                <a:gd name="T3" fmla="*/ 4275 h 6017"/>
                <a:gd name="T4" fmla="*/ 60300 w 6017"/>
                <a:gd name="T5" fmla="*/ 4275 h 6017"/>
                <a:gd name="T6" fmla="*/ 57850 w 6017"/>
                <a:gd name="T7" fmla="*/ 2450 h 6017"/>
                <a:gd name="T8" fmla="*/ 55425 w 6017"/>
                <a:gd name="T9" fmla="*/ 1225 h 6017"/>
                <a:gd name="T10" fmla="*/ 52375 w 6017"/>
                <a:gd name="T11" fmla="*/ 625 h 6017"/>
                <a:gd name="T12" fmla="*/ 49925 w 6017"/>
                <a:gd name="T13" fmla="*/ 25 h 6017"/>
                <a:gd name="T14" fmla="*/ 46900 w 6017"/>
                <a:gd name="T15" fmla="*/ 625 h 6017"/>
                <a:gd name="T16" fmla="*/ 44450 w 6017"/>
                <a:gd name="T17" fmla="*/ 1225 h 6017"/>
                <a:gd name="T18" fmla="*/ 42025 w 6017"/>
                <a:gd name="T19" fmla="*/ 2450 h 6017"/>
                <a:gd name="T20" fmla="*/ 39575 w 6017"/>
                <a:gd name="T21" fmla="*/ 4275 h 6017"/>
                <a:gd name="T22" fmla="*/ 0 w 6017"/>
                <a:gd name="T23" fmla="*/ 44450 h 6017"/>
                <a:gd name="T24" fmla="*/ 105950 w 6017"/>
                <a:gd name="T25" fmla="*/ 150400 h 6017"/>
                <a:gd name="T26" fmla="*/ 146150 w 6017"/>
                <a:gd name="T27" fmla="*/ 110825 h 6017"/>
                <a:gd name="T28" fmla="*/ 146150 w 6017"/>
                <a:gd name="T29" fmla="*/ 110825 h 6017"/>
                <a:gd name="T30" fmla="*/ 147975 w 6017"/>
                <a:gd name="T31" fmla="*/ 108400 h 6017"/>
                <a:gd name="T32" fmla="*/ 149175 w 6017"/>
                <a:gd name="T33" fmla="*/ 105950 h 6017"/>
                <a:gd name="T34" fmla="*/ 149800 w 6017"/>
                <a:gd name="T35" fmla="*/ 103525 h 6017"/>
                <a:gd name="T36" fmla="*/ 150400 w 6017"/>
                <a:gd name="T37" fmla="*/ 100475 h 6017"/>
                <a:gd name="T38" fmla="*/ 149800 w 6017"/>
                <a:gd name="T39" fmla="*/ 98050 h 6017"/>
                <a:gd name="T40" fmla="*/ 149175 w 6017"/>
                <a:gd name="T41" fmla="*/ 95000 h 6017"/>
                <a:gd name="T42" fmla="*/ 147975 w 6017"/>
                <a:gd name="T43" fmla="*/ 92575 h 6017"/>
                <a:gd name="T44" fmla="*/ 146150 w 6017"/>
                <a:gd name="T45" fmla="*/ 90125 h 6017"/>
                <a:gd name="T46" fmla="*/ 146150 w 6017"/>
                <a:gd name="T47" fmla="*/ 90125 h 60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17"/>
                <a:gd name="T73" fmla="*/ 0 h 6017"/>
                <a:gd name="T74" fmla="*/ 6017 w 6017"/>
                <a:gd name="T75" fmla="*/ 6017 h 60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6" name="Shape 485"/>
            <p:cNvSpPr>
              <a:spLocks/>
            </p:cNvSpPr>
            <p:nvPr/>
          </p:nvSpPr>
          <p:spPr bwMode="auto">
            <a:xfrm>
              <a:off x="2019900" y="1757250"/>
              <a:ext cx="261825" cy="261850"/>
            </a:xfrm>
            <a:custGeom>
              <a:avLst/>
              <a:gdLst>
                <a:gd name="T0" fmla="*/ 261825 w 10473"/>
                <a:gd name="T1" fmla="*/ 25 h 10474"/>
                <a:gd name="T2" fmla="*/ 0 w 10473"/>
                <a:gd name="T3" fmla="*/ 261825 h 10474"/>
                <a:gd name="T4" fmla="*/ 0 60000 65536"/>
                <a:gd name="T5" fmla="*/ 0 60000 65536"/>
                <a:gd name="T6" fmla="*/ 0 w 10473"/>
                <a:gd name="T7" fmla="*/ 0 h 10474"/>
                <a:gd name="T8" fmla="*/ 10473 w 10473"/>
                <a:gd name="T9" fmla="*/ 10474 h 104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7" name="Shape 486"/>
            <p:cNvSpPr>
              <a:spLocks/>
            </p:cNvSpPr>
            <p:nvPr/>
          </p:nvSpPr>
          <p:spPr bwMode="auto">
            <a:xfrm>
              <a:off x="1923675" y="1681150"/>
              <a:ext cx="388500" cy="388475"/>
            </a:xfrm>
            <a:custGeom>
              <a:avLst/>
              <a:gdLst>
                <a:gd name="T0" fmla="*/ 281925 w 15540"/>
                <a:gd name="T1" fmla="*/ 0 h 15539"/>
                <a:gd name="T2" fmla="*/ 18900 w 15540"/>
                <a:gd name="T3" fmla="*/ 263650 h 15539"/>
                <a:gd name="T4" fmla="*/ 18900 w 15540"/>
                <a:gd name="T5" fmla="*/ 263650 h 15539"/>
                <a:gd name="T6" fmla="*/ 17075 w 15540"/>
                <a:gd name="T7" fmla="*/ 265475 h 15539"/>
                <a:gd name="T8" fmla="*/ 15850 w 15540"/>
                <a:gd name="T9" fmla="*/ 267300 h 15539"/>
                <a:gd name="T10" fmla="*/ 15250 w 15540"/>
                <a:gd name="T11" fmla="*/ 269125 h 15539"/>
                <a:gd name="T12" fmla="*/ 14625 w 15540"/>
                <a:gd name="T13" fmla="*/ 271575 h 15539"/>
                <a:gd name="T14" fmla="*/ 25 w 15540"/>
                <a:gd name="T15" fmla="*/ 372025 h 15539"/>
                <a:gd name="T16" fmla="*/ 25 w 15540"/>
                <a:gd name="T17" fmla="*/ 372025 h 15539"/>
                <a:gd name="T18" fmla="*/ 25 w 15540"/>
                <a:gd name="T19" fmla="*/ 375075 h 15539"/>
                <a:gd name="T20" fmla="*/ 625 w 15540"/>
                <a:gd name="T21" fmla="*/ 378725 h 15539"/>
                <a:gd name="T22" fmla="*/ 2450 w 15540"/>
                <a:gd name="T23" fmla="*/ 381775 h 15539"/>
                <a:gd name="T24" fmla="*/ 4275 w 15540"/>
                <a:gd name="T25" fmla="*/ 384200 h 15539"/>
                <a:gd name="T26" fmla="*/ 4275 w 15540"/>
                <a:gd name="T27" fmla="*/ 384200 h 15539"/>
                <a:gd name="T28" fmla="*/ 6725 w 15540"/>
                <a:gd name="T29" fmla="*/ 386025 h 15539"/>
                <a:gd name="T30" fmla="*/ 9150 w 15540"/>
                <a:gd name="T31" fmla="*/ 387250 h 15539"/>
                <a:gd name="T32" fmla="*/ 11600 w 15540"/>
                <a:gd name="T33" fmla="*/ 387850 h 15539"/>
                <a:gd name="T34" fmla="*/ 14625 w 15540"/>
                <a:gd name="T35" fmla="*/ 388475 h 15539"/>
                <a:gd name="T36" fmla="*/ 14625 w 15540"/>
                <a:gd name="T37" fmla="*/ 388475 h 15539"/>
                <a:gd name="T38" fmla="*/ 16475 w 15540"/>
                <a:gd name="T39" fmla="*/ 388475 h 15539"/>
                <a:gd name="T40" fmla="*/ 116925 w 15540"/>
                <a:gd name="T41" fmla="*/ 373850 h 15539"/>
                <a:gd name="T42" fmla="*/ 116925 w 15540"/>
                <a:gd name="T43" fmla="*/ 373850 h 15539"/>
                <a:gd name="T44" fmla="*/ 121200 w 15540"/>
                <a:gd name="T45" fmla="*/ 372625 h 15539"/>
                <a:gd name="T46" fmla="*/ 123025 w 15540"/>
                <a:gd name="T47" fmla="*/ 371425 h 15539"/>
                <a:gd name="T48" fmla="*/ 124850 w 15540"/>
                <a:gd name="T49" fmla="*/ 369600 h 15539"/>
                <a:gd name="T50" fmla="*/ 388475 w 15540"/>
                <a:gd name="T51" fmla="*/ 106550 h 155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540"/>
                <a:gd name="T79" fmla="*/ 0 h 15539"/>
                <a:gd name="T80" fmla="*/ 15540 w 15540"/>
                <a:gd name="T81" fmla="*/ 15539 h 155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8" name="Shape 487"/>
            <p:cNvSpPr>
              <a:spLocks/>
            </p:cNvSpPr>
            <p:nvPr/>
          </p:nvSpPr>
          <p:spPr bwMode="auto">
            <a:xfrm>
              <a:off x="1974225" y="1711575"/>
              <a:ext cx="261825" cy="261850"/>
            </a:xfrm>
            <a:custGeom>
              <a:avLst/>
              <a:gdLst>
                <a:gd name="T0" fmla="*/ 0 w 10473"/>
                <a:gd name="T1" fmla="*/ 261850 h 10474"/>
                <a:gd name="T2" fmla="*/ 261825 w 10473"/>
                <a:gd name="T3" fmla="*/ 25 h 10474"/>
                <a:gd name="T4" fmla="*/ 0 60000 65536"/>
                <a:gd name="T5" fmla="*/ 0 60000 65536"/>
                <a:gd name="T6" fmla="*/ 0 w 10473"/>
                <a:gd name="T7" fmla="*/ 0 h 10474"/>
                <a:gd name="T8" fmla="*/ 10473 w 10473"/>
                <a:gd name="T9" fmla="*/ 10474 h 104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9" name="Shape 488"/>
            <p:cNvSpPr>
              <a:spLocks/>
            </p:cNvSpPr>
            <p:nvPr/>
          </p:nvSpPr>
          <p:spPr bwMode="auto">
            <a:xfrm>
              <a:off x="1934650" y="2014200"/>
              <a:ext cx="44475" cy="44475"/>
            </a:xfrm>
            <a:custGeom>
              <a:avLst/>
              <a:gdLst>
                <a:gd name="T0" fmla="*/ 44450 w 1779"/>
                <a:gd name="T1" fmla="*/ 44450 h 1779"/>
                <a:gd name="T2" fmla="*/ 0 w 1779"/>
                <a:gd name="T3" fmla="*/ 0 h 1779"/>
                <a:gd name="T4" fmla="*/ 0 60000 65536"/>
                <a:gd name="T5" fmla="*/ 0 60000 65536"/>
                <a:gd name="T6" fmla="*/ 0 w 1779"/>
                <a:gd name="T7" fmla="*/ 0 h 1779"/>
                <a:gd name="T8" fmla="*/ 1779 w 1779"/>
                <a:gd name="T9" fmla="*/ 1779 h 17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0" name="Shape 489"/>
            <p:cNvSpPr>
              <a:spLocks/>
            </p:cNvSpPr>
            <p:nvPr/>
          </p:nvSpPr>
          <p:spPr bwMode="auto">
            <a:xfrm>
              <a:off x="1944375" y="1947225"/>
              <a:ext cx="101725" cy="101700"/>
            </a:xfrm>
            <a:custGeom>
              <a:avLst/>
              <a:gdLst>
                <a:gd name="T0" fmla="*/ 25 w 4069"/>
                <a:gd name="T1" fmla="*/ 1225 h 4068"/>
                <a:gd name="T2" fmla="*/ 25 w 4069"/>
                <a:gd name="T3" fmla="*/ 1225 h 4068"/>
                <a:gd name="T4" fmla="*/ 625 w 4069"/>
                <a:gd name="T5" fmla="*/ 0 h 4068"/>
                <a:gd name="T6" fmla="*/ 625 w 4069"/>
                <a:gd name="T7" fmla="*/ 0 h 4068"/>
                <a:gd name="T8" fmla="*/ 101700 w 4069"/>
                <a:gd name="T9" fmla="*/ 101075 h 4068"/>
                <a:gd name="T10" fmla="*/ 101700 w 4069"/>
                <a:gd name="T11" fmla="*/ 101075 h 4068"/>
                <a:gd name="T12" fmla="*/ 101700 w 4069"/>
                <a:gd name="T13" fmla="*/ 101075 h 4068"/>
                <a:gd name="T14" fmla="*/ 100500 w 4069"/>
                <a:gd name="T15" fmla="*/ 101700 h 40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69"/>
                <a:gd name="T25" fmla="*/ 0 h 4068"/>
                <a:gd name="T26" fmla="*/ 4069 w 4069"/>
                <a:gd name="T27" fmla="*/ 4068 h 40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12297" name="Shape 516"/>
          <p:cNvGrpSpPr>
            <a:grpSpLocks/>
          </p:cNvGrpSpPr>
          <p:nvPr/>
        </p:nvGrpSpPr>
        <p:grpSpPr bwMode="auto">
          <a:xfrm>
            <a:off x="6861175" y="3665538"/>
            <a:ext cx="384175" cy="363537"/>
            <a:chOff x="6618700" y="1635475"/>
            <a:chExt cx="456675" cy="432325"/>
          </a:xfrm>
        </p:grpSpPr>
        <p:sp>
          <p:nvSpPr>
            <p:cNvPr id="12300" name="Shape 517"/>
            <p:cNvSpPr>
              <a:spLocks/>
            </p:cNvSpPr>
            <p:nvPr/>
          </p:nvSpPr>
          <p:spPr bwMode="auto">
            <a:xfrm>
              <a:off x="6663775" y="1904000"/>
              <a:ext cx="117525" cy="163800"/>
            </a:xfrm>
            <a:custGeom>
              <a:avLst/>
              <a:gdLst>
                <a:gd name="T0" fmla="*/ 0 w 4701"/>
                <a:gd name="T1" fmla="*/ 0 h 6552"/>
                <a:gd name="T2" fmla="*/ 12800 w 4701"/>
                <a:gd name="T3" fmla="*/ 150400 h 6552"/>
                <a:gd name="T4" fmla="*/ 12800 w 4701"/>
                <a:gd name="T5" fmla="*/ 150400 h 6552"/>
                <a:gd name="T6" fmla="*/ 13400 w 4701"/>
                <a:gd name="T7" fmla="*/ 153450 h 6552"/>
                <a:gd name="T8" fmla="*/ 14625 w 4701"/>
                <a:gd name="T9" fmla="*/ 155875 h 6552"/>
                <a:gd name="T10" fmla="*/ 15825 w 4701"/>
                <a:gd name="T11" fmla="*/ 158300 h 6552"/>
                <a:gd name="T12" fmla="*/ 17650 w 4701"/>
                <a:gd name="T13" fmla="*/ 160150 h 6552"/>
                <a:gd name="T14" fmla="*/ 20100 w 4701"/>
                <a:gd name="T15" fmla="*/ 161350 h 6552"/>
                <a:gd name="T16" fmla="*/ 21925 w 4701"/>
                <a:gd name="T17" fmla="*/ 162575 h 6552"/>
                <a:gd name="T18" fmla="*/ 24975 w 4701"/>
                <a:gd name="T19" fmla="*/ 163800 h 6552"/>
                <a:gd name="T20" fmla="*/ 27400 w 4701"/>
                <a:gd name="T21" fmla="*/ 163800 h 6552"/>
                <a:gd name="T22" fmla="*/ 102900 w 4701"/>
                <a:gd name="T23" fmla="*/ 163800 h 6552"/>
                <a:gd name="T24" fmla="*/ 102900 w 4701"/>
                <a:gd name="T25" fmla="*/ 163800 h 6552"/>
                <a:gd name="T26" fmla="*/ 105950 w 4701"/>
                <a:gd name="T27" fmla="*/ 163175 h 6552"/>
                <a:gd name="T28" fmla="*/ 109000 w 4701"/>
                <a:gd name="T29" fmla="*/ 162575 h 6552"/>
                <a:gd name="T30" fmla="*/ 111425 w 4701"/>
                <a:gd name="T31" fmla="*/ 160750 h 6552"/>
                <a:gd name="T32" fmla="*/ 113850 w 4701"/>
                <a:gd name="T33" fmla="*/ 158300 h 6552"/>
                <a:gd name="T34" fmla="*/ 113850 w 4701"/>
                <a:gd name="T35" fmla="*/ 158300 h 6552"/>
                <a:gd name="T36" fmla="*/ 115700 w 4701"/>
                <a:gd name="T37" fmla="*/ 155875 h 6552"/>
                <a:gd name="T38" fmla="*/ 116900 w 4701"/>
                <a:gd name="T39" fmla="*/ 152825 h 6552"/>
                <a:gd name="T40" fmla="*/ 117525 w 4701"/>
                <a:gd name="T41" fmla="*/ 149775 h 6552"/>
                <a:gd name="T42" fmla="*/ 116900 w 4701"/>
                <a:gd name="T43" fmla="*/ 146125 h 6552"/>
                <a:gd name="T44" fmla="*/ 91950 w 4701"/>
                <a:gd name="T45" fmla="*/ 2450 h 655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01"/>
                <a:gd name="T70" fmla="*/ 0 h 6552"/>
                <a:gd name="T71" fmla="*/ 4701 w 4701"/>
                <a:gd name="T72" fmla="*/ 6552 h 655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1" name="Shape 518"/>
            <p:cNvSpPr>
              <a:spLocks/>
            </p:cNvSpPr>
            <p:nvPr/>
          </p:nvSpPr>
          <p:spPr bwMode="auto">
            <a:xfrm>
              <a:off x="7046125" y="1775525"/>
              <a:ext cx="29250" cy="99275"/>
            </a:xfrm>
            <a:custGeom>
              <a:avLst/>
              <a:gdLst>
                <a:gd name="T0" fmla="*/ 25 w 1170"/>
                <a:gd name="T1" fmla="*/ 99250 h 3971"/>
                <a:gd name="T2" fmla="*/ 25 w 1170"/>
                <a:gd name="T3" fmla="*/ 99250 h 3971"/>
                <a:gd name="T4" fmla="*/ 6125 w 1170"/>
                <a:gd name="T5" fmla="*/ 95600 h 3971"/>
                <a:gd name="T6" fmla="*/ 12200 w 1170"/>
                <a:gd name="T7" fmla="*/ 90725 h 3971"/>
                <a:gd name="T8" fmla="*/ 17075 w 1170"/>
                <a:gd name="T9" fmla="*/ 85250 h 3971"/>
                <a:gd name="T10" fmla="*/ 21325 w 1170"/>
                <a:gd name="T11" fmla="*/ 79150 h 3971"/>
                <a:gd name="T12" fmla="*/ 25000 w 1170"/>
                <a:gd name="T13" fmla="*/ 72450 h 3971"/>
                <a:gd name="T14" fmla="*/ 27425 w 1170"/>
                <a:gd name="T15" fmla="*/ 65150 h 3971"/>
                <a:gd name="T16" fmla="*/ 29250 w 1170"/>
                <a:gd name="T17" fmla="*/ 57850 h 3971"/>
                <a:gd name="T18" fmla="*/ 29250 w 1170"/>
                <a:gd name="T19" fmla="*/ 49925 h 3971"/>
                <a:gd name="T20" fmla="*/ 29250 w 1170"/>
                <a:gd name="T21" fmla="*/ 49925 h 3971"/>
                <a:gd name="T22" fmla="*/ 29250 w 1170"/>
                <a:gd name="T23" fmla="*/ 42025 h 3971"/>
                <a:gd name="T24" fmla="*/ 27425 w 1170"/>
                <a:gd name="T25" fmla="*/ 34100 h 3971"/>
                <a:gd name="T26" fmla="*/ 25000 w 1170"/>
                <a:gd name="T27" fmla="*/ 27400 h 3971"/>
                <a:gd name="T28" fmla="*/ 21325 w 1170"/>
                <a:gd name="T29" fmla="*/ 20700 h 3971"/>
                <a:gd name="T30" fmla="*/ 17075 w 1170"/>
                <a:gd name="T31" fmla="*/ 14625 h 3971"/>
                <a:gd name="T32" fmla="*/ 12200 w 1170"/>
                <a:gd name="T33" fmla="*/ 9150 h 3971"/>
                <a:gd name="T34" fmla="*/ 6125 w 1170"/>
                <a:gd name="T35" fmla="*/ 4275 h 3971"/>
                <a:gd name="T36" fmla="*/ 25 w 1170"/>
                <a:gd name="T37" fmla="*/ 0 h 397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70"/>
                <a:gd name="T58" fmla="*/ 0 h 3971"/>
                <a:gd name="T59" fmla="*/ 1170 w 1170"/>
                <a:gd name="T60" fmla="*/ 3971 h 397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2" name="Shape 519"/>
            <p:cNvSpPr>
              <a:spLocks/>
            </p:cNvSpPr>
            <p:nvPr/>
          </p:nvSpPr>
          <p:spPr bwMode="auto">
            <a:xfrm>
              <a:off x="6618700" y="1751775"/>
              <a:ext cx="96850" cy="146750"/>
            </a:xfrm>
            <a:custGeom>
              <a:avLst/>
              <a:gdLst>
                <a:gd name="T0" fmla="*/ 96825 w 3874"/>
                <a:gd name="T1" fmla="*/ 0 h 5870"/>
                <a:gd name="T2" fmla="*/ 96825 w 3874"/>
                <a:gd name="T3" fmla="*/ 0 h 5870"/>
                <a:gd name="T4" fmla="*/ 67600 w 3874"/>
                <a:gd name="T5" fmla="*/ 0 h 5870"/>
                <a:gd name="T6" fmla="*/ 43250 w 3874"/>
                <a:gd name="T7" fmla="*/ 0 h 5870"/>
                <a:gd name="T8" fmla="*/ 43250 w 3874"/>
                <a:gd name="T9" fmla="*/ 0 h 5870"/>
                <a:gd name="T10" fmla="*/ 39000 w 3874"/>
                <a:gd name="T11" fmla="*/ 625 h 5870"/>
                <a:gd name="T12" fmla="*/ 35325 w 3874"/>
                <a:gd name="T13" fmla="*/ 1225 h 5870"/>
                <a:gd name="T14" fmla="*/ 31075 w 3874"/>
                <a:gd name="T15" fmla="*/ 2450 h 5870"/>
                <a:gd name="T16" fmla="*/ 27425 w 3874"/>
                <a:gd name="T17" fmla="*/ 3675 h 5870"/>
                <a:gd name="T18" fmla="*/ 23150 w 3874"/>
                <a:gd name="T19" fmla="*/ 6100 h 5870"/>
                <a:gd name="T20" fmla="*/ 19500 w 3874"/>
                <a:gd name="T21" fmla="*/ 7925 h 5870"/>
                <a:gd name="T22" fmla="*/ 16450 w 3874"/>
                <a:gd name="T23" fmla="*/ 10975 h 5870"/>
                <a:gd name="T24" fmla="*/ 13425 w 3874"/>
                <a:gd name="T25" fmla="*/ 13400 h 5870"/>
                <a:gd name="T26" fmla="*/ 10375 w 3874"/>
                <a:gd name="T27" fmla="*/ 17050 h 5870"/>
                <a:gd name="T28" fmla="*/ 7325 w 3874"/>
                <a:gd name="T29" fmla="*/ 20100 h 5870"/>
                <a:gd name="T30" fmla="*/ 5500 w 3874"/>
                <a:gd name="T31" fmla="*/ 23750 h 5870"/>
                <a:gd name="T32" fmla="*/ 3675 w 3874"/>
                <a:gd name="T33" fmla="*/ 27400 h 5870"/>
                <a:gd name="T34" fmla="*/ 1850 w 3874"/>
                <a:gd name="T35" fmla="*/ 31675 h 5870"/>
                <a:gd name="T36" fmla="*/ 625 w 3874"/>
                <a:gd name="T37" fmla="*/ 35925 h 5870"/>
                <a:gd name="T38" fmla="*/ 25 w 3874"/>
                <a:gd name="T39" fmla="*/ 39575 h 5870"/>
                <a:gd name="T40" fmla="*/ 25 w 3874"/>
                <a:gd name="T41" fmla="*/ 43850 h 5870"/>
                <a:gd name="T42" fmla="*/ 25 w 3874"/>
                <a:gd name="T43" fmla="*/ 102300 h 5870"/>
                <a:gd name="T44" fmla="*/ 25 w 3874"/>
                <a:gd name="T45" fmla="*/ 102300 h 5870"/>
                <a:gd name="T46" fmla="*/ 25 w 3874"/>
                <a:gd name="T47" fmla="*/ 106575 h 5870"/>
                <a:gd name="T48" fmla="*/ 625 w 3874"/>
                <a:gd name="T49" fmla="*/ 110825 h 5870"/>
                <a:gd name="T50" fmla="*/ 1850 w 3874"/>
                <a:gd name="T51" fmla="*/ 114475 h 5870"/>
                <a:gd name="T52" fmla="*/ 3675 w 3874"/>
                <a:gd name="T53" fmla="*/ 118750 h 5870"/>
                <a:gd name="T54" fmla="*/ 5500 w 3874"/>
                <a:gd name="T55" fmla="*/ 122400 h 5870"/>
                <a:gd name="T56" fmla="*/ 7325 w 3874"/>
                <a:gd name="T57" fmla="*/ 126050 h 5870"/>
                <a:gd name="T58" fmla="*/ 10375 w 3874"/>
                <a:gd name="T59" fmla="*/ 129700 h 5870"/>
                <a:gd name="T60" fmla="*/ 13425 w 3874"/>
                <a:gd name="T61" fmla="*/ 132750 h 5870"/>
                <a:gd name="T62" fmla="*/ 16450 w 3874"/>
                <a:gd name="T63" fmla="*/ 135175 h 5870"/>
                <a:gd name="T64" fmla="*/ 19500 w 3874"/>
                <a:gd name="T65" fmla="*/ 138225 h 5870"/>
                <a:gd name="T66" fmla="*/ 23150 w 3874"/>
                <a:gd name="T67" fmla="*/ 140650 h 5870"/>
                <a:gd name="T68" fmla="*/ 27425 w 3874"/>
                <a:gd name="T69" fmla="*/ 142475 h 5870"/>
                <a:gd name="T70" fmla="*/ 31075 w 3874"/>
                <a:gd name="T71" fmla="*/ 143700 h 5870"/>
                <a:gd name="T72" fmla="*/ 35325 w 3874"/>
                <a:gd name="T73" fmla="*/ 144925 h 5870"/>
                <a:gd name="T74" fmla="*/ 39000 w 3874"/>
                <a:gd name="T75" fmla="*/ 145525 h 5870"/>
                <a:gd name="T76" fmla="*/ 43250 w 3874"/>
                <a:gd name="T77" fmla="*/ 146150 h 5870"/>
                <a:gd name="T78" fmla="*/ 43250 w 3874"/>
                <a:gd name="T79" fmla="*/ 146150 h 5870"/>
                <a:gd name="T80" fmla="*/ 67600 w 3874"/>
                <a:gd name="T81" fmla="*/ 146150 h 5870"/>
                <a:gd name="T82" fmla="*/ 96825 w 3874"/>
                <a:gd name="T83" fmla="*/ 146750 h 58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874"/>
                <a:gd name="T127" fmla="*/ 0 h 5870"/>
                <a:gd name="T128" fmla="*/ 3874 w 3874"/>
                <a:gd name="T129" fmla="*/ 5870 h 58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3" name="Shape 520"/>
            <p:cNvSpPr>
              <a:spLocks/>
            </p:cNvSpPr>
            <p:nvPr/>
          </p:nvSpPr>
          <p:spPr bwMode="auto">
            <a:xfrm>
              <a:off x="6721600" y="1660450"/>
              <a:ext cx="278900" cy="329425"/>
            </a:xfrm>
            <a:custGeom>
              <a:avLst/>
              <a:gdLst>
                <a:gd name="T0" fmla="*/ 278875 w 11156"/>
                <a:gd name="T1" fmla="*/ 0 h 13177"/>
                <a:gd name="T2" fmla="*/ 278875 w 11156"/>
                <a:gd name="T3" fmla="*/ 0 h 13177"/>
                <a:gd name="T4" fmla="*/ 269150 w 11156"/>
                <a:gd name="T5" fmla="*/ 7925 h 13177"/>
                <a:gd name="T6" fmla="*/ 258800 w 11156"/>
                <a:gd name="T7" fmla="*/ 15225 h 13177"/>
                <a:gd name="T8" fmla="*/ 248450 w 11156"/>
                <a:gd name="T9" fmla="*/ 22525 h 13177"/>
                <a:gd name="T10" fmla="*/ 238100 w 11156"/>
                <a:gd name="T11" fmla="*/ 29225 h 13177"/>
                <a:gd name="T12" fmla="*/ 227125 w 11156"/>
                <a:gd name="T13" fmla="*/ 35325 h 13177"/>
                <a:gd name="T14" fmla="*/ 216775 w 11156"/>
                <a:gd name="T15" fmla="*/ 40800 h 13177"/>
                <a:gd name="T16" fmla="*/ 196075 w 11156"/>
                <a:gd name="T17" fmla="*/ 51150 h 13177"/>
                <a:gd name="T18" fmla="*/ 175375 w 11156"/>
                <a:gd name="T19" fmla="*/ 59675 h 13177"/>
                <a:gd name="T20" fmla="*/ 155275 w 11156"/>
                <a:gd name="T21" fmla="*/ 66975 h 13177"/>
                <a:gd name="T22" fmla="*/ 136400 w 11156"/>
                <a:gd name="T23" fmla="*/ 72450 h 13177"/>
                <a:gd name="T24" fmla="*/ 119350 w 11156"/>
                <a:gd name="T25" fmla="*/ 77325 h 13177"/>
                <a:gd name="T26" fmla="*/ 119350 w 11156"/>
                <a:gd name="T27" fmla="*/ 77325 h 13177"/>
                <a:gd name="T28" fmla="*/ 105975 w 11156"/>
                <a:gd name="T29" fmla="*/ 80375 h 13177"/>
                <a:gd name="T30" fmla="*/ 91950 w 11156"/>
                <a:gd name="T31" fmla="*/ 82800 h 13177"/>
                <a:gd name="T32" fmla="*/ 76750 w 11156"/>
                <a:gd name="T33" fmla="*/ 85250 h 13177"/>
                <a:gd name="T34" fmla="*/ 61525 w 11156"/>
                <a:gd name="T35" fmla="*/ 86475 h 13177"/>
                <a:gd name="T36" fmla="*/ 30475 w 11156"/>
                <a:gd name="T37" fmla="*/ 89500 h 13177"/>
                <a:gd name="T38" fmla="*/ 25 w 11156"/>
                <a:gd name="T39" fmla="*/ 90725 h 13177"/>
                <a:gd name="T40" fmla="*/ 25 w 11156"/>
                <a:gd name="T41" fmla="*/ 238075 h 13177"/>
                <a:gd name="T42" fmla="*/ 25 w 11156"/>
                <a:gd name="T43" fmla="*/ 238075 h 13177"/>
                <a:gd name="T44" fmla="*/ 30475 w 11156"/>
                <a:gd name="T45" fmla="*/ 239900 h 13177"/>
                <a:gd name="T46" fmla="*/ 61525 w 11156"/>
                <a:gd name="T47" fmla="*/ 242325 h 13177"/>
                <a:gd name="T48" fmla="*/ 76750 w 11156"/>
                <a:gd name="T49" fmla="*/ 244175 h 13177"/>
                <a:gd name="T50" fmla="*/ 91950 w 11156"/>
                <a:gd name="T51" fmla="*/ 246000 h 13177"/>
                <a:gd name="T52" fmla="*/ 105975 w 11156"/>
                <a:gd name="T53" fmla="*/ 248425 h 13177"/>
                <a:gd name="T54" fmla="*/ 119350 w 11156"/>
                <a:gd name="T55" fmla="*/ 251475 h 13177"/>
                <a:gd name="T56" fmla="*/ 119350 w 11156"/>
                <a:gd name="T57" fmla="*/ 251475 h 13177"/>
                <a:gd name="T58" fmla="*/ 136400 w 11156"/>
                <a:gd name="T59" fmla="*/ 256350 h 13177"/>
                <a:gd name="T60" fmla="*/ 155275 w 11156"/>
                <a:gd name="T61" fmla="*/ 262425 h 13177"/>
                <a:gd name="T62" fmla="*/ 175375 w 11156"/>
                <a:gd name="T63" fmla="*/ 269125 h 13177"/>
                <a:gd name="T64" fmla="*/ 196075 w 11156"/>
                <a:gd name="T65" fmla="*/ 278250 h 13177"/>
                <a:gd name="T66" fmla="*/ 216775 w 11156"/>
                <a:gd name="T67" fmla="*/ 288000 h 13177"/>
                <a:gd name="T68" fmla="*/ 227125 w 11156"/>
                <a:gd name="T69" fmla="*/ 294100 h 13177"/>
                <a:gd name="T70" fmla="*/ 238100 w 11156"/>
                <a:gd name="T71" fmla="*/ 300175 h 13177"/>
                <a:gd name="T72" fmla="*/ 248450 w 11156"/>
                <a:gd name="T73" fmla="*/ 306275 h 13177"/>
                <a:gd name="T74" fmla="*/ 258800 w 11156"/>
                <a:gd name="T75" fmla="*/ 313575 h 13177"/>
                <a:gd name="T76" fmla="*/ 269150 w 11156"/>
                <a:gd name="T77" fmla="*/ 320875 h 13177"/>
                <a:gd name="T78" fmla="*/ 278875 w 11156"/>
                <a:gd name="T79" fmla="*/ 329400 h 1317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156"/>
                <a:gd name="T121" fmla="*/ 0 h 13177"/>
                <a:gd name="T122" fmla="*/ 11156 w 11156"/>
                <a:gd name="T123" fmla="*/ 13177 h 1317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4" name="Shape 521"/>
            <p:cNvSpPr>
              <a:spLocks/>
            </p:cNvSpPr>
            <p:nvPr/>
          </p:nvSpPr>
          <p:spPr bwMode="auto">
            <a:xfrm>
              <a:off x="7006550" y="1635475"/>
              <a:ext cx="34750" cy="378750"/>
            </a:xfrm>
            <a:custGeom>
              <a:avLst/>
              <a:gdLst>
                <a:gd name="T0" fmla="*/ 25600 w 1390"/>
                <a:gd name="T1" fmla="*/ 1225 h 15150"/>
                <a:gd name="T2" fmla="*/ 25600 w 1390"/>
                <a:gd name="T3" fmla="*/ 1225 h 15150"/>
                <a:gd name="T4" fmla="*/ 22550 w 1390"/>
                <a:gd name="T5" fmla="*/ 25 h 15150"/>
                <a:gd name="T6" fmla="*/ 20125 w 1390"/>
                <a:gd name="T7" fmla="*/ 25 h 15150"/>
                <a:gd name="T8" fmla="*/ 20125 w 1390"/>
                <a:gd name="T9" fmla="*/ 25 h 15150"/>
                <a:gd name="T10" fmla="*/ 17075 w 1390"/>
                <a:gd name="T11" fmla="*/ 25 h 15150"/>
                <a:gd name="T12" fmla="*/ 14625 w 1390"/>
                <a:gd name="T13" fmla="*/ 1225 h 15150"/>
                <a:gd name="T14" fmla="*/ 11600 w 1390"/>
                <a:gd name="T15" fmla="*/ 2450 h 15150"/>
                <a:gd name="T16" fmla="*/ 9775 w 1390"/>
                <a:gd name="T17" fmla="*/ 4275 h 15150"/>
                <a:gd name="T18" fmla="*/ 9775 w 1390"/>
                <a:gd name="T19" fmla="*/ 4275 h 15150"/>
                <a:gd name="T20" fmla="*/ 25 w 1390"/>
                <a:gd name="T21" fmla="*/ 13400 h 15150"/>
                <a:gd name="T22" fmla="*/ 25 w 1390"/>
                <a:gd name="T23" fmla="*/ 365950 h 15150"/>
                <a:gd name="T24" fmla="*/ 25 w 1390"/>
                <a:gd name="T25" fmla="*/ 365950 h 15150"/>
                <a:gd name="T26" fmla="*/ 9775 w 1390"/>
                <a:gd name="T27" fmla="*/ 374475 h 15150"/>
                <a:gd name="T28" fmla="*/ 9775 w 1390"/>
                <a:gd name="T29" fmla="*/ 374475 h 15150"/>
                <a:gd name="T30" fmla="*/ 11600 w 1390"/>
                <a:gd name="T31" fmla="*/ 376300 h 15150"/>
                <a:gd name="T32" fmla="*/ 14625 w 1390"/>
                <a:gd name="T33" fmla="*/ 377525 h 15150"/>
                <a:gd name="T34" fmla="*/ 17075 w 1390"/>
                <a:gd name="T35" fmla="*/ 378725 h 15150"/>
                <a:gd name="T36" fmla="*/ 20125 w 1390"/>
                <a:gd name="T37" fmla="*/ 378725 h 15150"/>
                <a:gd name="T38" fmla="*/ 20125 w 1390"/>
                <a:gd name="T39" fmla="*/ 378725 h 15150"/>
                <a:gd name="T40" fmla="*/ 22550 w 1390"/>
                <a:gd name="T41" fmla="*/ 378725 h 15150"/>
                <a:gd name="T42" fmla="*/ 25600 w 1390"/>
                <a:gd name="T43" fmla="*/ 377525 h 15150"/>
                <a:gd name="T44" fmla="*/ 25600 w 1390"/>
                <a:gd name="T45" fmla="*/ 377525 h 15150"/>
                <a:gd name="T46" fmla="*/ 29250 w 1390"/>
                <a:gd name="T47" fmla="*/ 375700 h 15150"/>
                <a:gd name="T48" fmla="*/ 32300 w 1390"/>
                <a:gd name="T49" fmla="*/ 372650 h 15150"/>
                <a:gd name="T50" fmla="*/ 34125 w 1390"/>
                <a:gd name="T51" fmla="*/ 368375 h 15150"/>
                <a:gd name="T52" fmla="*/ 34725 w 1390"/>
                <a:gd name="T53" fmla="*/ 364125 h 15150"/>
                <a:gd name="T54" fmla="*/ 34725 w 1390"/>
                <a:gd name="T55" fmla="*/ 14625 h 15150"/>
                <a:gd name="T56" fmla="*/ 34725 w 1390"/>
                <a:gd name="T57" fmla="*/ 14625 h 15150"/>
                <a:gd name="T58" fmla="*/ 34125 w 1390"/>
                <a:gd name="T59" fmla="*/ 10375 h 15150"/>
                <a:gd name="T60" fmla="*/ 32300 w 1390"/>
                <a:gd name="T61" fmla="*/ 6725 h 15150"/>
                <a:gd name="T62" fmla="*/ 29250 w 1390"/>
                <a:gd name="T63" fmla="*/ 3050 h 15150"/>
                <a:gd name="T64" fmla="*/ 25600 w 1390"/>
                <a:gd name="T65" fmla="*/ 1225 h 15150"/>
                <a:gd name="T66" fmla="*/ 25600 w 1390"/>
                <a:gd name="T67" fmla="*/ 1225 h 15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90"/>
                <a:gd name="T103" fmla="*/ 0 h 15150"/>
                <a:gd name="T104" fmla="*/ 1390 w 1390"/>
                <a:gd name="T105" fmla="*/ 15150 h 15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pic>
        <p:nvPicPr>
          <p:cNvPr id="12298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9525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hape 92"/>
          <p:cNvSpPr txBox="1">
            <a:spLocks/>
          </p:cNvSpPr>
          <p:nvPr/>
        </p:nvSpPr>
        <p:spPr>
          <a:xfrm>
            <a:off x="1620838" y="469900"/>
            <a:ext cx="6607175" cy="1160463"/>
          </a:xfrm>
          <a:prstGeom prst="rect">
            <a:avLst/>
          </a:prstGeom>
        </p:spPr>
        <p:txBody>
          <a:bodyPr lIns="91425" tIns="91425" rIns="91425" bIns="91425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" sz="3600" dirty="0" smtClean="0">
                <a:solidFill>
                  <a:schemeClr val="accent4"/>
                </a:solidFill>
              </a:rPr>
              <a:t>Medicare Rights Center</a:t>
            </a:r>
            <a:endParaRPr lang="en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2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Medicare Advantage Plan (MA Plan)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00200"/>
            <a:ext cx="8619852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600" b="1" dirty="0" smtClean="0">
                <a:solidFill>
                  <a:schemeClr val="accent1"/>
                </a:solidFill>
              </a:rPr>
              <a:t>Coverage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Includes Parts A, B, and usually D benefits under one plan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May cover services excluded by Original Medicare, such as dental cleanings</a:t>
            </a:r>
          </a:p>
          <a:p>
            <a:pPr>
              <a:spcBef>
                <a:spcPts val="0"/>
              </a:spcBef>
            </a:pPr>
            <a:r>
              <a:rPr lang="en-US" sz="2600" b="1" dirty="0" smtClean="0">
                <a:solidFill>
                  <a:schemeClr val="accent1"/>
                </a:solidFill>
              </a:rPr>
              <a:t>Provider access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Beneficiary may have to see in-network providers in order to receive covered care or care at lowest cost</a:t>
            </a:r>
          </a:p>
          <a:p>
            <a:pPr>
              <a:spcBef>
                <a:spcPts val="0"/>
              </a:spcBef>
            </a:pPr>
            <a:r>
              <a:rPr lang="en-US" sz="2600" b="1" dirty="0" smtClean="0">
                <a:solidFill>
                  <a:schemeClr val="accent1"/>
                </a:solidFill>
              </a:rPr>
              <a:t>Referral requirements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Plan may require primary care physician referral to see specialist</a:t>
            </a:r>
          </a:p>
          <a:p>
            <a:pPr>
              <a:spcBef>
                <a:spcPts val="0"/>
              </a:spcBef>
            </a:pPr>
            <a:r>
              <a:rPr lang="en-US" sz="2600" b="1" dirty="0" smtClean="0">
                <a:solidFill>
                  <a:schemeClr val="accent1"/>
                </a:solidFill>
              </a:rPr>
              <a:t>Costs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Limit on out-of-pocket costs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Costs vary by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892" y="160819"/>
            <a:ext cx="1286981" cy="128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90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Medicare Advantage Plan coverage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 Plans must offer same benefits as Original Medicare Parts A and B, but can do so with different costs and coverage restrictions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Example: </a:t>
            </a:r>
            <a:r>
              <a:rPr lang="en-US" dirty="0" smtClean="0"/>
              <a:t>Beneficiary is required to get prior authorization for certain services</a:t>
            </a:r>
          </a:p>
          <a:p>
            <a:r>
              <a:rPr lang="en-US" dirty="0" smtClean="0"/>
              <a:t>Can offer benefits not available in Original Medicare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Example: </a:t>
            </a:r>
            <a:r>
              <a:rPr lang="en-US" dirty="0" smtClean="0"/>
              <a:t>Coverage for dental cleanings or gym memberships</a:t>
            </a:r>
          </a:p>
          <a:p>
            <a:r>
              <a:rPr lang="en-US" dirty="0" smtClean="0"/>
              <a:t>Individual should contact plan directly to learn about coverage specifics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09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Maximum out-of-pocket limit (MOOP)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47019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All MA Plans </a:t>
            </a:r>
            <a:r>
              <a:rPr lang="en-US" sz="2600" dirty="0"/>
              <a:t>must have maximum out-of-pocket limit </a:t>
            </a:r>
            <a:endParaRPr lang="en-US" sz="2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$</a:t>
            </a:r>
            <a:r>
              <a:rPr lang="en-US" dirty="0"/>
              <a:t>6,700 in </a:t>
            </a:r>
            <a:r>
              <a:rPr lang="en-US" dirty="0" smtClean="0"/>
              <a:t>2019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Maximum that beneficiary will pay in deductibles, coinsurances, and copayments for year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Limit is high, but afterward, plan pays 100% of cost of needed care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24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Medicare Advantage Plan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47019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accent1"/>
                </a:solidFill>
              </a:rPr>
              <a:t>Premium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Medicare premiums (Part B and Part A if applicable)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Plan premium (if it has one)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Some plans do not charge premium in addition to Part B premium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accent1"/>
                </a:solidFill>
              </a:rPr>
              <a:t>Deductible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Plan may charge deductible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accent1"/>
                </a:solidFill>
              </a:rPr>
              <a:t>Coinsurance/copayment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Coinsurances and copayments vary by plan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Many plans have copayments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65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Medicare Advantage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Maintenance Organization (HMO)</a:t>
            </a:r>
          </a:p>
          <a:p>
            <a:r>
              <a:rPr lang="en-US" dirty="0" smtClean="0"/>
              <a:t>Preferred Provider Organization (PPO)</a:t>
            </a:r>
          </a:p>
          <a:p>
            <a:r>
              <a:rPr lang="en-US" dirty="0" smtClean="0"/>
              <a:t>Private Fee-for-Service (PFFS)</a:t>
            </a:r>
          </a:p>
          <a:p>
            <a:r>
              <a:rPr lang="en-US" dirty="0" smtClean="0"/>
              <a:t>Special Needs Plan (SNP)</a:t>
            </a:r>
          </a:p>
          <a:p>
            <a:r>
              <a:rPr lang="en-US" dirty="0" smtClean="0"/>
              <a:t>Medicare Medical Savings Account (MSA)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90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Maintenance Organizations (HMOs)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457998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Rules</a:t>
            </a:r>
          </a:p>
          <a:p>
            <a:pPr lvl="1"/>
            <a:r>
              <a:rPr lang="en-US" dirty="0" smtClean="0"/>
              <a:t>See in-network providers to receive covered care</a:t>
            </a:r>
          </a:p>
          <a:p>
            <a:pPr lvl="2"/>
            <a:r>
              <a:rPr lang="en-US" dirty="0" smtClean="0"/>
              <a:t>If beneficiary sees out-of-network provider, they generally pay the full cost of the service</a:t>
            </a:r>
            <a:endParaRPr lang="en-US" dirty="0"/>
          </a:p>
          <a:p>
            <a:pPr lvl="1"/>
            <a:r>
              <a:rPr lang="en-US" dirty="0" smtClean="0"/>
              <a:t>Choose primary </a:t>
            </a:r>
            <a:r>
              <a:rPr lang="en-US" dirty="0"/>
              <a:t>care physician</a:t>
            </a:r>
          </a:p>
          <a:p>
            <a:pPr lvl="1"/>
            <a:r>
              <a:rPr lang="en-US" dirty="0" smtClean="0"/>
              <a:t>Get referral </a:t>
            </a:r>
            <a:r>
              <a:rPr lang="en-US" dirty="0"/>
              <a:t>to see specialist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Costs</a:t>
            </a:r>
            <a:endParaRPr lang="en-US" sz="2600" b="1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Plan can charge additional premium</a:t>
            </a:r>
          </a:p>
          <a:p>
            <a:pPr lvl="1"/>
            <a:r>
              <a:rPr lang="en-US" dirty="0" smtClean="0"/>
              <a:t>Limit on out-of-pocket costs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64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Preferred Provider Organizations (PPOs)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Rules</a:t>
            </a:r>
          </a:p>
          <a:p>
            <a:pPr lvl="1"/>
            <a:r>
              <a:rPr lang="en-US" dirty="0" smtClean="0"/>
              <a:t>See in-network provider to pay least for covered services</a:t>
            </a:r>
            <a:endParaRPr lang="en-US" dirty="0"/>
          </a:p>
          <a:p>
            <a:pPr lvl="2"/>
            <a:r>
              <a:rPr lang="en-US" dirty="0"/>
              <a:t>Plan covers out-of-network providers, but </a:t>
            </a:r>
            <a:r>
              <a:rPr lang="en-US" dirty="0" smtClean="0"/>
              <a:t>individuals </a:t>
            </a:r>
            <a:r>
              <a:rPr lang="en-US" dirty="0"/>
              <a:t>pay more </a:t>
            </a:r>
            <a:r>
              <a:rPr lang="en-US" dirty="0" smtClean="0"/>
              <a:t>than </a:t>
            </a:r>
            <a:r>
              <a:rPr lang="en-US" dirty="0"/>
              <a:t>for in-network providers</a:t>
            </a:r>
          </a:p>
          <a:p>
            <a:pPr lvl="1"/>
            <a:r>
              <a:rPr lang="en-US" dirty="0"/>
              <a:t>No referral required to see specialist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Costs</a:t>
            </a:r>
            <a:endParaRPr lang="en-US" sz="2600" b="1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Plan may charge additional </a:t>
            </a:r>
            <a:r>
              <a:rPr lang="en-US" dirty="0"/>
              <a:t>premium</a:t>
            </a:r>
          </a:p>
          <a:p>
            <a:pPr lvl="1"/>
            <a:r>
              <a:rPr lang="en-US" dirty="0"/>
              <a:t>Limit on copay prices</a:t>
            </a:r>
          </a:p>
          <a:p>
            <a:pPr lvl="1"/>
            <a:r>
              <a:rPr lang="en-US" dirty="0" smtClean="0"/>
              <a:t>Limit on out-of-pocket costs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45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Fee-for-Service (PFFS)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Rules</a:t>
            </a:r>
          </a:p>
          <a:p>
            <a:pPr lvl="1"/>
            <a:r>
              <a:rPr lang="en-US" dirty="0" smtClean="0"/>
              <a:t>See in-network provider to pay least for covered services</a:t>
            </a:r>
            <a:endParaRPr lang="en-US" dirty="0"/>
          </a:p>
          <a:p>
            <a:pPr lvl="2"/>
            <a:r>
              <a:rPr lang="en-US" dirty="0" smtClean="0"/>
              <a:t>However, no network restrictions</a:t>
            </a:r>
          </a:p>
          <a:p>
            <a:pPr lvl="2"/>
            <a:r>
              <a:rPr lang="en-US" dirty="0" smtClean="0"/>
              <a:t>Out-of-network </a:t>
            </a:r>
            <a:r>
              <a:rPr lang="en-US" dirty="0"/>
              <a:t>providers choose to contract with </a:t>
            </a:r>
            <a:r>
              <a:rPr lang="en-US" dirty="0" smtClean="0"/>
              <a:t>plan, and individual pays more for services</a:t>
            </a:r>
            <a:endParaRPr lang="en-US" dirty="0"/>
          </a:p>
          <a:p>
            <a:pPr lvl="1"/>
            <a:r>
              <a:rPr lang="en-US" dirty="0"/>
              <a:t>No referral required to see specialist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Costs</a:t>
            </a:r>
            <a:endParaRPr lang="en-US" sz="2600" b="1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Plan may charge additional premium</a:t>
            </a:r>
          </a:p>
          <a:p>
            <a:pPr lvl="1"/>
            <a:r>
              <a:rPr lang="en-US" dirty="0" smtClean="0"/>
              <a:t>Limit </a:t>
            </a:r>
            <a:r>
              <a:rPr lang="en-US" dirty="0"/>
              <a:t>on out-of-pocket costs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67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Needs Plans (SNPs)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22692"/>
            <a:ext cx="8619852" cy="47019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Designed </a:t>
            </a:r>
            <a:r>
              <a:rPr lang="en-US" sz="2200" dirty="0"/>
              <a:t>to meet </a:t>
            </a:r>
            <a:r>
              <a:rPr lang="en-US" sz="2200" dirty="0" smtClean="0"/>
              <a:t>needs </a:t>
            </a:r>
            <a:r>
              <a:rPr lang="en-US" sz="2200" dirty="0"/>
              <a:t>of </a:t>
            </a:r>
            <a:r>
              <a:rPr lang="en-US" sz="2200" dirty="0" smtClean="0"/>
              <a:t>individuals </a:t>
            </a:r>
            <a:r>
              <a:rPr lang="en-US" sz="2200" dirty="0"/>
              <a:t>with specific condition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Example: Network includes doctors who treat condition, formulary includes drugs used for condition, case management programs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3 </a:t>
            </a:r>
            <a:r>
              <a:rPr lang="en-US" sz="2200" dirty="0"/>
              <a:t>types of SNPs</a:t>
            </a: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accent1"/>
                </a:solidFill>
              </a:rPr>
              <a:t>Chronic Condition SNPs (C-SNPs)</a:t>
            </a:r>
          </a:p>
          <a:p>
            <a:pPr lvl="2">
              <a:spcBef>
                <a:spcPts val="0"/>
              </a:spcBef>
            </a:pPr>
            <a:r>
              <a:rPr lang="en-US" dirty="0"/>
              <a:t>Individuals with chronic conditions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Examples: Cancer, dementia, diabetes, HIV/AIDs, neurologic disorders, stroke</a:t>
            </a: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accent1"/>
                </a:solidFill>
              </a:rPr>
              <a:t>Institutional SNPs (I-SNPs)</a:t>
            </a:r>
          </a:p>
          <a:p>
            <a:pPr lvl="2">
              <a:spcBef>
                <a:spcPts val="0"/>
              </a:spcBef>
            </a:pPr>
            <a:r>
              <a:rPr lang="en-US" dirty="0"/>
              <a:t>Individuals who live in an institution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Example: Nursing home</a:t>
            </a: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accent1"/>
                </a:solidFill>
              </a:rPr>
              <a:t>Dual Eligible SNPs (D-SNPs)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Individuals with Medicare </a:t>
            </a:r>
            <a:r>
              <a:rPr lang="en-US" b="1" dirty="0"/>
              <a:t>and</a:t>
            </a:r>
            <a:r>
              <a:rPr lang="en-US" dirty="0"/>
              <a:t> Medicaid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SNP may charge additional </a:t>
            </a:r>
            <a:r>
              <a:rPr lang="en-US" sz="2200" dirty="0" smtClean="0"/>
              <a:t>premium (D-SNPs </a:t>
            </a:r>
            <a:r>
              <a:rPr lang="en-US" sz="2200" dirty="0"/>
              <a:t>do not have additional premium)</a:t>
            </a:r>
          </a:p>
          <a:p>
            <a:pPr>
              <a:spcBef>
                <a:spcPts val="0"/>
              </a:spcBef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12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Medicare Medical Savings Accounts (MSAs)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62"/>
            <a:ext cx="8619852" cy="435133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Two </a:t>
            </a:r>
            <a:r>
              <a:rPr lang="en-US" sz="2400" b="1" dirty="0">
                <a:solidFill>
                  <a:schemeClr val="accent1"/>
                </a:solidFill>
              </a:rPr>
              <a:t>parts</a:t>
            </a:r>
          </a:p>
          <a:p>
            <a:pPr lvl="1"/>
            <a:r>
              <a:rPr lang="en-US" sz="2200" dirty="0"/>
              <a:t>High-deductible health plan</a:t>
            </a:r>
          </a:p>
          <a:p>
            <a:pPr lvl="1"/>
            <a:r>
              <a:rPr lang="en-US" sz="2200" dirty="0"/>
              <a:t>Medicare Savings Account for qualified health costs</a:t>
            </a:r>
          </a:p>
          <a:p>
            <a:pPr lvl="2"/>
            <a:r>
              <a:rPr lang="en-US" sz="2200" dirty="0"/>
              <a:t>Plan deposits money into account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Not available to all beneficiaries, </a:t>
            </a:r>
            <a:r>
              <a:rPr lang="en-US" sz="2400" dirty="0"/>
              <a:t>including those who</a:t>
            </a:r>
          </a:p>
          <a:p>
            <a:pPr lvl="1"/>
            <a:r>
              <a:rPr lang="en-US" sz="2200" dirty="0"/>
              <a:t>Have coverage that would cover the plan deductible</a:t>
            </a:r>
          </a:p>
          <a:p>
            <a:pPr lvl="1"/>
            <a:r>
              <a:rPr lang="en-US" sz="2200" dirty="0"/>
              <a:t>Have TRICARE, Veterans Affairs benefits, or Federal Employee Health Benefits</a:t>
            </a:r>
          </a:p>
          <a:p>
            <a:pPr lvl="1"/>
            <a:r>
              <a:rPr lang="en-US" sz="2200" dirty="0"/>
              <a:t>Have End-Stage Renal Disease</a:t>
            </a:r>
          </a:p>
          <a:p>
            <a:pPr lvl="1"/>
            <a:r>
              <a:rPr lang="en-US" sz="2200" dirty="0"/>
              <a:t>Receive hospice care</a:t>
            </a:r>
          </a:p>
          <a:p>
            <a:pPr lvl="1"/>
            <a:r>
              <a:rPr lang="en-US" sz="2200" dirty="0"/>
              <a:t>Live outside of the U.S. for more than 183 days of the </a:t>
            </a:r>
            <a:r>
              <a:rPr lang="en-US" sz="2200" dirty="0" smtClean="0"/>
              <a:t>year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1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9"/>
          <p:cNvSpPr txBox="1">
            <a:spLocks/>
          </p:cNvSpPr>
          <p:nvPr/>
        </p:nvSpPr>
        <p:spPr>
          <a:xfrm>
            <a:off x="1561459" y="1580225"/>
            <a:ext cx="6788530" cy="385290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This toolkit for State Health Insurance Assistance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Programs (SHIPs), Area Agencies on Aging (AAAs),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and Aging and Disability Resource Centers (ADRCs)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was made possible by grant funding from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National Council on Aging.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The National Council on Aging is a respected national leader and trusted partner to help people aged 60+ meet the challenges of aging. They partner with nonprofit organizations, government, and business top provide innovative community programs and services, online help, and advocacy. </a:t>
            </a:r>
            <a:endParaRPr lang="en-US" sz="21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7" name="Shape 92"/>
          <p:cNvSpPr txBox="1">
            <a:spLocks/>
          </p:cNvSpPr>
          <p:nvPr/>
        </p:nvSpPr>
        <p:spPr>
          <a:xfrm>
            <a:off x="1561459" y="679269"/>
            <a:ext cx="6606120" cy="722812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600" dirty="0" smtClean="0">
                <a:solidFill>
                  <a:schemeClr val="accent4"/>
                </a:solidFill>
              </a:rPr>
              <a:t>National Council on Aging</a:t>
            </a:r>
            <a:endParaRPr lang="en" sz="3600" dirty="0">
              <a:solidFill>
                <a:schemeClr val="accent4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2" y="952500"/>
            <a:ext cx="9525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181600"/>
            <a:ext cx="4336519" cy="12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22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MSAs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592262"/>
            <a:ext cx="8619852" cy="4351338"/>
          </a:xfrm>
        </p:spPr>
        <p:txBody>
          <a:bodyPr/>
          <a:lstStyle/>
          <a:p>
            <a:r>
              <a:rPr lang="en-US" sz="2600" dirty="0" smtClean="0"/>
              <a:t>Do </a:t>
            </a:r>
            <a:r>
              <a:rPr lang="en-US" sz="2600" dirty="0"/>
              <a:t>not include prescription drug coverage</a:t>
            </a:r>
          </a:p>
          <a:p>
            <a:pPr lvl="1"/>
            <a:r>
              <a:rPr lang="en-US" dirty="0"/>
              <a:t>Stand-alone Part D plan</a:t>
            </a:r>
          </a:p>
          <a:p>
            <a:pPr lvl="1"/>
            <a:r>
              <a:rPr lang="en-US" dirty="0"/>
              <a:t>Can use MSA funds for drug copayments</a:t>
            </a:r>
          </a:p>
          <a:p>
            <a:r>
              <a:rPr lang="en-US" sz="2600" dirty="0"/>
              <a:t>No provider networks</a:t>
            </a:r>
          </a:p>
          <a:p>
            <a:r>
              <a:rPr lang="en-US" sz="2600" dirty="0"/>
              <a:t>May include hearing, dental, vision</a:t>
            </a:r>
          </a:p>
          <a:p>
            <a:r>
              <a:rPr lang="en-US" sz="2600" dirty="0" smtClean="0"/>
              <a:t>Beneficiary </a:t>
            </a:r>
            <a:r>
              <a:rPr lang="en-US" sz="2600" dirty="0"/>
              <a:t>does not pay an additional plan premium, only Part B premium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966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D prescription drug coverage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10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D: Medicare drug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2921768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600" dirty="0"/>
              <a:t>Covers most outpatient prescription drugs 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600" dirty="0"/>
              <a:t>Each Part D plan has a </a:t>
            </a:r>
            <a:r>
              <a:rPr lang="en-US" altLang="en-US" sz="2600" b="1" dirty="0">
                <a:solidFill>
                  <a:schemeClr val="accent1"/>
                </a:solidFill>
              </a:rPr>
              <a:t>formulary</a:t>
            </a:r>
            <a:r>
              <a:rPr lang="en-US" altLang="en-US" sz="2600" dirty="0"/>
              <a:t>, the list of drugs covered by </a:t>
            </a:r>
            <a:r>
              <a:rPr lang="en-US" altLang="en-US" sz="2600" dirty="0" smtClean="0"/>
              <a:t>plan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600" dirty="0" smtClean="0"/>
              <a:t>Beneficiary should make sure Part D plan’s formulary includes the drugs they take</a:t>
            </a:r>
            <a:endParaRPr lang="en-US" altLang="en-US" sz="2600" dirty="0"/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600" dirty="0" smtClean="0"/>
              <a:t>Beneficiary </a:t>
            </a:r>
            <a:r>
              <a:rPr lang="en-US" altLang="en-US" sz="2600" dirty="0"/>
              <a:t>can get Part D coverage in two ways</a:t>
            </a:r>
            <a:r>
              <a:rPr lang="en-US" altLang="en-US" sz="2600" dirty="0" smtClean="0"/>
              <a:t>: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82563"/>
            <a:ext cx="12827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609600" y="4666380"/>
            <a:ext cx="39433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chemeClr val="accent1"/>
                </a:solidFill>
              </a:rPr>
              <a:t>Stand-alone Part D plan </a:t>
            </a:r>
          </a:p>
          <a:p>
            <a:pPr algn="ctr" eaLnBrk="1" hangingPunct="1"/>
            <a:r>
              <a:rPr lang="en-US" altLang="en-US" dirty="0"/>
              <a:t>that works with Original Medicare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4467686" y="4646741"/>
            <a:ext cx="4148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chemeClr val="accent1"/>
                </a:solidFill>
              </a:rPr>
              <a:t>Medicare Advantage Plan </a:t>
            </a:r>
          </a:p>
          <a:p>
            <a:pPr algn="ctr" eaLnBrk="1" hangingPunct="1"/>
            <a:r>
              <a:rPr lang="en-US" altLang="en-US" dirty="0"/>
              <a:t>that includes prescription drug coverage</a:t>
            </a:r>
          </a:p>
        </p:txBody>
      </p:sp>
    </p:spTree>
    <p:extLst>
      <p:ext uri="{BB962C8B-B14F-4D97-AF65-F5344CB8AC3E}">
        <p14:creationId xmlns:p14="http://schemas.microsoft.com/office/powerpoint/2010/main" val="2344040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Premium</a:t>
            </a:r>
          </a:p>
          <a:p>
            <a:pPr lvl="1"/>
            <a:r>
              <a:rPr lang="en-US" dirty="0" smtClean="0"/>
              <a:t>Stand-alone Part D plans charge a monthly premium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Deductible</a:t>
            </a:r>
          </a:p>
          <a:p>
            <a:pPr lvl="1"/>
            <a:r>
              <a:rPr lang="en-US" dirty="0" smtClean="0"/>
              <a:t>Plan may have deductible</a:t>
            </a:r>
          </a:p>
          <a:p>
            <a:pPr lvl="1"/>
            <a:r>
              <a:rPr lang="en-US" dirty="0" smtClean="0"/>
              <a:t>Maximum deductible set each year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Coinsurance/copayment</a:t>
            </a:r>
          </a:p>
          <a:p>
            <a:pPr lvl="1"/>
            <a:r>
              <a:rPr lang="en-US" dirty="0"/>
              <a:t>Coinsurances and copayments vary by </a:t>
            </a:r>
            <a:r>
              <a:rPr lang="en-US" dirty="0" smtClean="0"/>
              <a:t>plan</a:t>
            </a:r>
            <a:r>
              <a:rPr lang="en-US" dirty="0"/>
              <a:t> </a:t>
            </a:r>
            <a:r>
              <a:rPr lang="en-US" dirty="0" smtClean="0"/>
              <a:t>and type of drug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2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76400"/>
            <a:ext cx="8619852" cy="5105400"/>
          </a:xfrm>
        </p:spPr>
        <p:txBody>
          <a:bodyPr/>
          <a:lstStyle/>
          <a:p>
            <a:r>
              <a:rPr lang="en-US" sz="2400" dirty="0"/>
              <a:t>Many Part D plans use tiers to price drugs listed on formulary </a:t>
            </a:r>
          </a:p>
          <a:p>
            <a:r>
              <a:rPr lang="en-US" sz="2400" dirty="0"/>
              <a:t>Drugs in lower tiers are less expensive; drugs in higher tiers are more expensive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Sample tiering structure</a:t>
            </a:r>
          </a:p>
          <a:p>
            <a:pPr lvl="3">
              <a:spcBef>
                <a:spcPts val="0"/>
              </a:spcBef>
            </a:pPr>
            <a:r>
              <a:rPr lang="en-US" sz="2400" dirty="0" smtClean="0"/>
              <a:t>Tier 1: Generic drugs</a:t>
            </a:r>
          </a:p>
          <a:p>
            <a:pPr lvl="3">
              <a:spcBef>
                <a:spcPts val="0"/>
              </a:spcBef>
            </a:pPr>
            <a:r>
              <a:rPr lang="en-US" sz="2400" dirty="0" smtClean="0"/>
              <a:t>Tier </a:t>
            </a:r>
            <a:r>
              <a:rPr lang="en-US" sz="2400" dirty="0"/>
              <a:t>2: Preferred brand-name drugs</a:t>
            </a:r>
          </a:p>
          <a:p>
            <a:pPr lvl="3">
              <a:spcBef>
                <a:spcPts val="0"/>
              </a:spcBef>
            </a:pPr>
            <a:r>
              <a:rPr lang="en-US" sz="2400" dirty="0"/>
              <a:t>Tier 3: More expensive brand-name drugs</a:t>
            </a:r>
          </a:p>
          <a:p>
            <a:pPr lvl="3">
              <a:spcBef>
                <a:spcPts val="0"/>
              </a:spcBef>
            </a:pPr>
            <a:r>
              <a:rPr lang="en-US" sz="2400" dirty="0"/>
              <a:t>Tier 4: Specialty </a:t>
            </a:r>
            <a:r>
              <a:rPr lang="en-US" sz="2400" dirty="0" smtClean="0"/>
              <a:t>drugs</a:t>
            </a:r>
          </a:p>
          <a:p>
            <a:r>
              <a:rPr lang="en-US" sz="2400" dirty="0" smtClean="0"/>
              <a:t>When choosing a drug plan, beneficiary should note if drugs they take are on higher tiers</a:t>
            </a:r>
          </a:p>
          <a:p>
            <a:pPr lvl="1"/>
            <a:r>
              <a:rPr lang="en-US" sz="2200" dirty="0" smtClean="0"/>
              <a:t>They may want to look for plans that cover their drugs on lower tiers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33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169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76400"/>
            <a:ext cx="8619852" cy="5067033"/>
          </a:xfrm>
        </p:spPr>
        <p:txBody>
          <a:bodyPr/>
          <a:lstStyle/>
          <a:p>
            <a:r>
              <a:rPr lang="en-US" sz="2600" dirty="0" smtClean="0"/>
              <a:t>Part D plans may have coverage restrictions on certain drugs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Prior authorization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Plan requires beneficiary to get approval from plan before it will pay for drug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Beneficiary’s doctor can help get prior authorization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Quantity limit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Plan restricts the amount of drug a beneficiary can get per prescription fill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Step therapy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Plan requires beneficiary to try cheaper versions of their drug before it will cover the more expensive drug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250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000" dirty="0" smtClean="0"/>
              <a:t>Making Medicare coverage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36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58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470190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Provider choice</a:t>
            </a:r>
          </a:p>
          <a:p>
            <a:pPr lvl="1"/>
            <a:r>
              <a:rPr lang="en-US" b="1" dirty="0" smtClean="0"/>
              <a:t>Original Medicare: </a:t>
            </a:r>
            <a:r>
              <a:rPr lang="en-US" dirty="0" smtClean="0"/>
              <a:t>beneficiary can see any provider who accepts Medicare</a:t>
            </a:r>
          </a:p>
          <a:p>
            <a:pPr lvl="1"/>
            <a:r>
              <a:rPr lang="en-US" b="1" dirty="0" smtClean="0"/>
              <a:t>Medicare Advantage: </a:t>
            </a:r>
            <a:r>
              <a:rPr lang="en-US" dirty="0" smtClean="0"/>
              <a:t>beneficiary must usually see providers in plan’s network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Out-of-pocket costs</a:t>
            </a:r>
          </a:p>
          <a:p>
            <a:pPr lvl="1"/>
            <a:r>
              <a:rPr lang="en-US" b="1" dirty="0" smtClean="0"/>
              <a:t>Original Medicare: </a:t>
            </a:r>
            <a:r>
              <a:rPr lang="en-US" dirty="0" smtClean="0"/>
              <a:t>beneficiary usually pays 20% of cost of Part B-covered services and fixed cost for Part A-covered services; beneficiary can purchase Medigap policy to cover some or all of cost-sharing</a:t>
            </a:r>
          </a:p>
          <a:p>
            <a:pPr lvl="1"/>
            <a:r>
              <a:rPr lang="en-US" b="1" dirty="0" smtClean="0"/>
              <a:t>Medicare Advantage: </a:t>
            </a:r>
            <a:r>
              <a:rPr lang="en-US" dirty="0" smtClean="0"/>
              <a:t>beneficiary usually pays set copayments and has a limit on out-of-pocket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814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00200"/>
            <a:ext cx="8619852" cy="470190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Does beneficiary travel often?</a:t>
            </a:r>
          </a:p>
          <a:p>
            <a:pPr lvl="1"/>
            <a:r>
              <a:rPr lang="en-US" dirty="0" smtClean="0"/>
              <a:t>Original Medicare works throughout the U.S.</a:t>
            </a:r>
          </a:p>
          <a:p>
            <a:pPr lvl="1"/>
            <a:r>
              <a:rPr lang="en-US" dirty="0" smtClean="0"/>
              <a:t>Medicare Advantage Plans often have networks of providers in one geographic region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600" b="1" dirty="0" smtClean="0">
                <a:solidFill>
                  <a:schemeClr val="accent1"/>
                </a:solidFill>
              </a:rPr>
              <a:t>What types of insurance do beneficiary’s providers accept?</a:t>
            </a:r>
          </a:p>
          <a:p>
            <a:pPr lvl="1"/>
            <a:r>
              <a:rPr lang="en-US" dirty="0" smtClean="0"/>
              <a:t>Beneficiary should make sure their providers accept Original Medicare or the MA Plan they are considering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22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00200"/>
            <a:ext cx="8619852" cy="470190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What health care services does beneficiary need?</a:t>
            </a:r>
          </a:p>
          <a:p>
            <a:pPr lvl="1"/>
            <a:r>
              <a:rPr lang="en-US" dirty="0" smtClean="0"/>
              <a:t>Original Medicare does not cover certain services, like routine dental care and hearing aids, but some MA Plans will</a:t>
            </a:r>
          </a:p>
          <a:p>
            <a:pPr lvl="1"/>
            <a:endParaRPr lang="en-US" dirty="0" smtClean="0"/>
          </a:p>
          <a:p>
            <a:r>
              <a:rPr lang="en-US" sz="2600" b="1" dirty="0" smtClean="0">
                <a:solidFill>
                  <a:schemeClr val="accent1"/>
                </a:solidFill>
              </a:rPr>
              <a:t>What would be costs associated with this plan?</a:t>
            </a:r>
          </a:p>
          <a:p>
            <a:pPr lvl="1"/>
            <a:r>
              <a:rPr lang="en-US" dirty="0" smtClean="0"/>
              <a:t>Beneficiary should consider out-of-pocket costs associated with Original Medicare and MA Plans </a:t>
            </a:r>
          </a:p>
          <a:p>
            <a:pPr lvl="1"/>
            <a:endParaRPr lang="en-US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3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SzPct val="100000"/>
              <a:buBlip>
                <a:blip r:embed="rId2"/>
              </a:buBlip>
            </a:pPr>
            <a:r>
              <a:rPr lang="en-US" dirty="0" smtClean="0"/>
              <a:t>Understand Medicare basics</a:t>
            </a:r>
          </a:p>
          <a:p>
            <a:pPr>
              <a:spcAft>
                <a:spcPts val="600"/>
              </a:spcAft>
              <a:buSzPct val="100000"/>
              <a:buBlip>
                <a:blip r:embed="rId2"/>
              </a:buBlip>
            </a:pPr>
            <a:r>
              <a:rPr lang="en-US" dirty="0" smtClean="0"/>
              <a:t>Differentiate between Original Medicare and Medicare Advantage</a:t>
            </a:r>
          </a:p>
          <a:p>
            <a:pPr>
              <a:spcAft>
                <a:spcPts val="600"/>
              </a:spcAft>
              <a:buSzPct val="100000"/>
              <a:buBlip>
                <a:blip r:embed="rId2"/>
              </a:buBlip>
            </a:pPr>
            <a:r>
              <a:rPr lang="en-US" dirty="0" smtClean="0"/>
              <a:t>Know how to counsel clients about benefits of different Medicare options</a:t>
            </a:r>
          </a:p>
          <a:p>
            <a:pPr>
              <a:spcAft>
                <a:spcPts val="600"/>
              </a:spcAft>
              <a:buSzPct val="100000"/>
              <a:buBlip>
                <a:blip r:embed="rId2"/>
              </a:buBlip>
            </a:pPr>
            <a:r>
              <a:rPr lang="en-US" dirty="0" smtClean="0"/>
              <a:t>Inform clients about programs that can help save money on Medicare costs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Choosing a Medicare Advantage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00200"/>
            <a:ext cx="8619852" cy="4351338"/>
          </a:xfrm>
        </p:spPr>
        <p:txBody>
          <a:bodyPr/>
          <a:lstStyle/>
          <a:p>
            <a:r>
              <a:rPr lang="en-US" sz="2600" dirty="0" smtClean="0"/>
              <a:t>No two plans are alike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Find out plan’s rules before enrolling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 is helpful to know if beneficiary will have to see certain providers or get prior authorization for certain services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Consider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plans do the individual’s providers accept?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Does the plan cover extra benefits, such as dental cleanings or gym membership? Does the individual want coverage for extra benefits?</a:t>
            </a:r>
          </a:p>
          <a:p>
            <a:pPr lvl="1"/>
            <a:r>
              <a:rPr lang="en-US" dirty="0" smtClean="0"/>
              <a:t>Does the plan include prescription drug coverage? Does the drug coverage portion of plan cover the beneficiary’s needed drugs?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408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Part 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No two plans are alike</a:t>
            </a:r>
          </a:p>
          <a:p>
            <a:r>
              <a:rPr lang="en-US" sz="2600" b="1" dirty="0" smtClean="0">
                <a:solidFill>
                  <a:schemeClr val="accent1"/>
                </a:solidFill>
              </a:rPr>
              <a:t>Consider</a:t>
            </a:r>
          </a:p>
          <a:p>
            <a:pPr lvl="1"/>
            <a:r>
              <a:rPr lang="en-US" dirty="0" smtClean="0"/>
              <a:t>Are the individual’s needed drugs on the plan’s formulary?</a:t>
            </a:r>
          </a:p>
          <a:p>
            <a:pPr lvl="1"/>
            <a:r>
              <a:rPr lang="en-US" dirty="0" smtClean="0"/>
              <a:t>Do any of the individual’s drugs have coverage restrictions, such as step therapy or quantity limit?</a:t>
            </a:r>
          </a:p>
          <a:p>
            <a:pPr lvl="1"/>
            <a:r>
              <a:rPr lang="en-US" dirty="0" smtClean="0"/>
              <a:t>Are any of the individual’s needed drugs on higher tiers? </a:t>
            </a:r>
          </a:p>
          <a:p>
            <a:pPr lvl="1"/>
            <a:r>
              <a:rPr lang="en-US" dirty="0" smtClean="0"/>
              <a:t>Which pharmacies are in-network or preferred by the plan?</a:t>
            </a:r>
          </a:p>
          <a:p>
            <a:pPr lvl="2"/>
            <a:r>
              <a:rPr lang="en-US" dirty="0" smtClean="0"/>
              <a:t>In-network and/or preferred pharmacies offer lower cost-sharing</a:t>
            </a:r>
          </a:p>
          <a:p>
            <a:pPr lvl="2"/>
            <a:r>
              <a:rPr lang="en-US" dirty="0" smtClean="0"/>
              <a:t>Contact plan or use Medicare Plan Finder for more information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2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Medicare Plan Finder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28561" cy="43513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600" dirty="0" smtClean="0"/>
              <a:t>Tool for professionals and beneficiaries on </a:t>
            </a:r>
            <a:r>
              <a:rPr lang="en-US" sz="2600" dirty="0" smtClean="0">
                <a:hlinkClick r:id="rId2"/>
              </a:rPr>
              <a:t>www.medicare.gov/find-a-plan</a:t>
            </a:r>
            <a:endParaRPr lang="en-US" sz="2600" dirty="0" smtClean="0"/>
          </a:p>
          <a:p>
            <a:pPr>
              <a:spcBef>
                <a:spcPts val="1200"/>
              </a:spcBef>
            </a:pPr>
            <a:r>
              <a:rPr lang="en-US" sz="2600" dirty="0" smtClean="0"/>
              <a:t>Can be used to compare MA Plans and Part D plans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Provides cost estimates and coverage basics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Plan Finder provides baseline; contact plan for most current information</a:t>
            </a:r>
          </a:p>
          <a:p>
            <a:pPr lvl="1">
              <a:spcBef>
                <a:spcPts val="1200"/>
              </a:spcBef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71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enrollment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383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Once individual has chosen how to receive Medicare benefits, they need to know how and when to enroll in Medicare</a:t>
            </a:r>
          </a:p>
          <a:p>
            <a:r>
              <a:rPr lang="en-US" sz="2600" dirty="0" smtClean="0"/>
              <a:t>Individuals can only enroll in Medicare and make changes to their coverage during certain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201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First-time Medicare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Individual can sign up for Medicare for first time during</a:t>
            </a:r>
          </a:p>
          <a:p>
            <a:pPr lvl="1"/>
            <a:r>
              <a:rPr lang="en-US" dirty="0" smtClean="0"/>
              <a:t>Initial Enrollment Period (IEP)</a:t>
            </a:r>
          </a:p>
          <a:p>
            <a:pPr lvl="1"/>
            <a:r>
              <a:rPr lang="en-US" dirty="0" smtClean="0"/>
              <a:t>Part B Special Enrollment Period (SEP)</a:t>
            </a:r>
          </a:p>
          <a:p>
            <a:pPr lvl="1"/>
            <a:r>
              <a:rPr lang="en-US" dirty="0" smtClean="0"/>
              <a:t>General Enrollment Period (GEP)</a:t>
            </a:r>
          </a:p>
          <a:p>
            <a:r>
              <a:rPr lang="en-US" sz="2600" dirty="0" smtClean="0"/>
              <a:t>Individual contacts Social Security Administration (SSA) to enroll in Medicare for the first time</a:t>
            </a:r>
          </a:p>
          <a:p>
            <a:pPr lvl="1"/>
            <a:r>
              <a:rPr lang="en-US" dirty="0" smtClean="0"/>
              <a:t>By phone: 800-772-1213 (TTY: 800-325-0778)</a:t>
            </a:r>
          </a:p>
          <a:p>
            <a:pPr lvl="1"/>
            <a:r>
              <a:rPr lang="en-US" dirty="0" smtClean="0"/>
              <a:t>Online: </a:t>
            </a:r>
            <a:r>
              <a:rPr lang="en-US" dirty="0" smtClean="0">
                <a:hlinkClick r:id="rId2"/>
              </a:rPr>
              <a:t>www.ssa.gov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 person at local SSA office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029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Enrollment Period (IEP)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76400"/>
            <a:ext cx="8619852" cy="4648200"/>
          </a:xfrm>
        </p:spPr>
        <p:txBody>
          <a:bodyPr/>
          <a:lstStyle/>
          <a:p>
            <a:r>
              <a:rPr lang="en-US" sz="2600" dirty="0" smtClean="0"/>
              <a:t>7-month period during which individual can first sign up for Medicare during</a:t>
            </a:r>
          </a:p>
          <a:p>
            <a:pPr lvl="1"/>
            <a:r>
              <a:rPr lang="en-US" dirty="0" smtClean="0"/>
              <a:t>3 months before, the month of, and 3 months after beneficiary’s 65</a:t>
            </a:r>
            <a:r>
              <a:rPr lang="en-US" baseline="30000" dirty="0" smtClean="0"/>
              <a:t>th</a:t>
            </a:r>
            <a:r>
              <a:rPr lang="en-US" dirty="0" smtClean="0"/>
              <a:t> birthday month</a:t>
            </a:r>
          </a:p>
          <a:p>
            <a:r>
              <a:rPr lang="en-US" sz="2600" dirty="0" smtClean="0"/>
              <a:t>If beneficiary enrolls in three months before they turn 65, Medicare starts on the first of their 65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birthday month</a:t>
            </a:r>
          </a:p>
          <a:p>
            <a:pPr lvl="1"/>
            <a:r>
              <a:rPr lang="en-US" dirty="0" smtClean="0"/>
              <a:t>If beneficiary enrolls after they turn 65, Medicare coverage starts 2 to 4 months later, depending when they enroll</a:t>
            </a:r>
          </a:p>
          <a:p>
            <a:r>
              <a:rPr lang="en-US" sz="2600" dirty="0" smtClean="0"/>
              <a:t>Beneficiary should enroll in Medicare before they turn 65 to avoid gaps in coverage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937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B Special Enrollment Period (SEP)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Period during which individual can sign up for Medicare for first time</a:t>
            </a:r>
          </a:p>
          <a:p>
            <a:pPr lvl="1"/>
            <a:r>
              <a:rPr lang="en-US" dirty="0" smtClean="0"/>
              <a:t>While covered by job-based insurance from current employment</a:t>
            </a:r>
          </a:p>
          <a:p>
            <a:pPr lvl="1"/>
            <a:r>
              <a:rPr lang="en-US" b="1" dirty="0" smtClean="0"/>
              <a:t>OR</a:t>
            </a:r>
            <a:r>
              <a:rPr lang="en-US" dirty="0" smtClean="0"/>
              <a:t> up to 8 months after they lose that coverage</a:t>
            </a:r>
          </a:p>
          <a:p>
            <a:r>
              <a:rPr lang="en-US" sz="2600" dirty="0" smtClean="0"/>
              <a:t>Individual should contact SSA for needed paperwork</a:t>
            </a:r>
          </a:p>
          <a:p>
            <a:r>
              <a:rPr lang="en-US" sz="2600" dirty="0" smtClean="0"/>
              <a:t>Employer will have to fill out form to prove individual had coverage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367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Enrollment Period (GEP)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January 1 through March 31 each year; coverage begins July 1</a:t>
            </a:r>
          </a:p>
          <a:p>
            <a:r>
              <a:rPr lang="en-US" sz="2600" dirty="0" smtClean="0"/>
              <a:t>individual can sign up for Part B and premium Part A for first time if they missed IEP and do not qualify for Part B SEP</a:t>
            </a:r>
          </a:p>
          <a:p>
            <a:pPr lvl="1"/>
            <a:r>
              <a:rPr lang="en-US" dirty="0" smtClean="0"/>
              <a:t>Beneficiaries who do not owe premium for Part A can sign up at any time</a:t>
            </a:r>
          </a:p>
          <a:p>
            <a:r>
              <a:rPr lang="en-US" sz="2600" dirty="0" smtClean="0"/>
              <a:t>Beneficiaries who use GEP to sign up for Medicare for first time usually have late enrollment penalty for delayed enrollment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76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Medigap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00200"/>
            <a:ext cx="8619852" cy="47323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Beneficiaries can only buy Medigap policy at certain times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Federal law sets minimum enrollment rights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Two protected times to buy Medigap, meaning insurance companies must sell policy at best available rate and cannot deny 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accent1"/>
                </a:solidFill>
              </a:rPr>
              <a:t>Medigap Open Enrollment: </a:t>
            </a:r>
            <a:r>
              <a:rPr lang="en-US" sz="2000" dirty="0" smtClean="0"/>
              <a:t>Right to buy Medigap for 6 months beginning month beneficiary is both 65+ and enrolled in Part B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chemeClr val="accent1"/>
                </a:solidFill>
              </a:rPr>
              <a:t>Guaranteed issue right: </a:t>
            </a:r>
            <a:r>
              <a:rPr lang="en-US" sz="2000" dirty="0" smtClean="0"/>
              <a:t>Right to buy Medigap within 63 days of losing certain types of coverage, if beneficiary is 65+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Some states extend Medigap enrollment rights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Contact State Health Insurance Assistance Program (SHIP) to learn about Medigap enrollment rights in your state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www.shiptacenter.org</a:t>
            </a:r>
            <a:r>
              <a:rPr lang="en-US" dirty="0"/>
              <a:t> or call 877-839-2675 to contact your local 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8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000" dirty="0" smtClean="0"/>
              <a:t>Medicare basics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5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changes to Medicare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Beneficiary can make changes to existing Medicare coverage during</a:t>
            </a:r>
          </a:p>
          <a:p>
            <a:pPr lvl="1"/>
            <a:r>
              <a:rPr lang="en-US" dirty="0" smtClean="0"/>
              <a:t>Fall Open Enrollment Period (OEP)</a:t>
            </a:r>
          </a:p>
          <a:p>
            <a:pPr lvl="1"/>
            <a:r>
              <a:rPr lang="en-US" dirty="0" smtClean="0"/>
              <a:t>Medicare Advantage </a:t>
            </a:r>
            <a:r>
              <a:rPr lang="en-US" dirty="0" smtClean="0"/>
              <a:t>Open Enrollment Period (MA OEP)</a:t>
            </a:r>
            <a:endParaRPr lang="en-US" dirty="0" smtClean="0"/>
          </a:p>
          <a:p>
            <a:pPr lvl="1"/>
            <a:r>
              <a:rPr lang="en-US" dirty="0" smtClean="0"/>
              <a:t>Special Enrollment Periods (SEPs), depending on circumstance</a:t>
            </a:r>
          </a:p>
          <a:p>
            <a:r>
              <a:rPr lang="en-US" sz="2600" dirty="0" smtClean="0"/>
              <a:t>Beneficiary contacts Medicare to make changes during Fall OEP and </a:t>
            </a:r>
            <a:r>
              <a:rPr lang="en-US" sz="2600" dirty="0" smtClean="0"/>
              <a:t>MA OEP, </a:t>
            </a:r>
            <a:r>
              <a:rPr lang="en-US" sz="2600" dirty="0" smtClean="0"/>
              <a:t>or to use SEP</a:t>
            </a:r>
          </a:p>
          <a:p>
            <a:pPr lvl="1"/>
            <a:r>
              <a:rPr lang="en-US" dirty="0" smtClean="0"/>
              <a:t>1-800-MEDICARE (TTY: 877-486-2048)</a:t>
            </a:r>
          </a:p>
          <a:p>
            <a:pPr lvl="1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645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Open Enrollment Period (OEP)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00200"/>
            <a:ext cx="8619852" cy="4351338"/>
          </a:xfrm>
        </p:spPr>
        <p:txBody>
          <a:bodyPr/>
          <a:lstStyle/>
          <a:p>
            <a:r>
              <a:rPr lang="en-US" sz="2600" dirty="0" smtClean="0"/>
              <a:t>Period during which beneficiary can make changes to Medicare coverage</a:t>
            </a:r>
          </a:p>
          <a:p>
            <a:pPr lvl="1"/>
            <a:r>
              <a:rPr lang="en-US" dirty="0" smtClean="0"/>
              <a:t>October 15 to December 7 each year; new coverage starts January 1 of following year</a:t>
            </a:r>
          </a:p>
          <a:p>
            <a:r>
              <a:rPr lang="en-US" sz="2600" dirty="0" smtClean="0"/>
              <a:t>Beneficiary can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witch from Original Medicare to Medicare Advantage Plan and vice versa </a:t>
            </a:r>
          </a:p>
          <a:p>
            <a:pPr lvl="1"/>
            <a:r>
              <a:rPr lang="en-US" dirty="0" smtClean="0"/>
              <a:t>Change Medicare Advantage Plans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ign up for Part D for first time</a:t>
            </a:r>
          </a:p>
          <a:p>
            <a:r>
              <a:rPr lang="en-US" sz="2600" dirty="0" smtClean="0"/>
              <a:t>Plan coverage and costs change every year</a:t>
            </a:r>
            <a:endParaRPr lang="en-US" sz="2600" dirty="0"/>
          </a:p>
          <a:p>
            <a:r>
              <a:rPr lang="en-US" sz="2600" dirty="0" smtClean="0"/>
              <a:t>Beneficiaries should read plan notices to make sure coverage still fits their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622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Medicare Advantage </a:t>
            </a:r>
            <a:r>
              <a:rPr lang="en-US" dirty="0" smtClean="0"/>
              <a:t>Open Enrollment Period (MA OEP)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00200"/>
            <a:ext cx="8619852" cy="4351338"/>
          </a:xfrm>
        </p:spPr>
        <p:txBody>
          <a:bodyPr/>
          <a:lstStyle/>
          <a:p>
            <a:r>
              <a:rPr lang="en-US" sz="2600" dirty="0" smtClean="0"/>
              <a:t>Period during which beneficiary can </a:t>
            </a:r>
            <a:r>
              <a:rPr lang="en-US" sz="2600" dirty="0" smtClean="0"/>
              <a:t>switch from MA Plan to another MA Plan or to Original Medicare with or without stand-alone prescription drug plan</a:t>
            </a:r>
            <a:endParaRPr lang="en-US" sz="2600" dirty="0" smtClean="0"/>
          </a:p>
          <a:p>
            <a:pPr lvl="1"/>
            <a:r>
              <a:rPr lang="en-US" dirty="0" smtClean="0"/>
              <a:t>January 1 through </a:t>
            </a:r>
            <a:r>
              <a:rPr lang="en-US" dirty="0" smtClean="0"/>
              <a:t>March 31 each </a:t>
            </a:r>
            <a:r>
              <a:rPr lang="en-US" dirty="0" smtClean="0"/>
              <a:t>year; new coverage starts first of month after month of enrollment</a:t>
            </a:r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206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Enrollment Periods (SEPs)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Periods during which beneficiaries can switch Medicare health and/or drug coverage outside of standard enrollment periods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Example: </a:t>
            </a:r>
            <a:r>
              <a:rPr lang="en-US" dirty="0" smtClean="0"/>
              <a:t>Individual with MA Plan has SEP to choose new plan if they more away from area served by current plan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Example: </a:t>
            </a:r>
            <a:r>
              <a:rPr lang="en-US" dirty="0" smtClean="0"/>
              <a:t>Individual with MA Plan has SEP to choose new plan if current plan no longer offers coverage in their area</a:t>
            </a:r>
          </a:p>
          <a:p>
            <a:r>
              <a:rPr lang="en-US" sz="2600" dirty="0" smtClean="0"/>
              <a:t>Start and end dates depend on specific circumstances</a:t>
            </a:r>
          </a:p>
          <a:p>
            <a:r>
              <a:rPr lang="en-US" sz="2600" dirty="0" smtClean="0"/>
              <a:t>Learn more about SEPs on </a:t>
            </a:r>
            <a:r>
              <a:rPr lang="en-US" sz="2600" dirty="0" smtClean="0">
                <a:hlinkClick r:id="rId2"/>
              </a:rPr>
              <a:t>www.medicare.gov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179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5000" dirty="0" smtClean="0"/>
              <a:t>Help paying Medicare costs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54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Programs that help pay Medicare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600" dirty="0" smtClean="0">
                <a:solidFill>
                  <a:srgbClr val="000000"/>
                </a:solidFill>
              </a:rPr>
              <a:t>Medicare Savings Programs (MSPs)</a:t>
            </a:r>
          </a:p>
          <a:p>
            <a:pPr>
              <a:spcBef>
                <a:spcPts val="1200"/>
              </a:spcBef>
            </a:pPr>
            <a:r>
              <a:rPr lang="en-US" altLang="en-US" sz="2600" dirty="0" smtClean="0">
                <a:solidFill>
                  <a:srgbClr val="000000"/>
                </a:solidFill>
              </a:rPr>
              <a:t>Extra </a:t>
            </a:r>
            <a:r>
              <a:rPr lang="en-US" altLang="en-US" sz="2600" dirty="0">
                <a:solidFill>
                  <a:srgbClr val="000000"/>
                </a:solidFill>
              </a:rPr>
              <a:t>Help (sometimes called Low-Income Subsidy or LIS)</a:t>
            </a:r>
          </a:p>
          <a:p>
            <a:pPr>
              <a:spcBef>
                <a:spcPts val="1200"/>
              </a:spcBef>
            </a:pPr>
            <a:r>
              <a:rPr lang="en-US" altLang="en-US" sz="2600" dirty="0">
                <a:solidFill>
                  <a:srgbClr val="000000"/>
                </a:solidFill>
              </a:rPr>
              <a:t>State Pharmaceutical Assistance Programs (SPAPs)</a:t>
            </a:r>
          </a:p>
          <a:p>
            <a:pPr>
              <a:spcBef>
                <a:spcPts val="1200"/>
              </a:spcBef>
            </a:pPr>
            <a:r>
              <a:rPr lang="en-US" altLang="en-US" sz="2600" dirty="0">
                <a:solidFill>
                  <a:srgbClr val="000000"/>
                </a:solidFill>
              </a:rPr>
              <a:t>Patient Assistance Programs (PAPs)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526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Medicare Savings Programs (MSPs)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/>
              <a:t>Pay </a:t>
            </a:r>
            <a:r>
              <a:rPr lang="en-US" sz="2400" dirty="0" smtClean="0"/>
              <a:t>monthly </a:t>
            </a:r>
            <a:r>
              <a:rPr lang="en-US" sz="2400" dirty="0"/>
              <a:t>Part B premium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Depending </a:t>
            </a:r>
            <a:r>
              <a:rPr lang="en-US" sz="2400" dirty="0"/>
              <a:t>on program, MSP can also help pay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Part A premium, if </a:t>
            </a:r>
            <a:r>
              <a:rPr lang="en-US" sz="2200" dirty="0" smtClean="0"/>
              <a:t>beneficiary has one</a:t>
            </a:r>
            <a:endParaRPr lang="en-US" sz="2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Part A and Part B deductibles, coinsurances, copayments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MSPs automatically enroll </a:t>
            </a:r>
            <a:r>
              <a:rPr lang="en-US" sz="2400" dirty="0" smtClean="0"/>
              <a:t>beneficiary </a:t>
            </a:r>
            <a:r>
              <a:rPr lang="en-US" sz="2400" dirty="0"/>
              <a:t>in full Extra Help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/>
              <a:t>Beneficiary must </a:t>
            </a:r>
            <a:r>
              <a:rPr lang="en-US" sz="2400" dirty="0"/>
              <a:t>meet </a:t>
            </a:r>
            <a:r>
              <a:rPr lang="en-US" sz="2400" dirty="0" smtClean="0"/>
              <a:t>state’s income and asset limits </a:t>
            </a:r>
            <a:r>
              <a:rPr lang="en-US" sz="2400" dirty="0"/>
              <a:t>to </a:t>
            </a:r>
            <a:r>
              <a:rPr lang="en-US" sz="2400" dirty="0" smtClean="0"/>
              <a:t>qualify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/>
              <a:t>Income and asset limits vary by state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200" dirty="0" smtClean="0"/>
              <a:t>Some states do not have asset limits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Contact SHIP for more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/>
              <a:t>Visit </a:t>
            </a:r>
            <a:r>
              <a:rPr lang="en-US" sz="2200" dirty="0" smtClean="0">
                <a:hlinkClick r:id="rId2"/>
              </a:rPr>
              <a:t>www.shiptacenter.org</a:t>
            </a:r>
            <a:r>
              <a:rPr lang="en-US" sz="2200" dirty="0" smtClean="0"/>
              <a:t> or call 877-839-2675 to contact your local SHIP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599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/>
              <a:t>Federal program that helps pay for some or most Part D drug costs</a:t>
            </a:r>
          </a:p>
          <a:p>
            <a:pPr lvl="1"/>
            <a:r>
              <a:rPr lang="en-US" altLang="en-US" dirty="0"/>
              <a:t>Works with </a:t>
            </a:r>
            <a:r>
              <a:rPr lang="en-US" altLang="en-US" dirty="0" smtClean="0"/>
              <a:t>Part </a:t>
            </a:r>
            <a:r>
              <a:rPr lang="en-US" altLang="en-US" dirty="0"/>
              <a:t>D coverage</a:t>
            </a:r>
          </a:p>
          <a:p>
            <a:pPr lvl="1"/>
            <a:r>
              <a:rPr lang="en-US" altLang="en-US" dirty="0"/>
              <a:t>No or low premium and deductible for drugs</a:t>
            </a:r>
          </a:p>
          <a:p>
            <a:pPr lvl="1"/>
            <a:r>
              <a:rPr lang="en-US" altLang="en-US" dirty="0"/>
              <a:t>Low </a:t>
            </a:r>
            <a:r>
              <a:rPr lang="en-US" altLang="en-US" dirty="0" smtClean="0"/>
              <a:t>copays</a:t>
            </a:r>
            <a:endParaRPr lang="en-US" altLang="en-US" sz="1000" dirty="0"/>
          </a:p>
          <a:p>
            <a:r>
              <a:rPr lang="en-US" altLang="en-US" sz="2600" dirty="0" smtClean="0"/>
              <a:t>Beneficiary must </a:t>
            </a:r>
            <a:r>
              <a:rPr lang="en-US" altLang="en-US" sz="2600" dirty="0"/>
              <a:t>meet federal income and asset limits to </a:t>
            </a:r>
            <a:r>
              <a:rPr lang="en-US" altLang="en-US" sz="2600" dirty="0" smtClean="0"/>
              <a:t>qualify</a:t>
            </a:r>
          </a:p>
          <a:p>
            <a:r>
              <a:rPr lang="en-US" altLang="en-US" sz="2600" dirty="0"/>
              <a:t>Visit </a:t>
            </a:r>
            <a:r>
              <a:rPr lang="en-US" altLang="en-US" sz="2600" dirty="0" smtClean="0">
                <a:hlinkClick r:id="rId2"/>
              </a:rPr>
              <a:t>www.ssa.gov/benefits/medicare/prescriptionhelp/</a:t>
            </a:r>
            <a:r>
              <a:rPr lang="en-US" altLang="en-US" sz="2600" dirty="0" smtClean="0"/>
              <a:t> for more information and to begin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491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Pharmaceutical Assistance Programs (SPAPs)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State-based programs that may help pay drug costs</a:t>
            </a:r>
          </a:p>
          <a:p>
            <a:pPr lvl="1"/>
            <a:r>
              <a:rPr lang="en-US" sz="2200" dirty="0"/>
              <a:t>Not all states have SPAP</a:t>
            </a:r>
          </a:p>
          <a:p>
            <a:r>
              <a:rPr lang="en-US" sz="2400" dirty="0"/>
              <a:t>Program may have specific</a:t>
            </a:r>
          </a:p>
          <a:p>
            <a:pPr lvl="1"/>
            <a:r>
              <a:rPr lang="en-US" sz="2200" dirty="0"/>
              <a:t>Eligibility requirements</a:t>
            </a:r>
          </a:p>
          <a:p>
            <a:pPr lvl="1"/>
            <a:r>
              <a:rPr lang="en-US" sz="2200" dirty="0"/>
              <a:t>Application instructions</a:t>
            </a:r>
          </a:p>
          <a:p>
            <a:pPr lvl="1"/>
            <a:r>
              <a:rPr lang="en-US" sz="2200" dirty="0"/>
              <a:t>Rules and conditions that beneficiary must follow in order to get benefit</a:t>
            </a:r>
          </a:p>
          <a:p>
            <a:r>
              <a:rPr lang="en-US" sz="2400" dirty="0"/>
              <a:t>To learn if your client’s state has an SPAP, contact State Department of Health or visit </a:t>
            </a:r>
            <a:r>
              <a:rPr lang="en-US" sz="2400" u="sng" dirty="0">
                <a:hlinkClick r:id="rId2"/>
              </a:rPr>
              <a:t>https://www.medicare.gov/pharmaceutical-assistance-programs/state-programs.aspx</a:t>
            </a:r>
            <a:r>
              <a:rPr lang="en-US" sz="2400" u="sng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468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Assistance Programs (PAPs)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592262"/>
            <a:ext cx="8619852" cy="4351338"/>
          </a:xfrm>
        </p:spPr>
        <p:txBody>
          <a:bodyPr/>
          <a:lstStyle/>
          <a:p>
            <a:r>
              <a:rPr lang="en-US" sz="2400" dirty="0"/>
              <a:t>Pharmaceutical assistance programs that provide discounts on certain drugs</a:t>
            </a:r>
          </a:p>
          <a:p>
            <a:r>
              <a:rPr lang="en-US" sz="2400" dirty="0"/>
              <a:t>Each PAP generally offers discounts on specific type of brand-name or generic medication</a:t>
            </a:r>
          </a:p>
          <a:p>
            <a:r>
              <a:rPr lang="en-US" sz="2400" dirty="0"/>
              <a:t>Discount provided by drug manufacturer</a:t>
            </a:r>
          </a:p>
          <a:p>
            <a:r>
              <a:rPr lang="en-US" sz="2400" dirty="0"/>
              <a:t>Some programs may not work if beneficiary has Medicare prescription drug coverage</a:t>
            </a:r>
          </a:p>
          <a:p>
            <a:r>
              <a:rPr lang="en-US" sz="2400" dirty="0"/>
              <a:t>Each program may have specific</a:t>
            </a:r>
          </a:p>
          <a:p>
            <a:pPr lvl="1"/>
            <a:r>
              <a:rPr lang="en-US" sz="2200" dirty="0"/>
              <a:t>Eligibility requirements</a:t>
            </a:r>
          </a:p>
          <a:p>
            <a:pPr lvl="1"/>
            <a:r>
              <a:rPr lang="en-US" sz="2200" dirty="0"/>
              <a:t>Application instructions</a:t>
            </a:r>
          </a:p>
          <a:p>
            <a:pPr lvl="1"/>
            <a:r>
              <a:rPr lang="en-US" sz="2200" dirty="0"/>
              <a:t>Rules and conditions that beneficiary must follow in order to get </a:t>
            </a:r>
            <a:r>
              <a:rPr lang="en-US" sz="2200" dirty="0" smtClean="0"/>
              <a:t>benefit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4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dirty="0" smtClean="0"/>
              <a:t>What is Medicare?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0639" y="1600200"/>
            <a:ext cx="8619852" cy="4351338"/>
          </a:xfrm>
        </p:spPr>
        <p:txBody>
          <a:bodyPr lIns="90488" tIns="44450" rIns="90488" bIns="44450"/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Federal program that provides health insurance for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000" dirty="0" smtClean="0"/>
              <a:t>Those 65+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000" dirty="0" smtClean="0"/>
              <a:t>Those under 65 receiving Social Security Disability Insurance (SSDI) for a certain amount of time</a:t>
            </a:r>
            <a:endParaRPr lang="en-US" altLang="en-US" sz="2000" dirty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000" dirty="0" smtClean="0"/>
              <a:t>Those under 65 with kidney failure requiring dialysis or transplant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No income requirements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Two ways to receive Medicare benefits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6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9061" y="5334000"/>
            <a:ext cx="338428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pPr marL="114300">
              <a:spcBef>
                <a:spcPts val="0"/>
              </a:spcBef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Arial"/>
              </a:rPr>
              <a:t>Traditional program offered directly through federal government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7898" y="5385860"/>
            <a:ext cx="3666309" cy="840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pPr marL="1143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Arial"/>
              </a:rPr>
              <a:t>Private plans that contract with federal government to provide Medicare benefits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52" y="4046588"/>
            <a:ext cx="932905" cy="9329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607" y="4038600"/>
            <a:ext cx="940893" cy="94089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04860" y="4957299"/>
            <a:ext cx="2332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b="1" dirty="0">
                <a:latin typeface="+mj-lt"/>
              </a:rPr>
              <a:t>Original Medicare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86329" y="4979930"/>
            <a:ext cx="26694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b="1" dirty="0">
                <a:latin typeface="+mj-lt"/>
              </a:rPr>
              <a:t>Medicare Advantage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734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Helping clients choose how to receive Medicare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Original Medicare or MA Plan is personal decision</a:t>
            </a:r>
          </a:p>
          <a:p>
            <a:r>
              <a:rPr lang="en-US" dirty="0" smtClean="0"/>
              <a:t>You can help your clients weigh their options based on their health care needs and financial situation</a:t>
            </a:r>
          </a:p>
          <a:p>
            <a:r>
              <a:rPr lang="en-US" dirty="0" smtClean="0"/>
              <a:t>If client is unhappy with their selection, they can use Fall OEP to change their coverage (or </a:t>
            </a:r>
            <a:r>
              <a:rPr lang="en-US" dirty="0" smtClean="0"/>
              <a:t>MA OEP </a:t>
            </a:r>
            <a:r>
              <a:rPr lang="en-US" dirty="0" smtClean="0"/>
              <a:t>if they want to disenroll from MA Plan and </a:t>
            </a:r>
            <a:r>
              <a:rPr lang="en-US" dirty="0" smtClean="0"/>
              <a:t>enroll in new MA Plan or re-enroll </a:t>
            </a:r>
            <a:r>
              <a:rPr lang="en-US" dirty="0" smtClean="0"/>
              <a:t>in Original Medicare)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398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you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basics</a:t>
            </a:r>
          </a:p>
          <a:p>
            <a:r>
              <a:rPr lang="en-US" dirty="0" smtClean="0"/>
              <a:t>Differences between Original Medicare and Medicare Advantage</a:t>
            </a:r>
          </a:p>
          <a:p>
            <a:r>
              <a:rPr lang="en-US" dirty="0" smtClean="0"/>
              <a:t>Questions and factors individuals should consider when choosing Original Medicare or Medicare Advantage Plan </a:t>
            </a:r>
          </a:p>
          <a:p>
            <a:r>
              <a:rPr lang="en-US" dirty="0" smtClean="0"/>
              <a:t>Medicare assistance programs available to help with health care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Page </a:t>
            </a:r>
            <a:fld id="{6258E8AB-C482-4C44-B97B-C4615FD52990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246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Resources for information and help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19" y="1686560"/>
            <a:ext cx="4381681" cy="4328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 smtClean="0"/>
              <a:t>State </a:t>
            </a:r>
            <a:r>
              <a:rPr lang="en-US" sz="2200" b="1" dirty="0"/>
              <a:t>Health Insurance Assistance Program (SHIP)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2"/>
              </a:rPr>
              <a:t>www.shiptacenter.org</a:t>
            </a:r>
            <a:r>
              <a:rPr lang="en-US" sz="22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3"/>
              </a:rPr>
              <a:t>www.eldercare.gov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Social </a:t>
            </a:r>
            <a:r>
              <a:rPr lang="en-US" sz="2200" b="1" dirty="0"/>
              <a:t>Security Administration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800-772-1213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4"/>
              </a:rPr>
              <a:t>www.ssa.gov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Medicare</a:t>
            </a:r>
            <a:endParaRPr lang="en-US" sz="2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1-800-MEDICARE </a:t>
            </a:r>
            <a:r>
              <a:rPr lang="en-US" sz="2200" dirty="0"/>
              <a:t>(633-4227)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hlinkClick r:id="rId5"/>
              </a:rPr>
              <a:t>www.medicare.gov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4597400" y="1666240"/>
            <a:ext cx="4470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j-lt"/>
              </a:rPr>
              <a:t>Medicare Rights Center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800-333-4114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hlinkClick r:id="rId6"/>
              </a:rPr>
              <a:t>www.medicareinteractive.org</a:t>
            </a:r>
            <a:r>
              <a:rPr lang="en-US" sz="2000" dirty="0">
                <a:latin typeface="+mj-lt"/>
              </a:rPr>
              <a:t> 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endParaRPr lang="en-US" sz="2000" b="1" kern="0" dirty="0" smtClean="0">
              <a:latin typeface="+mj-lt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endParaRPr lang="en-US" sz="2000" b="1" kern="0" dirty="0" smtClean="0">
              <a:latin typeface="+mj-lt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r>
              <a:rPr lang="en-US" sz="2000" b="1" kern="0" dirty="0" smtClean="0">
                <a:latin typeface="+mj-lt"/>
              </a:rPr>
              <a:t>National </a:t>
            </a:r>
            <a:r>
              <a:rPr lang="en-US" sz="2000" b="1" kern="0" dirty="0">
                <a:latin typeface="+mj-lt"/>
              </a:rPr>
              <a:t>Council on </a:t>
            </a:r>
            <a:r>
              <a:rPr lang="en-US" sz="2000" b="1" kern="0" dirty="0" smtClean="0">
                <a:latin typeface="+mj-lt"/>
              </a:rPr>
              <a:t>Aging</a:t>
            </a:r>
            <a:endParaRPr lang="en-US" sz="2000" b="1" kern="0" dirty="0">
              <a:latin typeface="+mj-lt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  <a:hlinkClick r:id="rId7"/>
              </a:rPr>
              <a:t>www.ncoa.org</a:t>
            </a:r>
            <a:r>
              <a:rPr lang="en-US" sz="2000" dirty="0">
                <a:latin typeface="+mj-lt"/>
              </a:rPr>
              <a:t>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  <a:hlinkClick r:id="rId8"/>
              </a:rPr>
              <a:t>www.centerforbenefits.org</a:t>
            </a:r>
            <a:endParaRPr lang="en-US" sz="2000" dirty="0">
              <a:latin typeface="+mj-lt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  <a:hlinkClick r:id="rId9"/>
              </a:rPr>
              <a:t>www.mymedicarematters.org</a:t>
            </a:r>
            <a:r>
              <a:rPr lang="en-US" sz="2000" dirty="0">
                <a:latin typeface="+mj-lt"/>
              </a:rPr>
              <a:t>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  <a:hlinkClick r:id="rId10"/>
              </a:rPr>
              <a:t>www.benefitscheckup.org</a:t>
            </a:r>
            <a:r>
              <a:rPr lang="en-US" sz="2000" dirty="0">
                <a:latin typeface="+mj-lt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677" y="187539"/>
            <a:ext cx="1166948" cy="116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23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Interactive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www.medicareinteractive.org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500" dirty="0"/>
              <a:t>Web-based compendium developed by Medicare Rights for use as a look-up guide and counseling tool to help people with </a:t>
            </a:r>
            <a:r>
              <a:rPr lang="en-US" sz="2500" dirty="0" smtClean="0"/>
              <a:t>Medicare</a:t>
            </a:r>
            <a:endParaRPr lang="en-US" sz="2500" dirty="0"/>
          </a:p>
          <a:p>
            <a:pPr lvl="1"/>
            <a:r>
              <a:rPr lang="en-US" sz="2000" dirty="0"/>
              <a:t>Easy to navigate</a:t>
            </a:r>
          </a:p>
          <a:p>
            <a:pPr lvl="1"/>
            <a:r>
              <a:rPr lang="en-US" sz="2000" dirty="0"/>
              <a:t>Clear, simple language</a:t>
            </a:r>
          </a:p>
          <a:p>
            <a:pPr lvl="1"/>
            <a:r>
              <a:rPr lang="en-US" sz="2000" dirty="0"/>
              <a:t>Answers to Medicare questions and questions about related </a:t>
            </a:r>
            <a:r>
              <a:rPr lang="en-US" sz="2000" dirty="0" smtClean="0"/>
              <a:t>topics</a:t>
            </a:r>
          </a:p>
          <a:p>
            <a:pPr lvl="1"/>
            <a:r>
              <a:rPr lang="en-US" sz="2000" dirty="0" smtClean="0"/>
              <a:t>3+ </a:t>
            </a:r>
            <a:r>
              <a:rPr lang="en-US" sz="2000" dirty="0"/>
              <a:t>million annual </a:t>
            </a:r>
            <a:r>
              <a:rPr lang="en-US" sz="2000" dirty="0" smtClean="0"/>
              <a:t>visits 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15" y="329793"/>
            <a:ext cx="2342395" cy="80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232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209064" cy="836657"/>
          </a:xfrm>
        </p:spPr>
        <p:txBody>
          <a:bodyPr>
            <a:noAutofit/>
          </a:bodyPr>
          <a:lstStyle/>
          <a:p>
            <a:r>
              <a:rPr lang="en-US" sz="3600" dirty="0" smtClean="0"/>
              <a:t>Medicare Interactive Pro (MI Pro)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Web-based curriculum that empowers professionals to better help clients, patients, employees, retirees, and others navigate Medicare</a:t>
            </a:r>
          </a:p>
          <a:p>
            <a:pPr lvl="1"/>
            <a:r>
              <a:rPr lang="en-US" sz="2000" dirty="0"/>
              <a:t>Four levels with four to five courses </a:t>
            </a:r>
            <a:r>
              <a:rPr lang="en-US" sz="2000" dirty="0" smtClean="0"/>
              <a:t>each </a:t>
            </a:r>
            <a:endParaRPr lang="en-US" sz="2000" dirty="0"/>
          </a:p>
          <a:p>
            <a:pPr lvl="1"/>
            <a:r>
              <a:rPr lang="en-US" sz="2000" dirty="0"/>
              <a:t>Quizzes and downloadable course materials</a:t>
            </a:r>
          </a:p>
          <a:p>
            <a:r>
              <a:rPr lang="en-US" sz="2500" dirty="0"/>
              <a:t>Builds on 25 years of Medicare Rights Center counseling experience</a:t>
            </a:r>
          </a:p>
          <a:p>
            <a:r>
              <a:rPr lang="en-US" sz="2500" dirty="0"/>
              <a:t>For details, visit </a:t>
            </a:r>
            <a:r>
              <a:rPr lang="en-US" sz="2500" dirty="0">
                <a:hlinkClick r:id="rId2"/>
              </a:rPr>
              <a:t>www.medicareinteractive.org/learning-center/courses</a:t>
            </a:r>
            <a:r>
              <a:rPr lang="en-US" sz="2500" dirty="0"/>
              <a:t> </a:t>
            </a:r>
            <a:r>
              <a:rPr lang="en-US" sz="2500" dirty="0" smtClean="0"/>
              <a:t>or </a:t>
            </a:r>
            <a:r>
              <a:rPr lang="en-US" sz="2500" dirty="0"/>
              <a:t>contact Jay Johnson at 212-204-6234 or </a:t>
            </a:r>
            <a:r>
              <a:rPr lang="en-US" sz="2500" dirty="0" smtClean="0">
                <a:hlinkClick r:id="rId3"/>
              </a:rPr>
              <a:t>jjohnson@medicarerights.org</a:t>
            </a:r>
            <a:endParaRPr lang="en-US" sz="25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941" y="28329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dirty="0" smtClean="0"/>
              <a:t>Medicare eligibility – 65+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r>
              <a:rPr lang="en-US" sz="2600" dirty="0" smtClean="0"/>
              <a:t>After turning 65, individual qualifies for Medicare if they</a:t>
            </a:r>
          </a:p>
          <a:p>
            <a:pPr lvl="1"/>
            <a:r>
              <a:rPr lang="en-US" dirty="0" smtClean="0"/>
              <a:t>Collect or qualify to collect Social Security or Railroad Retirement benefits</a:t>
            </a:r>
          </a:p>
          <a:p>
            <a:pPr lvl="1"/>
            <a:r>
              <a:rPr lang="en-US" b="1" dirty="0" smtClean="0"/>
              <a:t>OR</a:t>
            </a:r>
            <a:r>
              <a:rPr lang="en-US" dirty="0" smtClean="0"/>
              <a:t> are a current U.S. resident and either</a:t>
            </a:r>
          </a:p>
          <a:p>
            <a:pPr lvl="2"/>
            <a:r>
              <a:rPr lang="en-US" sz="2200" dirty="0" smtClean="0"/>
              <a:t>A U.S. citizen</a:t>
            </a:r>
          </a:p>
          <a:p>
            <a:pPr lvl="2"/>
            <a:r>
              <a:rPr lang="en-US" sz="2200" b="1" dirty="0" smtClean="0"/>
              <a:t>OR</a:t>
            </a:r>
            <a:r>
              <a:rPr lang="en-US" sz="2200" dirty="0" smtClean="0"/>
              <a:t> a permanent resident having lived in the U.S. for five years in a row before applying for Medicare </a:t>
            </a:r>
            <a:endParaRPr lang="en-US" sz="22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7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Medicare eligibility – under 65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Individual under 65 qualifies for Medicare if</a:t>
            </a:r>
          </a:p>
          <a:p>
            <a:pPr lvl="1"/>
            <a:r>
              <a:rPr lang="en-US" dirty="0" smtClean="0"/>
              <a:t>They have received Social Security Disability Insurance (SSDI) or Railroad Disability Annuity checks for total disability for at least 24 months  </a:t>
            </a:r>
          </a:p>
          <a:p>
            <a:pPr lvl="2"/>
            <a:r>
              <a:rPr lang="en-US" sz="2200" dirty="0" smtClean="0"/>
              <a:t>Exception: If individual has amyotrophic lateral sclerosis (ALS) there is no waiting period, and they are eligible for Medicare when they start receiving SSDI</a:t>
            </a:r>
          </a:p>
          <a:p>
            <a:pPr lvl="2">
              <a:buNone/>
            </a:pPr>
            <a:endParaRPr lang="en-US" sz="1000" dirty="0" smtClean="0"/>
          </a:p>
          <a:p>
            <a:pPr lvl="1"/>
            <a:r>
              <a:rPr lang="en-US" b="1" dirty="0" smtClean="0"/>
              <a:t>OR</a:t>
            </a:r>
            <a:r>
              <a:rPr lang="en-US" dirty="0" smtClean="0"/>
              <a:t>, they have End-Stage Renal Disease (ESRD or kidney failure), and they or a family member have enough Medicare work history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8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Medicare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1"/>
            <a:ext cx="8619852" cy="4577811"/>
          </a:xfrm>
        </p:spPr>
        <p:txBody>
          <a:bodyPr>
            <a:normAutofit fontScale="92500"/>
          </a:bodyPr>
          <a:lstStyle/>
          <a:p>
            <a:r>
              <a:rPr lang="en-US" sz="2500" dirty="0"/>
              <a:t>Medicare benefits administered in three </a:t>
            </a:r>
            <a:r>
              <a:rPr lang="en-US" sz="2500" dirty="0" smtClean="0"/>
              <a:t>parts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 smtClean="0"/>
              <a:t>Part A – Hospital/inpatient benefits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 smtClean="0"/>
              <a:t>Part </a:t>
            </a:r>
            <a:r>
              <a:rPr lang="en-US" sz="2000" dirty="0"/>
              <a:t>B – Doctor/outpatient benefits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Part D – Prescription drug benefit </a:t>
            </a:r>
            <a:endParaRPr lang="en-US" sz="2000" dirty="0" smtClean="0"/>
          </a:p>
          <a:p>
            <a:r>
              <a:rPr lang="en-US" sz="2500" dirty="0" smtClean="0"/>
              <a:t>Original Medicare includes Part A and Part B</a:t>
            </a:r>
          </a:p>
          <a:p>
            <a:pPr lvl="1"/>
            <a:r>
              <a:rPr lang="en-US" sz="2200" dirty="0" smtClean="0"/>
              <a:t>Part D benefit offered through stand-alone prescription drug plan</a:t>
            </a:r>
            <a:endParaRPr lang="en-US" sz="2200" dirty="0"/>
          </a:p>
          <a:p>
            <a:pPr lvl="1">
              <a:buNone/>
            </a:pPr>
            <a:endParaRPr lang="en-US" sz="100" dirty="0"/>
          </a:p>
          <a:p>
            <a:r>
              <a:rPr lang="en-US" sz="2500" dirty="0"/>
              <a:t>What happened to Part C? </a:t>
            </a:r>
            <a:r>
              <a:rPr lang="en-US" sz="2500" dirty="0">
                <a:sym typeface="Wingdings" pitchFamily="2" charset="2"/>
              </a:rPr>
              <a:t> </a:t>
            </a:r>
            <a:r>
              <a:rPr lang="en-US" sz="2500" dirty="0"/>
              <a:t>Medicare Advantage </a:t>
            </a:r>
            <a:r>
              <a:rPr lang="en-US" sz="2500" dirty="0" smtClean="0"/>
              <a:t>Plans (MA Plans)</a:t>
            </a:r>
            <a:endParaRPr lang="en-US" sz="2500" dirty="0"/>
          </a:p>
          <a:p>
            <a:pPr lvl="1"/>
            <a:r>
              <a:rPr lang="en-US" sz="2200" dirty="0"/>
              <a:t>Way to get Parts A, B, and D through one private plan</a:t>
            </a:r>
          </a:p>
          <a:p>
            <a:pPr lvl="1"/>
            <a:r>
              <a:rPr lang="en-US" sz="2200" dirty="0"/>
              <a:t>Administered by private insurance </a:t>
            </a:r>
            <a:r>
              <a:rPr lang="en-US" sz="2200" dirty="0" smtClean="0"/>
              <a:t>companies </a:t>
            </a:r>
            <a:r>
              <a:rPr lang="en-US" sz="2200" dirty="0"/>
              <a:t>that </a:t>
            </a:r>
            <a:r>
              <a:rPr lang="en-US" sz="2200" dirty="0" smtClean="0"/>
              <a:t>contract </a:t>
            </a:r>
            <a:r>
              <a:rPr lang="en-US" sz="2200" dirty="0"/>
              <a:t>with federal government</a:t>
            </a:r>
          </a:p>
          <a:p>
            <a:pPr lvl="1"/>
            <a:r>
              <a:rPr lang="en-US" sz="2200" dirty="0"/>
              <a:t>Not a separate benefit: everyone with Medicare Advantage still has Medicare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51" y="2106578"/>
            <a:ext cx="906583" cy="90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719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A36"/>
      </a:accent1>
      <a:accent2>
        <a:srgbClr val="71B861"/>
      </a:accent2>
      <a:accent3>
        <a:srgbClr val="004B91"/>
      </a:accent3>
      <a:accent4>
        <a:srgbClr val="373D6D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12689</TotalTime>
  <Words>3841</Words>
  <Application>Microsoft Office PowerPoint</Application>
  <PresentationFormat>On-screen Show (4:3)</PresentationFormat>
  <Paragraphs>625</Paragraphs>
  <Slides>65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Arial</vt:lpstr>
      <vt:lpstr>Arial Black</vt:lpstr>
      <vt:lpstr>Times New Roman</vt:lpstr>
      <vt:lpstr>Wingdings</vt:lpstr>
      <vt:lpstr>1_Office Theme</vt:lpstr>
      <vt:lpstr>Helping clients choose how to receive Medicare benefits</vt:lpstr>
      <vt:lpstr>PowerPoint Presentation</vt:lpstr>
      <vt:lpstr>PowerPoint Presentation</vt:lpstr>
      <vt:lpstr>Learning objectives</vt:lpstr>
      <vt:lpstr>Medicare basics</vt:lpstr>
      <vt:lpstr>What is Medicare?</vt:lpstr>
      <vt:lpstr>Medicare eligibility – 65+</vt:lpstr>
      <vt:lpstr>Medicare eligibility – under 65</vt:lpstr>
      <vt:lpstr>Parts of Medicare</vt:lpstr>
      <vt:lpstr>Original Medicare</vt:lpstr>
      <vt:lpstr>Original Medicare overview</vt:lpstr>
      <vt:lpstr>Part A-covered services</vt:lpstr>
      <vt:lpstr>Part B-covered services</vt:lpstr>
      <vt:lpstr>Medicare excluded services</vt:lpstr>
      <vt:lpstr>Original Medicare costs</vt:lpstr>
      <vt:lpstr>Medigap policies</vt:lpstr>
      <vt:lpstr>Medigap basic benefits</vt:lpstr>
      <vt:lpstr>Medigap plan benefits</vt:lpstr>
      <vt:lpstr>Medicare Advantage Plans</vt:lpstr>
      <vt:lpstr>Medicare Advantage Plan (MA Plan) overview</vt:lpstr>
      <vt:lpstr>Medicare Advantage Plan coverage</vt:lpstr>
      <vt:lpstr>Maximum out-of-pocket limit (MOOP)</vt:lpstr>
      <vt:lpstr>Medicare Advantage Plan costs</vt:lpstr>
      <vt:lpstr>Types of Medicare Advantage Plans</vt:lpstr>
      <vt:lpstr>Health Maintenance Organizations (HMOs)</vt:lpstr>
      <vt:lpstr>Preferred Provider Organizations (PPOs)</vt:lpstr>
      <vt:lpstr>Private Fee-for-Service (PFFS)</vt:lpstr>
      <vt:lpstr>Special Needs Plans (SNPs)</vt:lpstr>
      <vt:lpstr>Medicare Medical Savings Accounts (MSAs)</vt:lpstr>
      <vt:lpstr>MSAs continued</vt:lpstr>
      <vt:lpstr>Part D prescription drug coverage</vt:lpstr>
      <vt:lpstr>Part D: Medicare drug coverage</vt:lpstr>
      <vt:lpstr>Part D costs</vt:lpstr>
      <vt:lpstr>Drug tiers</vt:lpstr>
      <vt:lpstr>Coverage restrictions</vt:lpstr>
      <vt:lpstr>Making Medicare coverage decisions</vt:lpstr>
      <vt:lpstr>Factors to consider</vt:lpstr>
      <vt:lpstr>Questions to ask</vt:lpstr>
      <vt:lpstr>Questions to ask (continued)</vt:lpstr>
      <vt:lpstr>Choosing a Medicare Advantage Plan</vt:lpstr>
      <vt:lpstr>Choosing a Part D plan</vt:lpstr>
      <vt:lpstr>Using Medicare Plan Finder</vt:lpstr>
      <vt:lpstr>Medicare enrollment</vt:lpstr>
      <vt:lpstr>Medicare enrollment</vt:lpstr>
      <vt:lpstr>First-time Medicare enrollment</vt:lpstr>
      <vt:lpstr>Initial Enrollment Period (IEP)</vt:lpstr>
      <vt:lpstr>Part B Special Enrollment Period (SEP)</vt:lpstr>
      <vt:lpstr>General Enrollment Period (GEP)</vt:lpstr>
      <vt:lpstr>Medigap enrollment</vt:lpstr>
      <vt:lpstr>Making changes to Medicare coverage</vt:lpstr>
      <vt:lpstr>Fall Open Enrollment Period (OEP)</vt:lpstr>
      <vt:lpstr>Medicare Advantage Open Enrollment Period (MA OEP)</vt:lpstr>
      <vt:lpstr>Special Enrollment Periods (SEPs)</vt:lpstr>
      <vt:lpstr>Help paying Medicare costs</vt:lpstr>
      <vt:lpstr>Programs that help pay Medicare costs</vt:lpstr>
      <vt:lpstr>Medicare Savings Programs (MSPs)</vt:lpstr>
      <vt:lpstr>Extra Help</vt:lpstr>
      <vt:lpstr>State Pharmaceutical Assistance Programs (SPAPs)</vt:lpstr>
      <vt:lpstr>Patient Assistance Programs (PAPs)</vt:lpstr>
      <vt:lpstr>Review</vt:lpstr>
      <vt:lpstr>Helping clients choose how to receive Medicare coverage</vt:lpstr>
      <vt:lpstr>What you have learned</vt:lpstr>
      <vt:lpstr>Resources for information and help</vt:lpstr>
      <vt:lpstr>Medicare Interactive</vt:lpstr>
      <vt:lpstr>Medicare Interactive Pro (MI Pro)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Seniors Out Speaking on Medicare (SOS Medicare)</dc:title>
  <dc:creator>Ruchel Ramos</dc:creator>
  <cp:lastModifiedBy>EmilyW</cp:lastModifiedBy>
  <cp:revision>833</cp:revision>
  <cp:lastPrinted>2001-11-02T21:37:41Z</cp:lastPrinted>
  <dcterms:created xsi:type="dcterms:W3CDTF">2001-09-20T21:24:37Z</dcterms:created>
  <dcterms:modified xsi:type="dcterms:W3CDTF">2018-10-24T15:22:54Z</dcterms:modified>
</cp:coreProperties>
</file>