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7"/>
  </p:notesMasterIdLst>
  <p:handoutMasterIdLst>
    <p:handoutMasterId r:id="rId38"/>
  </p:handoutMasterIdLst>
  <p:sldIdLst>
    <p:sldId id="337" r:id="rId5"/>
    <p:sldId id="346" r:id="rId6"/>
    <p:sldId id="317" r:id="rId7"/>
    <p:sldId id="347" r:id="rId8"/>
    <p:sldId id="348" r:id="rId9"/>
    <p:sldId id="349" r:id="rId10"/>
    <p:sldId id="362" r:id="rId11"/>
    <p:sldId id="331" r:id="rId12"/>
    <p:sldId id="351" r:id="rId13"/>
    <p:sldId id="352" r:id="rId14"/>
    <p:sldId id="363" r:id="rId15"/>
    <p:sldId id="366" r:id="rId16"/>
    <p:sldId id="367" r:id="rId17"/>
    <p:sldId id="368" r:id="rId18"/>
    <p:sldId id="369" r:id="rId19"/>
    <p:sldId id="370" r:id="rId20"/>
    <p:sldId id="372" r:id="rId21"/>
    <p:sldId id="371" r:id="rId22"/>
    <p:sldId id="374" r:id="rId23"/>
    <p:sldId id="376" r:id="rId24"/>
    <p:sldId id="378" r:id="rId25"/>
    <p:sldId id="379" r:id="rId26"/>
    <p:sldId id="377" r:id="rId27"/>
    <p:sldId id="381" r:id="rId28"/>
    <p:sldId id="382" r:id="rId29"/>
    <p:sldId id="383" r:id="rId30"/>
    <p:sldId id="386" r:id="rId31"/>
    <p:sldId id="387" r:id="rId32"/>
    <p:sldId id="389" r:id="rId33"/>
    <p:sldId id="390" r:id="rId34"/>
    <p:sldId id="392" r:id="rId35"/>
    <p:sldId id="391" r:id="rId36"/>
  </p:sldIdLst>
  <p:sldSz cx="12192000" cy="6858000"/>
  <p:notesSz cx="9144000" cy="6858000"/>
  <p:embeddedFontLst>
    <p:embeddedFont>
      <p:font typeface="Calibri" panose="020F0502020204030204" pitchFamily="34" charset="0"/>
      <p:regular r:id="rId39"/>
      <p:bold r:id="rId40"/>
      <p:italic r:id="rId41"/>
      <p:boldItalic r:id="rId42"/>
    </p:embeddedFont>
    <p:embeddedFont>
      <p:font typeface="Source Serif Pro" panose="02040603050405020204" pitchFamily="18" charset="0"/>
      <p:regular r:id="rId43"/>
      <p:bold r:id="rId44"/>
      <p:italic r:id="rId45"/>
      <p:boldItalic r:id="rId46"/>
    </p:embeddedFont>
    <p:embeddedFont>
      <p:font typeface="Source Serif Pro SemiBold" panose="02040603050405020204" pitchFamily="18"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Slides" id="{2627BBA7-DFD3-4A22-A986-3D9703599D75}">
          <p14:sldIdLst>
            <p14:sldId id="337"/>
            <p14:sldId id="346"/>
            <p14:sldId id="317"/>
          </p14:sldIdLst>
        </p14:section>
        <p14:section name="Content Slides" id="{97F12C29-CF1A-48DB-B352-BE0E8A69C26A}">
          <p14:sldIdLst>
            <p14:sldId id="347"/>
            <p14:sldId id="348"/>
            <p14:sldId id="349"/>
            <p14:sldId id="362"/>
            <p14:sldId id="331"/>
            <p14:sldId id="351"/>
            <p14:sldId id="352"/>
            <p14:sldId id="363"/>
            <p14:sldId id="366"/>
            <p14:sldId id="367"/>
            <p14:sldId id="368"/>
            <p14:sldId id="369"/>
            <p14:sldId id="370"/>
            <p14:sldId id="372"/>
            <p14:sldId id="371"/>
            <p14:sldId id="374"/>
            <p14:sldId id="376"/>
            <p14:sldId id="378"/>
            <p14:sldId id="379"/>
            <p14:sldId id="377"/>
            <p14:sldId id="381"/>
            <p14:sldId id="382"/>
            <p14:sldId id="383"/>
            <p14:sldId id="386"/>
            <p14:sldId id="387"/>
            <p14:sldId id="389"/>
            <p14:sldId id="390"/>
            <p14:sldId id="392"/>
            <p14:sldId id="391"/>
          </p14:sldIdLst>
        </p14:section>
        <p14:section name="Project Plan Slides" id="{4B804165-E195-4D80-962B-FE3118F9FC55}">
          <p14:sldIdLst/>
        </p14:section>
        <p14:section name="Transition &amp; End Slides" id="{7646D77C-D1D8-4977-AAC2-1938093B6D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299"/>
    <a:srgbClr val="16726E"/>
    <a:srgbClr val="0B4A5D"/>
    <a:srgbClr val="FFFFFF"/>
    <a:srgbClr val="DC003B"/>
    <a:srgbClr val="0ED882"/>
    <a:srgbClr val="FC9799"/>
    <a:srgbClr val="1AD3C5"/>
    <a:srgbClr val="2B2B2B"/>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4" autoAdjust="0"/>
    <p:restoredTop sz="86259" autoAdjust="0"/>
  </p:normalViewPr>
  <p:slideViewPr>
    <p:cSldViewPr snapToGrid="0" snapToObjects="1">
      <p:cViewPr varScale="1">
        <p:scale>
          <a:sx n="110" d="100"/>
          <a:sy n="110" d="100"/>
        </p:scale>
        <p:origin x="21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1" d="100"/>
          <a:sy n="161"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404F2B-0D52-3646-9569-3FAAEF9FD9D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096CCC-AFC0-104E-8946-68F3612B61D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A0214DC-E273-A840-83D5-DE3D94E6E4F6}" type="datetimeFigureOut">
              <a:rPr lang="en-US" smtClean="0"/>
              <a:t>7/6/23</a:t>
            </a:fld>
            <a:endParaRPr lang="en-US"/>
          </a:p>
        </p:txBody>
      </p:sp>
      <p:sp>
        <p:nvSpPr>
          <p:cNvPr id="4" name="Footer Placeholder 3">
            <a:extLst>
              <a:ext uri="{FF2B5EF4-FFF2-40B4-BE49-F238E27FC236}">
                <a16:creationId xmlns:a16="http://schemas.microsoft.com/office/drawing/2014/main" id="{86E43F17-9F7D-CD49-B8BD-3E21BFACE45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E5227-7EDD-624D-B998-9A1DECB14A9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47F259A-6918-1545-BF03-F6C5ED0268D8}" type="slidenum">
              <a:rPr lang="en-US" smtClean="0"/>
              <a:t>‹#›</a:t>
            </a:fld>
            <a:endParaRPr lang="en-US"/>
          </a:p>
        </p:txBody>
      </p:sp>
    </p:spTree>
    <p:extLst>
      <p:ext uri="{BB962C8B-B14F-4D97-AF65-F5344CB8AC3E}">
        <p14:creationId xmlns:p14="http://schemas.microsoft.com/office/powerpoint/2010/main" val="2571292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29FE139E-6103-2D47-850F-6AE547386FD4}" type="datetimeFigureOut">
              <a:rPr lang="en-US" smtClean="0"/>
              <a:pPr/>
              <a:t>7/6/23</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8A8CE01-25CD-CF42-9DCE-3A72820397E1}" type="slidenum">
              <a:rPr lang="en-US" smtClean="0"/>
              <a:pPr/>
              <a:t>‹#›</a:t>
            </a:fld>
            <a:endParaRPr lang="en-US" dirty="0"/>
          </a:p>
        </p:txBody>
      </p:sp>
    </p:spTree>
    <p:extLst>
      <p:ext uri="{BB962C8B-B14F-4D97-AF65-F5344CB8AC3E}">
        <p14:creationId xmlns:p14="http://schemas.microsoft.com/office/powerpoint/2010/main" val="16101240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a:t>
            </a:fld>
            <a:endParaRPr lang="en-US" dirty="0"/>
          </a:p>
        </p:txBody>
      </p:sp>
    </p:spTree>
    <p:extLst>
      <p:ext uri="{BB962C8B-B14F-4D97-AF65-F5344CB8AC3E}">
        <p14:creationId xmlns:p14="http://schemas.microsoft.com/office/powerpoint/2010/main" val="3989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10</a:t>
            </a:fld>
            <a:endParaRPr lang="en-US" dirty="0"/>
          </a:p>
        </p:txBody>
      </p:sp>
    </p:spTree>
    <p:extLst>
      <p:ext uri="{BB962C8B-B14F-4D97-AF65-F5344CB8AC3E}">
        <p14:creationId xmlns:p14="http://schemas.microsoft.com/office/powerpoint/2010/main" val="421483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11</a:t>
            </a:fld>
            <a:endParaRPr lang="en-US" dirty="0"/>
          </a:p>
        </p:txBody>
      </p:sp>
    </p:spTree>
    <p:extLst>
      <p:ext uri="{BB962C8B-B14F-4D97-AF65-F5344CB8AC3E}">
        <p14:creationId xmlns:p14="http://schemas.microsoft.com/office/powerpoint/2010/main" val="282943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17</a:t>
            </a:fld>
            <a:endParaRPr lang="en-US" dirty="0"/>
          </a:p>
        </p:txBody>
      </p:sp>
    </p:spTree>
    <p:extLst>
      <p:ext uri="{BB962C8B-B14F-4D97-AF65-F5344CB8AC3E}">
        <p14:creationId xmlns:p14="http://schemas.microsoft.com/office/powerpoint/2010/main" val="308475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18</a:t>
            </a:fld>
            <a:endParaRPr lang="en-US" dirty="0"/>
          </a:p>
        </p:txBody>
      </p:sp>
    </p:spTree>
    <p:extLst>
      <p:ext uri="{BB962C8B-B14F-4D97-AF65-F5344CB8AC3E}">
        <p14:creationId xmlns:p14="http://schemas.microsoft.com/office/powerpoint/2010/main" val="353352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19</a:t>
            </a:fld>
            <a:endParaRPr lang="en-US" dirty="0"/>
          </a:p>
        </p:txBody>
      </p:sp>
    </p:spTree>
    <p:extLst>
      <p:ext uri="{BB962C8B-B14F-4D97-AF65-F5344CB8AC3E}">
        <p14:creationId xmlns:p14="http://schemas.microsoft.com/office/powerpoint/2010/main" val="70994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20</a:t>
            </a:fld>
            <a:endParaRPr lang="en-US" dirty="0"/>
          </a:p>
        </p:txBody>
      </p:sp>
    </p:spTree>
    <p:extLst>
      <p:ext uri="{BB962C8B-B14F-4D97-AF65-F5344CB8AC3E}">
        <p14:creationId xmlns:p14="http://schemas.microsoft.com/office/powerpoint/2010/main" val="3173163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21</a:t>
            </a:fld>
            <a:endParaRPr lang="en-US" dirty="0"/>
          </a:p>
        </p:txBody>
      </p:sp>
    </p:spTree>
    <p:extLst>
      <p:ext uri="{BB962C8B-B14F-4D97-AF65-F5344CB8AC3E}">
        <p14:creationId xmlns:p14="http://schemas.microsoft.com/office/powerpoint/2010/main" val="213419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22</a:t>
            </a:fld>
            <a:endParaRPr lang="en-US" dirty="0"/>
          </a:p>
        </p:txBody>
      </p:sp>
    </p:spTree>
    <p:extLst>
      <p:ext uri="{BB962C8B-B14F-4D97-AF65-F5344CB8AC3E}">
        <p14:creationId xmlns:p14="http://schemas.microsoft.com/office/powerpoint/2010/main" val="393874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23</a:t>
            </a:fld>
            <a:endParaRPr lang="en-US" dirty="0"/>
          </a:p>
        </p:txBody>
      </p:sp>
    </p:spTree>
    <p:extLst>
      <p:ext uri="{BB962C8B-B14F-4D97-AF65-F5344CB8AC3E}">
        <p14:creationId xmlns:p14="http://schemas.microsoft.com/office/powerpoint/2010/main" val="36814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24</a:t>
            </a:fld>
            <a:endParaRPr lang="en-US" dirty="0"/>
          </a:p>
        </p:txBody>
      </p:sp>
    </p:spTree>
    <p:extLst>
      <p:ext uri="{BB962C8B-B14F-4D97-AF65-F5344CB8AC3E}">
        <p14:creationId xmlns:p14="http://schemas.microsoft.com/office/powerpoint/2010/main" val="253848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a:t>
            </a:fld>
            <a:endParaRPr lang="en-US" dirty="0"/>
          </a:p>
        </p:txBody>
      </p:sp>
    </p:spTree>
    <p:extLst>
      <p:ext uri="{BB962C8B-B14F-4D97-AF65-F5344CB8AC3E}">
        <p14:creationId xmlns:p14="http://schemas.microsoft.com/office/powerpoint/2010/main" val="161607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25</a:t>
            </a:fld>
            <a:endParaRPr lang="en-US" dirty="0"/>
          </a:p>
        </p:txBody>
      </p:sp>
    </p:spTree>
    <p:extLst>
      <p:ext uri="{BB962C8B-B14F-4D97-AF65-F5344CB8AC3E}">
        <p14:creationId xmlns:p14="http://schemas.microsoft.com/office/powerpoint/2010/main" val="322658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26</a:t>
            </a:fld>
            <a:endParaRPr lang="en-US" dirty="0"/>
          </a:p>
        </p:txBody>
      </p:sp>
    </p:spTree>
    <p:extLst>
      <p:ext uri="{BB962C8B-B14F-4D97-AF65-F5344CB8AC3E}">
        <p14:creationId xmlns:p14="http://schemas.microsoft.com/office/powerpoint/2010/main" val="1275338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27</a:t>
            </a:fld>
            <a:endParaRPr lang="en-US" dirty="0"/>
          </a:p>
        </p:txBody>
      </p:sp>
    </p:spTree>
    <p:extLst>
      <p:ext uri="{BB962C8B-B14F-4D97-AF65-F5344CB8AC3E}">
        <p14:creationId xmlns:p14="http://schemas.microsoft.com/office/powerpoint/2010/main" val="416611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28</a:t>
            </a:fld>
            <a:endParaRPr lang="en-US" dirty="0"/>
          </a:p>
        </p:txBody>
      </p:sp>
    </p:spTree>
    <p:extLst>
      <p:ext uri="{BB962C8B-B14F-4D97-AF65-F5344CB8AC3E}">
        <p14:creationId xmlns:p14="http://schemas.microsoft.com/office/powerpoint/2010/main" val="4251758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29</a:t>
            </a:fld>
            <a:endParaRPr lang="en-US" dirty="0"/>
          </a:p>
        </p:txBody>
      </p:sp>
    </p:spTree>
    <p:extLst>
      <p:ext uri="{BB962C8B-B14F-4D97-AF65-F5344CB8AC3E}">
        <p14:creationId xmlns:p14="http://schemas.microsoft.com/office/powerpoint/2010/main" val="148799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30</a:t>
            </a:fld>
            <a:endParaRPr lang="en-US" dirty="0"/>
          </a:p>
        </p:txBody>
      </p:sp>
    </p:spTree>
    <p:extLst>
      <p:ext uri="{BB962C8B-B14F-4D97-AF65-F5344CB8AC3E}">
        <p14:creationId xmlns:p14="http://schemas.microsoft.com/office/powerpoint/2010/main" val="4106121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31</a:t>
            </a:fld>
            <a:endParaRPr lang="en-US" dirty="0"/>
          </a:p>
        </p:txBody>
      </p:sp>
    </p:spTree>
    <p:extLst>
      <p:ext uri="{BB962C8B-B14F-4D97-AF65-F5344CB8AC3E}">
        <p14:creationId xmlns:p14="http://schemas.microsoft.com/office/powerpoint/2010/main" val="42650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32</a:t>
            </a:fld>
            <a:endParaRPr lang="en-US" dirty="0"/>
          </a:p>
        </p:txBody>
      </p:sp>
    </p:spTree>
    <p:extLst>
      <p:ext uri="{BB962C8B-B14F-4D97-AF65-F5344CB8AC3E}">
        <p14:creationId xmlns:p14="http://schemas.microsoft.com/office/powerpoint/2010/main" val="369438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3</a:t>
            </a:fld>
            <a:endParaRPr lang="en-US" dirty="0"/>
          </a:p>
        </p:txBody>
      </p:sp>
    </p:spTree>
    <p:extLst>
      <p:ext uri="{BB962C8B-B14F-4D97-AF65-F5344CB8AC3E}">
        <p14:creationId xmlns:p14="http://schemas.microsoft.com/office/powerpoint/2010/main" val="56213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4</a:t>
            </a:fld>
            <a:endParaRPr lang="en-US" dirty="0"/>
          </a:p>
        </p:txBody>
      </p:sp>
    </p:spTree>
    <p:extLst>
      <p:ext uri="{BB962C8B-B14F-4D97-AF65-F5344CB8AC3E}">
        <p14:creationId xmlns:p14="http://schemas.microsoft.com/office/powerpoint/2010/main" val="40506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5</a:t>
            </a:fld>
            <a:endParaRPr lang="en-US" dirty="0"/>
          </a:p>
        </p:txBody>
      </p:sp>
    </p:spTree>
    <p:extLst>
      <p:ext uri="{BB962C8B-B14F-4D97-AF65-F5344CB8AC3E}">
        <p14:creationId xmlns:p14="http://schemas.microsoft.com/office/powerpoint/2010/main" val="303430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6</a:t>
            </a:fld>
            <a:endParaRPr lang="en-US" dirty="0"/>
          </a:p>
        </p:txBody>
      </p:sp>
    </p:spTree>
    <p:extLst>
      <p:ext uri="{BB962C8B-B14F-4D97-AF65-F5344CB8AC3E}">
        <p14:creationId xmlns:p14="http://schemas.microsoft.com/office/powerpoint/2010/main" val="423418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7</a:t>
            </a:fld>
            <a:endParaRPr lang="en-US" dirty="0"/>
          </a:p>
        </p:txBody>
      </p:sp>
    </p:spTree>
    <p:extLst>
      <p:ext uri="{BB962C8B-B14F-4D97-AF65-F5344CB8AC3E}">
        <p14:creationId xmlns:p14="http://schemas.microsoft.com/office/powerpoint/2010/main" val="302290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8</a:t>
            </a:fld>
            <a:endParaRPr lang="en-US" dirty="0"/>
          </a:p>
        </p:txBody>
      </p:sp>
    </p:spTree>
    <p:extLst>
      <p:ext uri="{BB962C8B-B14F-4D97-AF65-F5344CB8AC3E}">
        <p14:creationId xmlns:p14="http://schemas.microsoft.com/office/powerpoint/2010/main" val="405826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9</a:t>
            </a:fld>
            <a:endParaRPr lang="en-US" dirty="0"/>
          </a:p>
        </p:txBody>
      </p:sp>
    </p:spTree>
    <p:extLst>
      <p:ext uri="{BB962C8B-B14F-4D97-AF65-F5344CB8AC3E}">
        <p14:creationId xmlns:p14="http://schemas.microsoft.com/office/powerpoint/2010/main" val="219908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6CE2DC-CB82-5CCA-48DB-5B86C54C36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33237" y="23853"/>
            <a:ext cx="6876347" cy="6876347"/>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920616" y="3429000"/>
            <a:ext cx="5599250" cy="1535112"/>
          </a:xfrm>
          <a:prstGeom prst="rect">
            <a:avLst/>
          </a:prstGeom>
        </p:spPr>
        <p:txBody>
          <a:bodyPr lIns="0" tIns="0" rIns="0" bIns="0"/>
          <a:lstStyle>
            <a:lvl1pPr marL="0" indent="0" algn="l">
              <a:spcBef>
                <a:spcPts val="0"/>
              </a:spcBef>
              <a:buNone/>
              <a:defRPr sz="2800" b="1">
                <a:solidFill>
                  <a:srgbClr val="16726E"/>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920754" y="1795463"/>
            <a:ext cx="5599112" cy="1535112"/>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920754" y="5127619"/>
            <a:ext cx="5463476"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pic>
        <p:nvPicPr>
          <p:cNvPr id="7" name="Graphic 6">
            <a:extLst>
              <a:ext uri="{FF2B5EF4-FFF2-40B4-BE49-F238E27FC236}">
                <a16:creationId xmlns:a16="http://schemas.microsoft.com/office/drawing/2014/main" id="{2C862B87-C49C-5AB0-77A4-CD8249B340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50" y="472209"/>
            <a:ext cx="1053819" cy="394723"/>
          </a:xfrm>
          <a:prstGeom prst="rect">
            <a:avLst/>
          </a:prstGeom>
        </p:spPr>
      </p:pic>
      <p:sp>
        <p:nvSpPr>
          <p:cNvPr id="12" name="Text Placeholder 8">
            <a:extLst>
              <a:ext uri="{FF2B5EF4-FFF2-40B4-BE49-F238E27FC236}">
                <a16:creationId xmlns:a16="http://schemas.microsoft.com/office/drawing/2014/main" id="{0C8B9214-2BB0-4E59-D64E-7D2DD323A314}"/>
              </a:ext>
            </a:extLst>
          </p:cNvPr>
          <p:cNvSpPr>
            <a:spLocks noGrp="1"/>
          </p:cNvSpPr>
          <p:nvPr>
            <p:ph type="body" sz="quarter" idx="12" hasCustomPrompt="1"/>
          </p:nvPr>
        </p:nvSpPr>
        <p:spPr>
          <a:xfrm>
            <a:off x="920754" y="5596858"/>
            <a:ext cx="4412473" cy="347663"/>
          </a:xfrm>
          <a:prstGeom prst="rect">
            <a:avLst/>
          </a:prstGeom>
        </p:spPr>
        <p:txBody>
          <a:bodyPr lIns="0" tIns="0" rIns="0" bIns="0"/>
          <a:lstStyle>
            <a:lvl1pPr marL="0" indent="0">
              <a:lnSpc>
                <a:spcPct val="95000"/>
              </a:lnSpc>
              <a:spcBef>
                <a:spcPts val="0"/>
              </a:spcBef>
              <a:buFontTx/>
              <a:buNone/>
              <a:defRPr sz="16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3" name="Text Placeholder 8">
            <a:extLst>
              <a:ext uri="{FF2B5EF4-FFF2-40B4-BE49-F238E27FC236}">
                <a16:creationId xmlns:a16="http://schemas.microsoft.com/office/drawing/2014/main" id="{BA14C7D4-694B-12CD-B121-81F1B7FCCF5D}"/>
              </a:ext>
            </a:extLst>
          </p:cNvPr>
          <p:cNvSpPr>
            <a:spLocks noGrp="1"/>
          </p:cNvSpPr>
          <p:nvPr>
            <p:ph type="body" sz="quarter" idx="13" hasCustomPrompt="1"/>
          </p:nvPr>
        </p:nvSpPr>
        <p:spPr>
          <a:xfrm>
            <a:off x="920754" y="6124286"/>
            <a:ext cx="4412479" cy="347663"/>
          </a:xfrm>
          <a:prstGeom prst="rect">
            <a:avLst/>
          </a:prstGeom>
        </p:spPr>
        <p:txBody>
          <a:bodyPr lIns="0" tIns="0" rIns="0" bIns="0"/>
          <a:lstStyle>
            <a:lvl1pPr marL="0" indent="0">
              <a:spcBef>
                <a:spcPts val="0"/>
              </a:spcBef>
              <a:buFontTx/>
              <a:buNone/>
              <a:defRPr sz="16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4" name="Picture 3" descr="A person and person posing for a picture&#10;&#10;Description automatically generated with low confidence">
            <a:extLst>
              <a:ext uri="{FF2B5EF4-FFF2-40B4-BE49-F238E27FC236}">
                <a16:creationId xmlns:a16="http://schemas.microsoft.com/office/drawing/2014/main" id="{EC214888-5995-331C-6027-2D5E85ACACA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627965" y="156707"/>
            <a:ext cx="7581620" cy="6751961"/>
          </a:xfrm>
          <a:prstGeom prst="rect">
            <a:avLst/>
          </a:prstGeom>
        </p:spPr>
      </p:pic>
    </p:spTree>
    <p:extLst>
      <p:ext uri="{BB962C8B-B14F-4D97-AF65-F5344CB8AC3E}">
        <p14:creationId xmlns:p14="http://schemas.microsoft.com/office/powerpoint/2010/main" val="361930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ransition Slide 1">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536E6EC2-8DFE-EC45-A597-2044BE35F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100B7C08-DF1B-B246-B499-73343E7CAF6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05606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ition Slide 1">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536E6EC2-8DFE-EC45-A597-2044BE35F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5" name="Text Placeholder 5">
            <a:extLst>
              <a:ext uri="{FF2B5EF4-FFF2-40B4-BE49-F238E27FC236}">
                <a16:creationId xmlns:a16="http://schemas.microsoft.com/office/drawing/2014/main" id="{100B7C08-DF1B-B246-B499-73343E7CAF6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
        <p:nvSpPr>
          <p:cNvPr id="2" name="Picture Placeholder 8">
            <a:extLst>
              <a:ext uri="{FF2B5EF4-FFF2-40B4-BE49-F238E27FC236}">
                <a16:creationId xmlns:a16="http://schemas.microsoft.com/office/drawing/2014/main" id="{AFB77239-9DEA-02A2-8AB5-559D0E935BBA}"/>
              </a:ext>
            </a:extLst>
          </p:cNvPr>
          <p:cNvSpPr>
            <a:spLocks noGrp="1"/>
          </p:cNvSpPr>
          <p:nvPr>
            <p:ph type="pic" sz="quarter" idx="11" hasCustomPrompt="1"/>
          </p:nvPr>
        </p:nvSpPr>
        <p:spPr>
          <a:xfrm>
            <a:off x="838200" y="3172452"/>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spTree>
    <p:extLst>
      <p:ext uri="{BB962C8B-B14F-4D97-AF65-F5344CB8AC3E}">
        <p14:creationId xmlns:p14="http://schemas.microsoft.com/office/powerpoint/2010/main" val="44395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3" descr="Icon&#10;&#10;Description automatically generated">
            <a:extLst>
              <a:ext uri="{FF2B5EF4-FFF2-40B4-BE49-F238E27FC236}">
                <a16:creationId xmlns:a16="http://schemas.microsoft.com/office/drawing/2014/main" id="{FF43A0CC-8C06-DB44-ADB2-0D2DE7805A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96"/>
            <a:ext cx="12192000" cy="6862234"/>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4F69B16A-05CF-484F-AB35-5FAE028B7DD5}"/>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tx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342865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36A4CC3-0ACB-7042-AABA-4D52228C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03385" y="219247"/>
            <a:ext cx="10436469" cy="914962"/>
          </a:xfrm>
          <a:prstGeom prst="rect">
            <a:avLst/>
          </a:prstGeom>
        </p:spPr>
        <p:txBody>
          <a:bodyPr lIns="0" tIns="0" rIns="0" bIns="0" anchor="ctr"/>
          <a:lstStyle>
            <a:lvl1pPr marL="0" indent="0">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821666" y="1737678"/>
            <a:ext cx="8372476" cy="6699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3" name="Text Placeholder 2">
            <a:extLst>
              <a:ext uri="{FF2B5EF4-FFF2-40B4-BE49-F238E27FC236}">
                <a16:creationId xmlns:a16="http://schemas.microsoft.com/office/drawing/2014/main" id="{1111AD49-36A5-4A40-B9F6-8296FFCC231D}"/>
              </a:ext>
            </a:extLst>
          </p:cNvPr>
          <p:cNvSpPr>
            <a:spLocks noGrp="1"/>
          </p:cNvSpPr>
          <p:nvPr>
            <p:ph type="body" sz="quarter" idx="12"/>
          </p:nvPr>
        </p:nvSpPr>
        <p:spPr>
          <a:xfrm>
            <a:off x="1822450" y="2654300"/>
            <a:ext cx="8372475" cy="36353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buClr>
                <a:srgbClr val="04A299"/>
              </a:buClr>
              <a:buSzPct val="125000"/>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buClr>
                <a:srgbClr val="0ED882"/>
              </a:buClr>
              <a:buSzPct val="90000"/>
              <a:buFont typeface="Wingdings" pitchFamily="2" charset="2"/>
              <a:buChar char="§"/>
              <a:tabLst>
                <a:tab pos="457200" algn="l"/>
              </a:tabLst>
              <a:defRPr sz="1600"/>
            </a:lvl4pPr>
            <a:lvl5pPr marL="914400" indent="-228600" defTabSz="457200">
              <a:lnSpc>
                <a:spcPct val="100000"/>
              </a:lnSpc>
              <a:spcBef>
                <a:spcPts val="0"/>
              </a:spcBef>
              <a:spcAft>
                <a:spcPts val="0"/>
              </a:spcAft>
              <a:buSzPct val="80000"/>
              <a:buFont typeface="Wingdings" pitchFamily="2" charset="2"/>
              <a:buChar char="Ø"/>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685D037B-BA4F-E744-D8A5-C0CE4BC28AF9}"/>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391948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 Callou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DCE1D9-7411-3344-BD37-ED1CE3BDE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703385" y="219247"/>
            <a:ext cx="10412289" cy="914960"/>
          </a:xfrm>
          <a:prstGeom prst="rect">
            <a:avLst/>
          </a:prstGeom>
        </p:spPr>
        <p:txBody>
          <a:bodyPr lIns="0" tIns="0" rIns="0" bIns="0" anchor="ctr"/>
          <a:lstStyle>
            <a:lvl1pPr marL="0" indent="0">
              <a:spcBef>
                <a:spcPts val="0"/>
              </a:spcBef>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703385" y="2509520"/>
            <a:ext cx="3106615" cy="2946718"/>
          </a:xfrm>
          <a:prstGeom prst="rect">
            <a:avLst/>
          </a:prstGeom>
        </p:spPr>
        <p:txBody>
          <a:bodyPr lIns="0" tIns="0" rIns="0" bIns="0"/>
          <a:lstStyle>
            <a:lvl1pPr marL="0" indent="0" defTabSz="457200">
              <a:lnSpc>
                <a:spcPct val="100000"/>
              </a:lnSpc>
              <a:spcBef>
                <a:spcPts val="0"/>
              </a:spcBef>
              <a:buFontTx/>
              <a:buNone/>
              <a:tabLst>
                <a:tab pos="457200" algn="l"/>
              </a:tabLst>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Callout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4" y="2509838"/>
            <a:ext cx="6584950" cy="5683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5" name="Text Placeholder 4">
            <a:extLst>
              <a:ext uri="{FF2B5EF4-FFF2-40B4-BE49-F238E27FC236}">
                <a16:creationId xmlns:a16="http://schemas.microsoft.com/office/drawing/2014/main" id="{203CAA0C-C32F-E943-A591-90ABA5DF0D31}"/>
              </a:ext>
            </a:extLst>
          </p:cNvPr>
          <p:cNvSpPr>
            <a:spLocks noGrp="1"/>
          </p:cNvSpPr>
          <p:nvPr>
            <p:ph type="body" sz="quarter" idx="13"/>
          </p:nvPr>
        </p:nvSpPr>
        <p:spPr>
          <a:xfrm>
            <a:off x="4530725" y="3233738"/>
            <a:ext cx="6584950" cy="27209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D688C4A6-8B1A-85BA-37E2-FA2CA1F2CA7D}"/>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12835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1CD81-9B70-D544-81B2-C20F305E6686}"/>
              </a:ext>
            </a:extLst>
          </p:cNvPr>
          <p:cNvSpPr/>
          <p:nvPr userDrawn="1"/>
        </p:nvSpPr>
        <p:spPr>
          <a:xfrm>
            <a:off x="4758332" y="2140527"/>
            <a:ext cx="6276109" cy="367838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DD3EAB-B430-DB45-AC71-808E1D015982}"/>
              </a:ext>
            </a:extLst>
          </p:cNvPr>
          <p:cNvSpPr>
            <a:spLocks noGrp="1"/>
          </p:cNvSpPr>
          <p:nvPr>
            <p:ph type="body" sz="quarter" idx="10" hasCustomPrompt="1"/>
          </p:nvPr>
        </p:nvSpPr>
        <p:spPr>
          <a:xfrm>
            <a:off x="703385" y="219247"/>
            <a:ext cx="8994798" cy="930103"/>
          </a:xfrm>
          <a:prstGeom prst="rect">
            <a:avLst/>
          </a:prstGeom>
        </p:spPr>
        <p:txBody>
          <a:bodyPr lIns="0" tIns="0" rIns="0" bIns="0" anchor="ctr"/>
          <a:lstStyle>
            <a:lvl1pPr marL="0" indent="0">
              <a:lnSpc>
                <a:spcPct val="90000"/>
              </a:lnSpc>
              <a:spcBef>
                <a:spcPts val="0"/>
              </a:spcBef>
              <a:buFontTx/>
              <a:buNone/>
              <a:defRPr sz="3600" b="1" i="0">
                <a:solidFill>
                  <a:schemeClr val="tx2"/>
                </a:solidFill>
                <a:latin typeface="Source Serif Pro" panose="02040603050405020204" pitchFamily="18" charset="0"/>
                <a:ea typeface="Source Serif Pro" panose="02040603050405020204" pitchFamily="18" charset="0"/>
              </a:defRPr>
            </a:lvl1pPr>
            <a:lvl2pPr>
              <a:buFontTx/>
              <a:buNone/>
              <a:defRPr/>
            </a:lvl2pPr>
            <a:lvl3pPr>
              <a:buFontTx/>
              <a:buNone/>
              <a:defRPr/>
            </a:lvl3pPr>
            <a:lvl4pPr>
              <a:buFontTx/>
              <a:buNone/>
              <a:defRPr/>
            </a:lvl4pPr>
            <a:lvl5pPr>
              <a:buFontTx/>
              <a:buNone/>
              <a:defRPr/>
            </a:lvl5pPr>
          </a:lstStyle>
          <a:p>
            <a:pPr lvl="0"/>
            <a:r>
              <a:rPr lang="en-US" dirty="0"/>
              <a:t>One column text and video</a:t>
            </a:r>
          </a:p>
        </p:txBody>
      </p:sp>
      <p:sp>
        <p:nvSpPr>
          <p:cNvPr id="8" name="Text Placeholder 7">
            <a:extLst>
              <a:ext uri="{FF2B5EF4-FFF2-40B4-BE49-F238E27FC236}">
                <a16:creationId xmlns:a16="http://schemas.microsoft.com/office/drawing/2014/main" id="{2A01D9E2-D4E8-0B47-8485-F17B1333CDFC}"/>
              </a:ext>
            </a:extLst>
          </p:cNvPr>
          <p:cNvSpPr>
            <a:spLocks noGrp="1"/>
          </p:cNvSpPr>
          <p:nvPr>
            <p:ph type="body" sz="quarter" idx="11" hasCustomPrompt="1"/>
          </p:nvPr>
        </p:nvSpPr>
        <p:spPr>
          <a:xfrm>
            <a:off x="703385" y="2139950"/>
            <a:ext cx="3646365" cy="3678238"/>
          </a:xfrm>
          <a:prstGeom prst="rect">
            <a:avLst/>
          </a:prstGeom>
        </p:spPr>
        <p:txBody>
          <a:bodyPr lIns="0" tIns="0" rIns="0" bIns="0"/>
          <a:lstStyle>
            <a:lvl1pPr marL="0" indent="0" defTabSz="457200">
              <a:lnSpc>
                <a:spcPct val="100000"/>
              </a:lnSpc>
              <a:spcBef>
                <a:spcPts val="0"/>
              </a:spcBef>
              <a:spcAft>
                <a:spcPts val="0"/>
              </a:spcAft>
              <a:buFontTx/>
              <a:buNone/>
              <a:tabLst>
                <a:tab pos="457200" algn="l"/>
              </a:tabLst>
              <a:defRPr sz="2000" b="1" i="0">
                <a:solidFill>
                  <a:schemeClr val="tx1"/>
                </a:solidFill>
              </a:defRPr>
            </a:lvl1pPr>
            <a:lvl2pPr>
              <a:buFontTx/>
              <a:buNone/>
              <a:defRPr/>
            </a:lvl2pPr>
            <a:lvl3pPr>
              <a:buFontTx/>
              <a:buNone/>
              <a:defRPr/>
            </a:lvl3pPr>
            <a:lvl4pPr>
              <a:buFontTx/>
              <a:buNone/>
              <a:defRPr/>
            </a:lvl4pPr>
            <a:lvl5pPr>
              <a:buFontTx/>
              <a:buNone/>
              <a:defRPr/>
            </a:lvl5pPr>
          </a:lstStyle>
          <a:p>
            <a:pPr lvl="0"/>
            <a:r>
              <a:rPr lang="en-US" dirty="0"/>
              <a:t>Text</a:t>
            </a:r>
          </a:p>
        </p:txBody>
      </p:sp>
      <p:sp>
        <p:nvSpPr>
          <p:cNvPr id="11" name="Media Placeholder 10">
            <a:extLst>
              <a:ext uri="{FF2B5EF4-FFF2-40B4-BE49-F238E27FC236}">
                <a16:creationId xmlns:a16="http://schemas.microsoft.com/office/drawing/2014/main" id="{FCFC6577-73CE-BE41-B0FC-3E2C70F35C72}"/>
              </a:ext>
            </a:extLst>
          </p:cNvPr>
          <p:cNvSpPr>
            <a:spLocks noGrp="1"/>
          </p:cNvSpPr>
          <p:nvPr>
            <p:ph type="media" sz="quarter" idx="12"/>
          </p:nvPr>
        </p:nvSpPr>
        <p:spPr>
          <a:xfrm>
            <a:off x="4904078" y="2259013"/>
            <a:ext cx="6013450" cy="3449637"/>
          </a:xfrm>
          <a:prstGeom prst="rect">
            <a:avLst/>
          </a:prstGeom>
          <a:solidFill>
            <a:schemeClr val="bg2"/>
          </a:solidFill>
        </p:spPr>
        <p:txBody>
          <a:bodyPr anchor="ctr"/>
          <a:lstStyle>
            <a:lvl1pPr algn="ctr">
              <a:buFontTx/>
              <a:buNone/>
              <a:defRPr/>
            </a:lvl1pPr>
          </a:lstStyle>
          <a:p>
            <a:endParaRPr lang="en-US" dirty="0"/>
          </a:p>
        </p:txBody>
      </p:sp>
      <p:sp>
        <p:nvSpPr>
          <p:cNvPr id="15" name="Slide Number Placeholder 12">
            <a:extLst>
              <a:ext uri="{FF2B5EF4-FFF2-40B4-BE49-F238E27FC236}">
                <a16:creationId xmlns:a16="http://schemas.microsoft.com/office/drawing/2014/main" id="{38D78690-5FFB-9E4D-B212-42ED7E39559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5D90E28-96C2-A643-AEDE-DD6FEF8FFDD3}"/>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FD24652-F614-F243-AA94-0FC86099FB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3" name="Picture 2">
            <a:extLst>
              <a:ext uri="{FF2B5EF4-FFF2-40B4-BE49-F238E27FC236}">
                <a16:creationId xmlns:a16="http://schemas.microsoft.com/office/drawing/2014/main" id="{3C242DB1-06CA-53AB-81BB-488D95E72BC4}"/>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693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711220" y="219247"/>
            <a:ext cx="10403816" cy="914958"/>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C23C3F15-0457-4E14-190F-ED3B242BD7BE}"/>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14892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731523"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731522" y="219247"/>
            <a:ext cx="10393678" cy="91496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11" name="Text Placeholder 10">
            <a:extLst>
              <a:ext uri="{FF2B5EF4-FFF2-40B4-BE49-F238E27FC236}">
                <a16:creationId xmlns:a16="http://schemas.microsoft.com/office/drawing/2014/main" id="{A3F9593A-0C6E-804C-BBC0-77EBD377F9C0}"/>
              </a:ext>
            </a:extLst>
          </p:cNvPr>
          <p:cNvSpPr>
            <a:spLocks noGrp="1"/>
          </p:cNvSpPr>
          <p:nvPr>
            <p:ph type="body" sz="quarter" idx="17"/>
          </p:nvPr>
        </p:nvSpPr>
        <p:spPr>
          <a:xfrm>
            <a:off x="731522" y="3281362"/>
            <a:ext cx="4791076" cy="2957513"/>
          </a:xfrm>
          <a:prstGeom prst="rect">
            <a:avLst/>
          </a:prstGeom>
        </p:spPr>
        <p:txBody>
          <a:bodyPr lIns="0" tIns="0" rIns="0" bIns="0"/>
          <a:lstStyle>
            <a:lvl1pPr marL="0" indent="-228600">
              <a:lnSpc>
                <a:spcPct val="100000"/>
              </a:lnSpc>
              <a:spcBef>
                <a:spcPts val="0"/>
              </a:spcBef>
              <a:spcAft>
                <a:spcPts val="0"/>
              </a:spcAft>
              <a:buFontTx/>
              <a:buNone/>
              <a:tabLst>
                <a:tab pos="457200" algn="l"/>
              </a:tabLst>
              <a:defRPr sz="1600"/>
            </a:lvl1pPr>
            <a:lvl2pPr marL="228600">
              <a:spcBef>
                <a:spcPts val="0"/>
              </a:spcBef>
              <a:spcAft>
                <a:spcPts val="600"/>
              </a:spcAft>
              <a:defRPr sz="1600"/>
            </a:lvl2pPr>
            <a:lvl3pPr marL="0">
              <a:spcBef>
                <a:spcPts val="0"/>
              </a:spcBef>
              <a:spcAft>
                <a:spcPts val="600"/>
              </a:spcAft>
              <a:tabLst>
                <a:tab pos="457200" algn="l"/>
              </a:tabLst>
              <a:defRPr sz="1600"/>
            </a:lvl3pPr>
            <a:lvl4pPr marL="0">
              <a:spcBef>
                <a:spcPts val="0"/>
              </a:spcBef>
              <a:spcAft>
                <a:spcPts val="600"/>
              </a:spcAft>
              <a:tabLst>
                <a:tab pos="457200" algn="l"/>
              </a:tabLst>
              <a:defRPr sz="1600"/>
            </a:lvl4pPr>
            <a:lvl5pPr marL="228600" indent="-228600" defTabSz="457200">
              <a:lnSpc>
                <a:spcPct val="100000"/>
              </a:lnSpc>
              <a:spcBef>
                <a:spcPts val="0"/>
              </a:spcBef>
              <a:spcAft>
                <a:spcPts val="0"/>
              </a:spcAft>
              <a:buFont typeface="Arial" panose="020B0604020202020204" pitchFamily="34" charset="0"/>
              <a:buChar char="•"/>
              <a:tabLst>
                <a:tab pos="457200" algn="l"/>
              </a:tabLst>
              <a:defRPr sz="1600"/>
            </a:lvl5pPr>
            <a:lvl6pPr marL="457200" indent="-228600" defTabSz="457200">
              <a:lnSpc>
                <a:spcPct val="100000"/>
              </a:lnSpc>
              <a:spcBef>
                <a:spcPts val="0"/>
              </a:spcBef>
              <a:spcAft>
                <a:spcPts val="0"/>
              </a:spcAft>
              <a:buFont typeface="Arial" panose="020B0604020202020204" pitchFamily="34" charset="0"/>
              <a:buChar char="•"/>
              <a:tabLst>
                <a:tab pos="457200" algn="l"/>
              </a:tabLst>
              <a:defRPr sz="1600"/>
            </a:lvl6pPr>
            <a:lvl7pPr marL="685800" indent="-228600" defTabSz="457200">
              <a:lnSpc>
                <a:spcPct val="100000"/>
              </a:lnSpc>
              <a:spcBef>
                <a:spcPts val="0"/>
              </a:spcBef>
              <a:spcAft>
                <a:spcPts val="0"/>
              </a:spcAft>
              <a:tabLst>
                <a:tab pos="457200" algn="l"/>
              </a:tabLst>
              <a:defRPr sz="1600"/>
            </a:lvl7pPr>
            <a:lvl8pPr marL="914400" indent="-228600" defTabSz="457200">
              <a:lnSpc>
                <a:spcPct val="100000"/>
              </a:lnSpc>
              <a:spcBef>
                <a:spcPts val="0"/>
              </a:spcBef>
              <a:spcAft>
                <a:spcPts val="0"/>
              </a:spcAft>
              <a:tabLst>
                <a:tab pos="457200" algn="l"/>
              </a:tabLst>
              <a:defRPr sz="1600"/>
            </a:lvl8pPr>
          </a:lstStyle>
          <a:p>
            <a:pPr lvl="0"/>
            <a:r>
              <a:rPr lang="en-US" dirty="0"/>
              <a:t>Click to edit Master text styles</a:t>
            </a:r>
          </a:p>
          <a:p>
            <a:pPr lvl="4"/>
            <a:r>
              <a:rPr lang="en-US" dirty="0"/>
              <a:t>Second level</a:t>
            </a:r>
          </a:p>
          <a:p>
            <a:pPr lvl="5"/>
            <a:r>
              <a:rPr lang="en-US" dirty="0"/>
              <a:t>Third level</a:t>
            </a:r>
          </a:p>
          <a:p>
            <a:pPr lvl="6"/>
            <a:r>
              <a:rPr lang="en-US" dirty="0"/>
              <a:t>Fourth level</a:t>
            </a:r>
          </a:p>
          <a:p>
            <a:pPr lvl="7"/>
            <a:r>
              <a:rPr lang="en-US" dirty="0"/>
              <a:t>Fifth level</a:t>
            </a:r>
          </a:p>
        </p:txBody>
      </p:sp>
      <p:sp>
        <p:nvSpPr>
          <p:cNvPr id="14" name="Text Placeholder 13">
            <a:extLst>
              <a:ext uri="{FF2B5EF4-FFF2-40B4-BE49-F238E27FC236}">
                <a16:creationId xmlns:a16="http://schemas.microsoft.com/office/drawing/2014/main" id="{E427944D-A5A5-4446-99E2-BB91E86EFC56}"/>
              </a:ext>
            </a:extLst>
          </p:cNvPr>
          <p:cNvSpPr>
            <a:spLocks noGrp="1"/>
          </p:cNvSpPr>
          <p:nvPr>
            <p:ph type="body" sz="quarter" idx="18" hasCustomPrompt="1"/>
          </p:nvPr>
        </p:nvSpPr>
        <p:spPr>
          <a:xfrm>
            <a:off x="6432550" y="3281362"/>
            <a:ext cx="4921250" cy="2946400"/>
          </a:xfrm>
          <a:prstGeom prst="rect">
            <a:avLst/>
          </a:prstGeom>
        </p:spPr>
        <p:txBody>
          <a:bodyPr lIns="0" tIns="0" rIns="0" bIns="0"/>
          <a:lstStyle>
            <a:lvl1pPr marL="0" indent="0">
              <a:buFontTx/>
              <a:buNone/>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09CA2DC-C6F0-D48B-DAF4-CF2E27929E43}"/>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35025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Text + Image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721360" y="2627776"/>
            <a:ext cx="4998779" cy="572624"/>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721360" y="219246"/>
            <a:ext cx="10393680" cy="914961"/>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 and images</a:t>
            </a:r>
          </a:p>
        </p:txBody>
      </p:sp>
      <p:sp>
        <p:nvSpPr>
          <p:cNvPr id="4" name="Picture Placeholder 3">
            <a:extLst>
              <a:ext uri="{FF2B5EF4-FFF2-40B4-BE49-F238E27FC236}">
                <a16:creationId xmlns:a16="http://schemas.microsoft.com/office/drawing/2014/main" id="{D0EDFDC4-646B-7C4F-87B3-9CA09BA09697}"/>
              </a:ext>
            </a:extLst>
          </p:cNvPr>
          <p:cNvSpPr>
            <a:spLocks noGrp="1"/>
          </p:cNvSpPr>
          <p:nvPr>
            <p:ph type="pic" sz="quarter" idx="16"/>
          </p:nvPr>
        </p:nvSpPr>
        <p:spPr>
          <a:xfrm>
            <a:off x="721361" y="3430651"/>
            <a:ext cx="1902811" cy="1885061"/>
          </a:xfrm>
          <a:prstGeom prst="rect">
            <a:avLst/>
          </a:prstGeom>
        </p:spPr>
        <p:txBody>
          <a:bodyPr anchor="ctr"/>
          <a:lstStyle>
            <a:lvl1pPr algn="ctr">
              <a:buFontTx/>
              <a:buNone/>
              <a:defRPr sz="1800"/>
            </a:lvl1pPr>
          </a:lstStyle>
          <a:p>
            <a:endParaRPr lang="en-VN" dirty="0"/>
          </a:p>
        </p:txBody>
      </p:sp>
      <p:sp>
        <p:nvSpPr>
          <p:cNvPr id="22" name="Picture Placeholder 3">
            <a:extLst>
              <a:ext uri="{FF2B5EF4-FFF2-40B4-BE49-F238E27FC236}">
                <a16:creationId xmlns:a16="http://schemas.microsoft.com/office/drawing/2014/main" id="{97486829-660D-284E-8A47-8BAAAED7EFEE}"/>
              </a:ext>
            </a:extLst>
          </p:cNvPr>
          <p:cNvSpPr>
            <a:spLocks noGrp="1"/>
          </p:cNvSpPr>
          <p:nvPr>
            <p:ph type="pic" sz="quarter" idx="17"/>
          </p:nvPr>
        </p:nvSpPr>
        <p:spPr>
          <a:xfrm>
            <a:off x="6403643" y="3430651"/>
            <a:ext cx="1902811" cy="1885061"/>
          </a:xfrm>
          <a:prstGeom prst="rect">
            <a:avLst/>
          </a:prstGeom>
        </p:spPr>
        <p:txBody>
          <a:bodyPr anchor="ctr"/>
          <a:lstStyle>
            <a:lvl1pPr algn="ctr">
              <a:buFontTx/>
              <a:buNone/>
              <a:defRPr sz="1800"/>
            </a:lvl1pPr>
          </a:lstStyle>
          <a:p>
            <a:endParaRPr lang="en-VN" dirty="0"/>
          </a:p>
        </p:txBody>
      </p:sp>
      <p:sp>
        <p:nvSpPr>
          <p:cNvPr id="11" name="Text Placeholder 10">
            <a:extLst>
              <a:ext uri="{FF2B5EF4-FFF2-40B4-BE49-F238E27FC236}">
                <a16:creationId xmlns:a16="http://schemas.microsoft.com/office/drawing/2014/main" id="{2280E55F-C56E-574C-BC74-E3C1E8B3F424}"/>
              </a:ext>
            </a:extLst>
          </p:cNvPr>
          <p:cNvSpPr>
            <a:spLocks noGrp="1"/>
          </p:cNvSpPr>
          <p:nvPr>
            <p:ph type="body" sz="quarter" idx="18" hasCustomPrompt="1"/>
          </p:nvPr>
        </p:nvSpPr>
        <p:spPr>
          <a:xfrm>
            <a:off x="6403974" y="2627313"/>
            <a:ext cx="4998779" cy="572625"/>
          </a:xfrm>
          <a:prstGeom prst="rect">
            <a:avLst/>
          </a:prstGeom>
        </p:spPr>
        <p:txBody>
          <a:bodyPr lIns="0" tIns="0" rIns="0" bIns="0"/>
          <a:lstStyle>
            <a:lvl1pPr marL="0" indent="0">
              <a:lnSpc>
                <a:spcPct val="100000"/>
              </a:lnSpc>
              <a:spcBef>
                <a:spcPts val="0"/>
              </a:spcBef>
              <a:buFontTx/>
              <a:buNone/>
              <a:defRPr sz="2400" b="1">
                <a:solidFill>
                  <a:srgbClr val="04A299"/>
                </a:solidFill>
                <a:latin typeface="+mj-lt"/>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Header</a:t>
            </a:r>
          </a:p>
        </p:txBody>
      </p:sp>
      <p:sp>
        <p:nvSpPr>
          <p:cNvPr id="18" name="Slide Number Placeholder 12">
            <a:extLst>
              <a:ext uri="{FF2B5EF4-FFF2-40B4-BE49-F238E27FC236}">
                <a16:creationId xmlns:a16="http://schemas.microsoft.com/office/drawing/2014/main" id="{44EBEEB6-B68F-634E-9646-F58E61B560A1}"/>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7FEE2DA-7DFE-A54B-8475-841BEFB7364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FFAB93-7CD9-2E47-A89A-C0A2825FC0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DCAFFB82-34CF-D040-AFE0-52D6FE3EA7EC}"/>
              </a:ext>
            </a:extLst>
          </p:cNvPr>
          <p:cNvSpPr>
            <a:spLocks noGrp="1"/>
          </p:cNvSpPr>
          <p:nvPr>
            <p:ph type="body" sz="quarter" idx="19"/>
          </p:nvPr>
        </p:nvSpPr>
        <p:spPr>
          <a:xfrm>
            <a:off x="2895600" y="3430651"/>
            <a:ext cx="2824645" cy="2736469"/>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E7B95FF0-BE0E-4A4B-B757-8610ABF3DC23}"/>
              </a:ext>
            </a:extLst>
          </p:cNvPr>
          <p:cNvSpPr>
            <a:spLocks noGrp="1"/>
          </p:cNvSpPr>
          <p:nvPr>
            <p:ph type="body" sz="quarter" idx="20"/>
          </p:nvPr>
        </p:nvSpPr>
        <p:spPr>
          <a:xfrm>
            <a:off x="8578368" y="3430651"/>
            <a:ext cx="2824645" cy="2736469"/>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9C2FA1A0-CDE6-A711-F863-FD953CB69EFD}"/>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420756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765041" y="2070100"/>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772164" y="219246"/>
            <a:ext cx="10342873" cy="914961"/>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116673" y="2070100"/>
            <a:ext cx="3080020"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611" y="2070100"/>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427F66CC-E0C6-C341-8B16-B04FF8A9823C}"/>
              </a:ext>
            </a:extLst>
          </p:cNvPr>
          <p:cNvSpPr>
            <a:spLocks noGrp="1"/>
          </p:cNvSpPr>
          <p:nvPr>
            <p:ph type="body" sz="quarter" idx="14"/>
          </p:nvPr>
        </p:nvSpPr>
        <p:spPr>
          <a:xfrm>
            <a:off x="764887" y="2880467"/>
            <a:ext cx="2713038" cy="350763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035A8093-90F7-A943-9FA3-F049CCE99F34}"/>
              </a:ext>
            </a:extLst>
          </p:cNvPr>
          <p:cNvSpPr>
            <a:spLocks noGrp="1"/>
          </p:cNvSpPr>
          <p:nvPr>
            <p:ph type="body" sz="quarter" idx="15"/>
          </p:nvPr>
        </p:nvSpPr>
        <p:spPr>
          <a:xfrm>
            <a:off x="4116094" y="2880467"/>
            <a:ext cx="3081131"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CCDBE29-DAC2-2345-9986-78A668D8FC8A}"/>
              </a:ext>
            </a:extLst>
          </p:cNvPr>
          <p:cNvSpPr>
            <a:spLocks noGrp="1"/>
          </p:cNvSpPr>
          <p:nvPr>
            <p:ph type="body" sz="quarter" idx="16"/>
          </p:nvPr>
        </p:nvSpPr>
        <p:spPr>
          <a:xfrm>
            <a:off x="7778457" y="2880467"/>
            <a:ext cx="3263900"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6" name="Straight Connector 5">
            <a:extLst>
              <a:ext uri="{FF2B5EF4-FFF2-40B4-BE49-F238E27FC236}">
                <a16:creationId xmlns:a16="http://schemas.microsoft.com/office/drawing/2014/main" id="{906F2CBD-5E2D-6B41-9A1E-4896FC2F9A26}"/>
              </a:ext>
            </a:extLst>
          </p:cNvPr>
          <p:cNvCxnSpPr/>
          <p:nvPr userDrawn="1"/>
        </p:nvCxnSpPr>
        <p:spPr>
          <a:xfrm>
            <a:off x="3799840" y="2070100"/>
            <a:ext cx="0" cy="4317999"/>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6993E4DC-59A0-324B-9C2A-0409EC5C7938}"/>
              </a:ext>
            </a:extLst>
          </p:cNvPr>
          <p:cNvCxnSpPr/>
          <p:nvPr userDrawn="1"/>
        </p:nvCxnSpPr>
        <p:spPr>
          <a:xfrm>
            <a:off x="7487920" y="2070100"/>
            <a:ext cx="0" cy="4317999"/>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pic>
        <p:nvPicPr>
          <p:cNvPr id="4" name="Picture 3">
            <a:extLst>
              <a:ext uri="{FF2B5EF4-FFF2-40B4-BE49-F238E27FC236}">
                <a16:creationId xmlns:a16="http://schemas.microsoft.com/office/drawing/2014/main" id="{E4D2B5EA-6DB5-F7C7-6DE9-EF1196396640}"/>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3495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6CE2DC-CB82-5CCA-48DB-5B86C54C36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33237" y="23853"/>
            <a:ext cx="6876347" cy="6876347"/>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920616" y="3429000"/>
            <a:ext cx="5599250" cy="1535112"/>
          </a:xfrm>
          <a:prstGeom prst="rect">
            <a:avLst/>
          </a:prstGeom>
        </p:spPr>
        <p:txBody>
          <a:bodyPr lIns="0" tIns="0" rIns="0" bIns="0"/>
          <a:lstStyle>
            <a:lvl1pPr marL="0" indent="0" algn="l">
              <a:spcBef>
                <a:spcPts val="0"/>
              </a:spcBef>
              <a:buNone/>
              <a:defRPr sz="2800" b="1">
                <a:solidFill>
                  <a:srgbClr val="16726E"/>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920754" y="1795463"/>
            <a:ext cx="5599112" cy="1535112"/>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920754" y="5127619"/>
            <a:ext cx="5463476"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2" name="Text Placeholder 8">
            <a:extLst>
              <a:ext uri="{FF2B5EF4-FFF2-40B4-BE49-F238E27FC236}">
                <a16:creationId xmlns:a16="http://schemas.microsoft.com/office/drawing/2014/main" id="{0C8B9214-2BB0-4E59-D64E-7D2DD323A314}"/>
              </a:ext>
            </a:extLst>
          </p:cNvPr>
          <p:cNvSpPr>
            <a:spLocks noGrp="1"/>
          </p:cNvSpPr>
          <p:nvPr>
            <p:ph type="body" sz="quarter" idx="12" hasCustomPrompt="1"/>
          </p:nvPr>
        </p:nvSpPr>
        <p:spPr>
          <a:xfrm>
            <a:off x="920754" y="5596858"/>
            <a:ext cx="4412473" cy="347663"/>
          </a:xfrm>
          <a:prstGeom prst="rect">
            <a:avLst/>
          </a:prstGeom>
        </p:spPr>
        <p:txBody>
          <a:bodyPr lIns="0" tIns="0" rIns="0" bIns="0"/>
          <a:lstStyle>
            <a:lvl1pPr marL="0" indent="0">
              <a:lnSpc>
                <a:spcPct val="95000"/>
              </a:lnSpc>
              <a:spcBef>
                <a:spcPts val="0"/>
              </a:spcBef>
              <a:buFontTx/>
              <a:buNone/>
              <a:defRPr sz="16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3" name="Text Placeholder 8">
            <a:extLst>
              <a:ext uri="{FF2B5EF4-FFF2-40B4-BE49-F238E27FC236}">
                <a16:creationId xmlns:a16="http://schemas.microsoft.com/office/drawing/2014/main" id="{BA14C7D4-694B-12CD-B121-81F1B7FCCF5D}"/>
              </a:ext>
            </a:extLst>
          </p:cNvPr>
          <p:cNvSpPr>
            <a:spLocks noGrp="1"/>
          </p:cNvSpPr>
          <p:nvPr>
            <p:ph type="body" sz="quarter" idx="13" hasCustomPrompt="1"/>
          </p:nvPr>
        </p:nvSpPr>
        <p:spPr>
          <a:xfrm>
            <a:off x="920754" y="6124286"/>
            <a:ext cx="4412479" cy="347663"/>
          </a:xfrm>
          <a:prstGeom prst="rect">
            <a:avLst/>
          </a:prstGeom>
        </p:spPr>
        <p:txBody>
          <a:bodyPr lIns="0" tIns="0" rIns="0" bIns="0"/>
          <a:lstStyle>
            <a:lvl1pPr marL="0" indent="0">
              <a:spcBef>
                <a:spcPts val="0"/>
              </a:spcBef>
              <a:buFontTx/>
              <a:buNone/>
              <a:defRPr sz="16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5" name="Picture 4">
            <a:extLst>
              <a:ext uri="{FF2B5EF4-FFF2-40B4-BE49-F238E27FC236}">
                <a16:creationId xmlns:a16="http://schemas.microsoft.com/office/drawing/2014/main" id="{22E85CF2-DD66-39A8-C41F-A5611A4A08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539" y="476465"/>
            <a:ext cx="1039341" cy="390554"/>
          </a:xfrm>
          <a:prstGeom prst="rect">
            <a:avLst/>
          </a:prstGeom>
        </p:spPr>
      </p:pic>
    </p:spTree>
    <p:extLst>
      <p:ext uri="{BB962C8B-B14F-4D97-AF65-F5344CB8AC3E}">
        <p14:creationId xmlns:p14="http://schemas.microsoft.com/office/powerpoint/2010/main" val="1825444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s Text">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765041" y="2070100"/>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772164" y="219246"/>
            <a:ext cx="10342873" cy="914961"/>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116673" y="2070100"/>
            <a:ext cx="3080020"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611" y="2070100"/>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427F66CC-E0C6-C341-8B16-B04FF8A9823C}"/>
              </a:ext>
            </a:extLst>
          </p:cNvPr>
          <p:cNvSpPr>
            <a:spLocks noGrp="1"/>
          </p:cNvSpPr>
          <p:nvPr>
            <p:ph type="body" sz="quarter" idx="14"/>
          </p:nvPr>
        </p:nvSpPr>
        <p:spPr>
          <a:xfrm>
            <a:off x="764887" y="2880467"/>
            <a:ext cx="2713038" cy="350763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035A8093-90F7-A943-9FA3-F049CCE99F34}"/>
              </a:ext>
            </a:extLst>
          </p:cNvPr>
          <p:cNvSpPr>
            <a:spLocks noGrp="1"/>
          </p:cNvSpPr>
          <p:nvPr>
            <p:ph type="body" sz="quarter" idx="15"/>
          </p:nvPr>
        </p:nvSpPr>
        <p:spPr>
          <a:xfrm>
            <a:off x="4116094" y="2880467"/>
            <a:ext cx="3081131"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CCDBE29-DAC2-2345-9986-78A668D8FC8A}"/>
              </a:ext>
            </a:extLst>
          </p:cNvPr>
          <p:cNvSpPr>
            <a:spLocks noGrp="1"/>
          </p:cNvSpPr>
          <p:nvPr>
            <p:ph type="body" sz="quarter" idx="16"/>
          </p:nvPr>
        </p:nvSpPr>
        <p:spPr>
          <a:xfrm>
            <a:off x="7778457" y="2880467"/>
            <a:ext cx="3263900"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a:extLst>
              <a:ext uri="{FF2B5EF4-FFF2-40B4-BE49-F238E27FC236}">
                <a16:creationId xmlns:a16="http://schemas.microsoft.com/office/drawing/2014/main" id="{E4D2B5EA-6DB5-F7C7-6DE9-EF1196396640}"/>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568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5174163" cy="6857999"/>
          </a:xfrm>
          <a:prstGeom prst="rect">
            <a:avLst/>
          </a:prstGeom>
          <a:solidFill>
            <a:srgbClr val="0B4A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5805914" y="736827"/>
            <a:ext cx="3058968" cy="1161547"/>
          </a:xfrm>
          <a:prstGeom prst="rect">
            <a:avLst/>
          </a:prstGeom>
        </p:spPr>
        <p:txBody>
          <a:bodyPr lIns="0" tIns="0" rIns="0" bIns="0"/>
          <a:lstStyle>
            <a:lvl1pPr>
              <a:buFontTx/>
              <a:buNone/>
              <a:defRPr sz="2000" b="1">
                <a:latin typeface="+mj-lt"/>
              </a:defRPr>
            </a:lvl1pPr>
          </a:lstStyle>
          <a:p>
            <a:pPr lvl="0"/>
            <a:r>
              <a:rPr lang="en-US" dirty="0"/>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A28C4B-FC1F-8940-9DD3-37D4C95F9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3D2B5171-27C8-BA47-BB03-5FE947014329}"/>
              </a:ext>
            </a:extLst>
          </p:cNvPr>
          <p:cNvSpPr>
            <a:spLocks noGrp="1"/>
          </p:cNvSpPr>
          <p:nvPr>
            <p:ph type="body" sz="quarter" idx="13"/>
          </p:nvPr>
        </p:nvSpPr>
        <p:spPr>
          <a:xfrm>
            <a:off x="714703" y="2509520"/>
            <a:ext cx="4009697" cy="3700780"/>
          </a:xfrm>
          <a:prstGeom prst="rect">
            <a:avLst/>
          </a:prstGeom>
        </p:spPr>
        <p:txBody>
          <a:bodyPr lIns="0" tIns="0" rIns="0" bIns="0"/>
          <a:lstStyle>
            <a:lvl1pPr marL="0" indent="0" defTabSz="457200">
              <a:lnSpc>
                <a:spcPct val="100000"/>
              </a:lnSpc>
              <a:spcBef>
                <a:spcPts val="0"/>
              </a:spcBef>
              <a:buFontTx/>
              <a:buNone/>
              <a:tabLst>
                <a:tab pos="457200" algn="l"/>
              </a:tabLst>
              <a:defRPr sz="1600" b="0" i="0">
                <a:solidFill>
                  <a:schemeClr val="bg1"/>
                </a:solidFill>
                <a:latin typeface="Arial" panose="020B0604020202020204" pitchFamily="34" charset="0"/>
                <a:cs typeface="Arial" panose="020B0604020202020204" pitchFamily="34" charset="0"/>
              </a:defRPr>
            </a:lvl1pPr>
            <a:lvl2pPr marL="285750" indent="-285750" defTabSz="457200">
              <a:lnSpc>
                <a:spcPct val="100000"/>
              </a:lnSpc>
              <a:spcBef>
                <a:spcPts val="0"/>
              </a:spcBef>
              <a:buFont typeface="Arial" panose="020B0604020202020204" pitchFamily="34" charset="0"/>
              <a:buChar char="•"/>
              <a:tabLst>
                <a:tab pos="457200" algn="l"/>
              </a:tabLst>
              <a:defRPr sz="1600" b="0" i="0">
                <a:solidFill>
                  <a:schemeClr val="bg1"/>
                </a:solidFill>
                <a:latin typeface="Arial" panose="020B0604020202020204" pitchFamily="34" charset="0"/>
                <a:cs typeface="Arial" panose="020B0604020202020204" pitchFamily="34" charset="0"/>
              </a:defRPr>
            </a:lvl2pPr>
            <a:lvl3pPr marL="4572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3pPr>
            <a:lvl4pPr marL="6858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4pPr>
            <a:lvl5pPr marL="9144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51D06676-671D-9747-BC51-DEFA1B61C1D1}"/>
              </a:ext>
            </a:extLst>
          </p:cNvPr>
          <p:cNvSpPr>
            <a:spLocks noGrp="1"/>
          </p:cNvSpPr>
          <p:nvPr>
            <p:ph type="body" sz="quarter" idx="10" hasCustomPrompt="1"/>
          </p:nvPr>
        </p:nvSpPr>
        <p:spPr>
          <a:xfrm>
            <a:off x="714702" y="647700"/>
            <a:ext cx="4009697" cy="1414780"/>
          </a:xfrm>
          <a:prstGeom prst="rect">
            <a:avLst/>
          </a:prstGeom>
        </p:spPr>
        <p:txBody>
          <a:bodyPr lIns="0" tIns="0" rIns="0" bIns="0"/>
          <a:lstStyle>
            <a:lvl1pPr marL="0" indent="0">
              <a:spcBef>
                <a:spcPts val="0"/>
              </a:spcBef>
              <a:buFontTx/>
              <a:buNone/>
              <a:defRPr sz="36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20285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952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952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rgbClr val="16726E"/>
                </a:solidFill>
                <a:uFillTx/>
                <a:latin typeface="Arial" pitchFamily="34"/>
                <a:ea typeface="Arimo" pitchFamily="34"/>
                <a:cs typeface="Arial" pitchFamily="34"/>
              </a:defRPr>
            </a:lvl1pPr>
          </a:lstStyle>
          <a:p>
            <a:pPr lvl="0"/>
            <a:r>
              <a:rPr lang="en-US" dirty="0"/>
              <a:t>Header</a:t>
            </a:r>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1361" y="219247"/>
            <a:ext cx="10414000" cy="938991"/>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rgbClr val="16726E"/>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dirty="0"/>
              <a:t>Header</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126B297-D157-414E-824F-EEF3132E3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99E44089-5519-3747-A435-16AC594BE4EC}"/>
              </a:ext>
            </a:extLst>
          </p:cNvPr>
          <p:cNvSpPr>
            <a:spLocks noGrp="1"/>
          </p:cNvSpPr>
          <p:nvPr>
            <p:ph type="body" sz="quarter" idx="11"/>
          </p:nvPr>
        </p:nvSpPr>
        <p:spPr>
          <a:xfrm>
            <a:off x="4572000" y="2481263"/>
            <a:ext cx="6781800" cy="1644650"/>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66A9B55E-70B3-4149-A97C-6BEA84677C31}"/>
              </a:ext>
            </a:extLst>
          </p:cNvPr>
          <p:cNvSpPr>
            <a:spLocks noGrp="1"/>
          </p:cNvSpPr>
          <p:nvPr>
            <p:ph type="body" sz="quarter" idx="12"/>
          </p:nvPr>
        </p:nvSpPr>
        <p:spPr>
          <a:xfrm>
            <a:off x="4559300" y="4654550"/>
            <a:ext cx="6821488" cy="1611313"/>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a:extLst>
              <a:ext uri="{FF2B5EF4-FFF2-40B4-BE49-F238E27FC236}">
                <a16:creationId xmlns:a16="http://schemas.microsoft.com/office/drawing/2014/main" id="{44D3A4B2-43B6-6D0B-B78F-75862DAB659D}"/>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9728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3 Row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8651DE-5EBC-4E4C-ADC6-769FF466B373}"/>
              </a:ext>
            </a:extLst>
          </p:cNvPr>
          <p:cNvCxnSpPr>
            <a:cxnSpLocks/>
          </p:cNvCxnSpPr>
          <p:nvPr userDrawn="1"/>
        </p:nvCxnSpPr>
        <p:spPr>
          <a:xfrm>
            <a:off x="1947841" y="2323516"/>
            <a:ext cx="9405959" cy="0"/>
          </a:xfrm>
          <a:prstGeom prst="straightConnector1">
            <a:avLst/>
          </a:prstGeom>
          <a:noFill/>
          <a:ln w="9525" cap="flat">
            <a:solidFill>
              <a:srgbClr val="F76366"/>
            </a:solidFill>
            <a:prstDash val="solid"/>
            <a:miter/>
          </a:ln>
        </p:spPr>
      </p:cxnSp>
      <p:cxnSp>
        <p:nvCxnSpPr>
          <p:cNvPr id="20" name="Straight Connector 11">
            <a:extLst>
              <a:ext uri="{FF2B5EF4-FFF2-40B4-BE49-F238E27FC236}">
                <a16:creationId xmlns:a16="http://schemas.microsoft.com/office/drawing/2014/main" id="{7B28E41B-69A5-3F4C-8C94-C126B4D29606}"/>
              </a:ext>
            </a:extLst>
          </p:cNvPr>
          <p:cNvCxnSpPr>
            <a:cxnSpLocks/>
          </p:cNvCxnSpPr>
          <p:nvPr userDrawn="1"/>
        </p:nvCxnSpPr>
        <p:spPr>
          <a:xfrm>
            <a:off x="1947841" y="4726513"/>
            <a:ext cx="9405959" cy="0"/>
          </a:xfrm>
          <a:prstGeom prst="straightConnector1">
            <a:avLst/>
          </a:prstGeom>
          <a:noFill/>
          <a:ln w="9525" cap="flat">
            <a:solidFill>
              <a:srgbClr val="F76366"/>
            </a:solidFill>
            <a:prstDash val="solid"/>
            <a:miter/>
          </a:ln>
        </p:spPr>
      </p:cxnSp>
      <p:cxnSp>
        <p:nvCxnSpPr>
          <p:cNvPr id="24" name="Straight Connector 11">
            <a:extLst>
              <a:ext uri="{FF2B5EF4-FFF2-40B4-BE49-F238E27FC236}">
                <a16:creationId xmlns:a16="http://schemas.microsoft.com/office/drawing/2014/main" id="{E18BB46A-E7F4-5140-A4C4-A0E9D5B56B63}"/>
              </a:ext>
            </a:extLst>
          </p:cNvPr>
          <p:cNvCxnSpPr>
            <a:cxnSpLocks/>
          </p:cNvCxnSpPr>
          <p:nvPr userDrawn="1"/>
        </p:nvCxnSpPr>
        <p:spPr>
          <a:xfrm>
            <a:off x="1947840" y="3496621"/>
            <a:ext cx="9405959" cy="0"/>
          </a:xfrm>
          <a:prstGeom prst="straightConnector1">
            <a:avLst/>
          </a:prstGeom>
          <a:noFill/>
          <a:ln w="9525" cap="flat">
            <a:solidFill>
              <a:srgbClr val="F76366"/>
            </a:solidFill>
            <a:prstDash val="solid"/>
            <a:miter/>
          </a:ln>
        </p:spPr>
      </p:cxnSp>
      <p:sp>
        <p:nvSpPr>
          <p:cNvPr id="2" name="Title 1">
            <a:extLst>
              <a:ext uri="{FF2B5EF4-FFF2-40B4-BE49-F238E27FC236}">
                <a16:creationId xmlns:a16="http://schemas.microsoft.com/office/drawing/2014/main" id="{5C2389B2-C2BA-184C-96C3-10F4DECC1BEB}"/>
              </a:ext>
            </a:extLst>
          </p:cNvPr>
          <p:cNvSpPr>
            <a:spLocks noGrp="1"/>
          </p:cNvSpPr>
          <p:nvPr>
            <p:ph type="title" hasCustomPrompt="1"/>
          </p:nvPr>
        </p:nvSpPr>
        <p:spPr>
          <a:xfrm>
            <a:off x="721360" y="219248"/>
            <a:ext cx="10403839" cy="931164"/>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Table with 3 rows</a:t>
            </a:r>
          </a:p>
        </p:txBody>
      </p:sp>
      <p:sp>
        <p:nvSpPr>
          <p:cNvPr id="4" name="Text Placeholder 3">
            <a:extLst>
              <a:ext uri="{FF2B5EF4-FFF2-40B4-BE49-F238E27FC236}">
                <a16:creationId xmlns:a16="http://schemas.microsoft.com/office/drawing/2014/main" id="{8444DFBF-D793-9447-9310-976B22A43BB5}"/>
              </a:ext>
            </a:extLst>
          </p:cNvPr>
          <p:cNvSpPr>
            <a:spLocks noGrp="1"/>
          </p:cNvSpPr>
          <p:nvPr>
            <p:ph type="body" sz="quarter" idx="10"/>
          </p:nvPr>
        </p:nvSpPr>
        <p:spPr>
          <a:xfrm>
            <a:off x="4265613" y="2414588"/>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23" name="Text Placeholder 3">
            <a:extLst>
              <a:ext uri="{FF2B5EF4-FFF2-40B4-BE49-F238E27FC236}">
                <a16:creationId xmlns:a16="http://schemas.microsoft.com/office/drawing/2014/main" id="{86C7376B-CF73-734B-8D2C-2BBA6124B042}"/>
              </a:ext>
            </a:extLst>
          </p:cNvPr>
          <p:cNvSpPr>
            <a:spLocks noGrp="1"/>
          </p:cNvSpPr>
          <p:nvPr>
            <p:ph type="body" sz="quarter" idx="11"/>
          </p:nvPr>
        </p:nvSpPr>
        <p:spPr>
          <a:xfrm>
            <a:off x="4265613" y="3588761"/>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32" name="Text Placeholder 3">
            <a:extLst>
              <a:ext uri="{FF2B5EF4-FFF2-40B4-BE49-F238E27FC236}">
                <a16:creationId xmlns:a16="http://schemas.microsoft.com/office/drawing/2014/main" id="{E9D94E54-111B-3344-8B28-3D61371D5B9E}"/>
              </a:ext>
            </a:extLst>
          </p:cNvPr>
          <p:cNvSpPr>
            <a:spLocks noGrp="1"/>
          </p:cNvSpPr>
          <p:nvPr>
            <p:ph type="body" sz="quarter" idx="12"/>
          </p:nvPr>
        </p:nvSpPr>
        <p:spPr>
          <a:xfrm>
            <a:off x="4265613" y="4825279"/>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6" name="Text Placeholder 5">
            <a:extLst>
              <a:ext uri="{FF2B5EF4-FFF2-40B4-BE49-F238E27FC236}">
                <a16:creationId xmlns:a16="http://schemas.microsoft.com/office/drawing/2014/main" id="{267120CD-E33F-914E-9BF5-9754AE4174D0}"/>
              </a:ext>
            </a:extLst>
          </p:cNvPr>
          <p:cNvSpPr>
            <a:spLocks noGrp="1"/>
          </p:cNvSpPr>
          <p:nvPr>
            <p:ph type="body" sz="quarter" idx="13" hasCustomPrompt="1"/>
          </p:nvPr>
        </p:nvSpPr>
        <p:spPr>
          <a:xfrm>
            <a:off x="1947863" y="2414588"/>
            <a:ext cx="2187575" cy="1014412"/>
          </a:xfrm>
          <a:prstGeom prst="rect">
            <a:avLst/>
          </a:prstGeom>
        </p:spPr>
        <p:txBody>
          <a:bodyPr lIns="0" tIns="0" rIns="0" bIns="0"/>
          <a:lstStyle>
            <a:lvl1pPr marL="0" indent="0">
              <a:lnSpc>
                <a:spcPct val="100000"/>
              </a:lnSpc>
              <a:spcBef>
                <a:spcPts val="0"/>
              </a:spcBef>
              <a:buFontTx/>
              <a:buNone/>
              <a:defRPr sz="2400" b="1">
                <a:solidFill>
                  <a:srgbClr val="16726E"/>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3F71E169-15B4-6D48-9464-EEE8ADB0442D}"/>
              </a:ext>
            </a:extLst>
          </p:cNvPr>
          <p:cNvSpPr>
            <a:spLocks noGrp="1"/>
          </p:cNvSpPr>
          <p:nvPr>
            <p:ph type="body" sz="quarter" idx="14" hasCustomPrompt="1"/>
          </p:nvPr>
        </p:nvSpPr>
        <p:spPr>
          <a:xfrm>
            <a:off x="1947863" y="3588761"/>
            <a:ext cx="2187575" cy="1014412"/>
          </a:xfrm>
          <a:prstGeom prst="rect">
            <a:avLst/>
          </a:prstGeom>
        </p:spPr>
        <p:txBody>
          <a:bodyPr lIns="0" tIns="0" rIns="0" bIns="0"/>
          <a:lstStyle>
            <a:lvl1pPr marL="0" indent="0">
              <a:lnSpc>
                <a:spcPct val="100000"/>
              </a:lnSpc>
              <a:spcBef>
                <a:spcPts val="0"/>
              </a:spcBef>
              <a:buFontTx/>
              <a:buNone/>
              <a:defRPr sz="2400" b="1">
                <a:solidFill>
                  <a:srgbClr val="16726E"/>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16" name="Text Placeholder 15">
            <a:extLst>
              <a:ext uri="{FF2B5EF4-FFF2-40B4-BE49-F238E27FC236}">
                <a16:creationId xmlns:a16="http://schemas.microsoft.com/office/drawing/2014/main" id="{B27F4967-8B15-054E-A1D7-E445BD63E63A}"/>
              </a:ext>
            </a:extLst>
          </p:cNvPr>
          <p:cNvSpPr>
            <a:spLocks noGrp="1"/>
          </p:cNvSpPr>
          <p:nvPr>
            <p:ph type="body" sz="quarter" idx="15" hasCustomPrompt="1"/>
          </p:nvPr>
        </p:nvSpPr>
        <p:spPr>
          <a:xfrm>
            <a:off x="1947863" y="4826000"/>
            <a:ext cx="2187575" cy="1014413"/>
          </a:xfrm>
          <a:prstGeom prst="rect">
            <a:avLst/>
          </a:prstGeom>
        </p:spPr>
        <p:txBody>
          <a:bodyPr lIns="0" tIns="0" rIns="0" bIns="0"/>
          <a:lstStyle>
            <a:lvl1pPr marL="0" indent="0">
              <a:lnSpc>
                <a:spcPct val="100000"/>
              </a:lnSpc>
              <a:spcBef>
                <a:spcPts val="0"/>
              </a:spcBef>
              <a:buFontTx/>
              <a:buNone/>
              <a:defRPr sz="2400" b="1">
                <a:solidFill>
                  <a:srgbClr val="16726E"/>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21" name="Slide Number Placeholder 12">
            <a:extLst>
              <a:ext uri="{FF2B5EF4-FFF2-40B4-BE49-F238E27FC236}">
                <a16:creationId xmlns:a16="http://schemas.microsoft.com/office/drawing/2014/main" id="{F96C02EA-4914-8645-A899-081F99859D75}"/>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56CF102-437F-174F-AA04-9D4E6C1C19C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6CBE32-512B-C543-B153-50C4F7A828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3" name="Picture 2">
            <a:extLst>
              <a:ext uri="{FF2B5EF4-FFF2-40B4-BE49-F238E27FC236}">
                <a16:creationId xmlns:a16="http://schemas.microsoft.com/office/drawing/2014/main" id="{E1B8D6AA-BC3B-C7B6-603A-FE365167037A}"/>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10729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4 Points + Images">
    <p:spTree>
      <p:nvGrpSpPr>
        <p:cNvPr id="1" name=""/>
        <p:cNvGrpSpPr/>
        <p:nvPr/>
      </p:nvGrpSpPr>
      <p:grpSpPr>
        <a:xfrm>
          <a:off x="0" y="0"/>
          <a:ext cx="0" cy="0"/>
          <a:chOff x="0" y="0"/>
          <a:chExt cx="0" cy="0"/>
        </a:xfrm>
      </p:grpSpPr>
      <p:cxnSp>
        <p:nvCxnSpPr>
          <p:cNvPr id="16" name="Straight Connector 36">
            <a:extLst>
              <a:ext uri="{FF2B5EF4-FFF2-40B4-BE49-F238E27FC236}">
                <a16:creationId xmlns:a16="http://schemas.microsoft.com/office/drawing/2014/main" id="{89A0E903-E331-D14C-8CE1-EF3690AA6B6F}"/>
              </a:ext>
            </a:extLst>
          </p:cNvPr>
          <p:cNvCxnSpPr>
            <a:cxnSpLocks/>
          </p:cNvCxnSpPr>
          <p:nvPr/>
        </p:nvCxnSpPr>
        <p:spPr>
          <a:xfrm>
            <a:off x="6305153" y="2033620"/>
            <a:ext cx="5194300" cy="0"/>
          </a:xfrm>
          <a:prstGeom prst="straightConnector1">
            <a:avLst/>
          </a:prstGeom>
          <a:noFill/>
          <a:ln w="9525" cap="flat">
            <a:solidFill>
              <a:srgbClr val="F76366"/>
            </a:solidFill>
            <a:prstDash val="solid"/>
            <a:miter/>
          </a:ln>
        </p:spPr>
      </p:cxnSp>
      <p:cxnSp>
        <p:nvCxnSpPr>
          <p:cNvPr id="36" name="Straight Connector 36">
            <a:extLst>
              <a:ext uri="{FF2B5EF4-FFF2-40B4-BE49-F238E27FC236}">
                <a16:creationId xmlns:a16="http://schemas.microsoft.com/office/drawing/2014/main" id="{A77C8866-946A-F44B-AF88-9C6C83E5CC46}"/>
              </a:ext>
            </a:extLst>
          </p:cNvPr>
          <p:cNvCxnSpPr>
            <a:cxnSpLocks/>
          </p:cNvCxnSpPr>
          <p:nvPr userDrawn="1"/>
        </p:nvCxnSpPr>
        <p:spPr>
          <a:xfrm>
            <a:off x="728006" y="2033620"/>
            <a:ext cx="4963886" cy="0"/>
          </a:xfrm>
          <a:prstGeom prst="straightConnector1">
            <a:avLst/>
          </a:prstGeom>
          <a:noFill/>
          <a:ln w="9525" cap="flat">
            <a:solidFill>
              <a:srgbClr val="F76366"/>
            </a:solidFill>
            <a:prstDash val="solid"/>
            <a:miter/>
          </a:ln>
        </p:spPr>
      </p:cxnSp>
      <p:cxnSp>
        <p:nvCxnSpPr>
          <p:cNvPr id="43" name="Straight Connector 36">
            <a:extLst>
              <a:ext uri="{FF2B5EF4-FFF2-40B4-BE49-F238E27FC236}">
                <a16:creationId xmlns:a16="http://schemas.microsoft.com/office/drawing/2014/main" id="{308F65F1-42C9-204F-8EBC-4309D49583FA}"/>
              </a:ext>
            </a:extLst>
          </p:cNvPr>
          <p:cNvCxnSpPr>
            <a:cxnSpLocks/>
          </p:cNvCxnSpPr>
          <p:nvPr userDrawn="1"/>
        </p:nvCxnSpPr>
        <p:spPr>
          <a:xfrm>
            <a:off x="6305153" y="4235800"/>
            <a:ext cx="5194300" cy="0"/>
          </a:xfrm>
          <a:prstGeom prst="straightConnector1">
            <a:avLst/>
          </a:prstGeom>
          <a:noFill/>
          <a:ln w="9525" cap="flat">
            <a:solidFill>
              <a:srgbClr val="F76366"/>
            </a:solidFill>
            <a:prstDash val="solid"/>
            <a:miter/>
          </a:ln>
        </p:spPr>
      </p:cxnSp>
      <p:cxnSp>
        <p:nvCxnSpPr>
          <p:cNvPr id="45" name="Straight Connector 36">
            <a:extLst>
              <a:ext uri="{FF2B5EF4-FFF2-40B4-BE49-F238E27FC236}">
                <a16:creationId xmlns:a16="http://schemas.microsoft.com/office/drawing/2014/main" id="{24707938-9427-3441-9D0B-096F774D2BC0}"/>
              </a:ext>
            </a:extLst>
          </p:cNvPr>
          <p:cNvCxnSpPr>
            <a:cxnSpLocks/>
          </p:cNvCxnSpPr>
          <p:nvPr userDrawn="1"/>
        </p:nvCxnSpPr>
        <p:spPr>
          <a:xfrm>
            <a:off x="728006" y="4235800"/>
            <a:ext cx="4963886" cy="0"/>
          </a:xfrm>
          <a:prstGeom prst="straightConnector1">
            <a:avLst/>
          </a:prstGeom>
          <a:noFill/>
          <a:ln w="9525" cap="flat">
            <a:solidFill>
              <a:srgbClr val="F76366"/>
            </a:solidFill>
            <a:prstDash val="solid"/>
            <a:miter/>
          </a:ln>
        </p:spPr>
      </p:cxnSp>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006" y="219247"/>
            <a:ext cx="10397194" cy="96347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006" y="2075092"/>
            <a:ext cx="4949377" cy="383019"/>
          </a:xfrm>
          <a:prstGeom prst="rect">
            <a:avLst/>
          </a:prstGeom>
        </p:spPr>
        <p:txBody>
          <a:bodyPr vert="horz" lIns="0" tIns="0" rIns="0" bIns="0" anchor="t" anchorCtr="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154" y="2075092"/>
            <a:ext cx="5169216" cy="383019"/>
          </a:xfrm>
          <a:prstGeom prst="rect">
            <a:avLst/>
          </a:prstGeom>
        </p:spPr>
        <p:txBody>
          <a:bodyPr lIns="0" tIns="0" rIns="0" bIns="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006" y="4286914"/>
            <a:ext cx="4963885" cy="393266"/>
          </a:xfrm>
          <a:prstGeom prst="rect">
            <a:avLst/>
          </a:prstGeom>
        </p:spPr>
        <p:txBody>
          <a:bodyPr lIns="0" tIns="0" rIns="0" bIns="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153" y="4286914"/>
            <a:ext cx="5194299" cy="393266"/>
          </a:xfrm>
          <a:prstGeom prst="rect">
            <a:avLst/>
          </a:prstGeom>
        </p:spPr>
        <p:txBody>
          <a:bodyPr lIns="0" tIns="0" rIns="0" bIns="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81333" y="2574577"/>
            <a:ext cx="3110560"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158480" y="2572990"/>
            <a:ext cx="3340974" cy="1371597"/>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81333" y="4797077"/>
            <a:ext cx="3110560"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158480" y="4795490"/>
            <a:ext cx="3340974" cy="1300162"/>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28006" y="2572990"/>
            <a:ext cx="1641210"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3" name="Picture 2">
            <a:extLst>
              <a:ext uri="{FF2B5EF4-FFF2-40B4-BE49-F238E27FC236}">
                <a16:creationId xmlns:a16="http://schemas.microsoft.com/office/drawing/2014/main" id="{BC3E68FF-459E-05CB-810F-CC64677B98C1}"/>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40051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4 Point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006" y="219247"/>
            <a:ext cx="10397194" cy="96347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006" y="2075092"/>
            <a:ext cx="4949377" cy="383019"/>
          </a:xfrm>
          <a:prstGeom prst="rect">
            <a:avLst/>
          </a:prstGeom>
        </p:spPr>
        <p:txBody>
          <a:bodyPr vert="horz" lIns="0" tIns="0" rIns="0" bIns="0" anchor="t" anchorCtr="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154" y="2075092"/>
            <a:ext cx="5169216" cy="383019"/>
          </a:xfrm>
          <a:prstGeom prst="rect">
            <a:avLst/>
          </a:prstGeom>
        </p:spPr>
        <p:txBody>
          <a:bodyPr lIns="0" tIns="0" rIns="0" bIns="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006" y="4286914"/>
            <a:ext cx="4963885" cy="393266"/>
          </a:xfrm>
          <a:prstGeom prst="rect">
            <a:avLst/>
          </a:prstGeom>
        </p:spPr>
        <p:txBody>
          <a:bodyPr lIns="0" tIns="0" rIns="0" bIns="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153" y="4286914"/>
            <a:ext cx="5194299" cy="393266"/>
          </a:xfrm>
          <a:prstGeom prst="rect">
            <a:avLst/>
          </a:prstGeom>
        </p:spPr>
        <p:txBody>
          <a:bodyPr lIns="0" tIns="0" rIns="0" bIns="0"/>
          <a:lstStyle>
            <a:lvl1pPr marL="0" indent="0">
              <a:lnSpc>
                <a:spcPct val="100000"/>
              </a:lnSpc>
              <a:spcBef>
                <a:spcPts val="0"/>
              </a:spcBef>
              <a:buFontTx/>
              <a:buNone/>
              <a:defRPr sz="2000" b="1" i="0">
                <a:solidFill>
                  <a:srgbClr val="16726E"/>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81333" y="2574577"/>
            <a:ext cx="3110560"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158480" y="2572990"/>
            <a:ext cx="3340974" cy="1371597"/>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81333" y="4797077"/>
            <a:ext cx="3110560"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158480" y="4795490"/>
            <a:ext cx="3340974" cy="1300162"/>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28006" y="2572990"/>
            <a:ext cx="1641210"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3" name="Picture 2">
            <a:extLst>
              <a:ext uri="{FF2B5EF4-FFF2-40B4-BE49-F238E27FC236}">
                <a16:creationId xmlns:a16="http://schemas.microsoft.com/office/drawing/2014/main" id="{BC3E68FF-459E-05CB-810F-CC64677B98C1}"/>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26431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8 Points">
    <p:spTree>
      <p:nvGrpSpPr>
        <p:cNvPr id="1" name=""/>
        <p:cNvGrpSpPr/>
        <p:nvPr/>
      </p:nvGrpSpPr>
      <p:grpSpPr>
        <a:xfrm>
          <a:off x="0" y="0"/>
          <a:ext cx="0" cy="0"/>
          <a:chOff x="0" y="0"/>
          <a:chExt cx="0" cy="0"/>
        </a:xfrm>
      </p:grpSpPr>
      <p:cxnSp>
        <p:nvCxnSpPr>
          <p:cNvPr id="14" name="Straight Connector 2">
            <a:extLst>
              <a:ext uri="{FF2B5EF4-FFF2-40B4-BE49-F238E27FC236}">
                <a16:creationId xmlns:a16="http://schemas.microsoft.com/office/drawing/2014/main" id="{13FE47D9-EA55-FC40-82E9-DEC507AD1E83}"/>
              </a:ext>
            </a:extLst>
          </p:cNvPr>
          <p:cNvCxnSpPr>
            <a:cxnSpLocks/>
          </p:cNvCxnSpPr>
          <p:nvPr userDrawn="1"/>
        </p:nvCxnSpPr>
        <p:spPr>
          <a:xfrm flipH="1">
            <a:off x="721360" y="4334627"/>
            <a:ext cx="2368694" cy="0"/>
          </a:xfrm>
          <a:prstGeom prst="straightConnector1">
            <a:avLst/>
          </a:prstGeom>
          <a:noFill/>
          <a:ln w="6350" cap="flat">
            <a:solidFill>
              <a:srgbClr val="F76366"/>
            </a:solidFill>
            <a:prstDash val="solid"/>
            <a:miter/>
          </a:ln>
        </p:spPr>
      </p:cxnSp>
      <p:cxnSp>
        <p:nvCxnSpPr>
          <p:cNvPr id="17" name="Straight Connector 21">
            <a:extLst>
              <a:ext uri="{FF2B5EF4-FFF2-40B4-BE49-F238E27FC236}">
                <a16:creationId xmlns:a16="http://schemas.microsoft.com/office/drawing/2014/main" id="{29619B6A-3E12-3E4F-97FA-908622D2B8AA}"/>
              </a:ext>
            </a:extLst>
          </p:cNvPr>
          <p:cNvCxnSpPr>
            <a:cxnSpLocks/>
          </p:cNvCxnSpPr>
          <p:nvPr userDrawn="1"/>
        </p:nvCxnSpPr>
        <p:spPr>
          <a:xfrm flipH="1">
            <a:off x="721361" y="2287106"/>
            <a:ext cx="2368692" cy="0"/>
          </a:xfrm>
          <a:prstGeom prst="straightConnector1">
            <a:avLst/>
          </a:prstGeom>
          <a:noFill/>
          <a:ln w="6350" cap="flat">
            <a:solidFill>
              <a:srgbClr val="F76366"/>
            </a:solidFill>
            <a:prstDash val="solid"/>
            <a:miter/>
          </a:ln>
        </p:spPr>
      </p:cxnSp>
      <p:sp>
        <p:nvSpPr>
          <p:cNvPr id="2" name="Title 1">
            <a:extLst>
              <a:ext uri="{FF2B5EF4-FFF2-40B4-BE49-F238E27FC236}">
                <a16:creationId xmlns:a16="http://schemas.microsoft.com/office/drawing/2014/main" id="{5E4BCA83-126C-8A40-AC5C-325A0CC8AA7A}"/>
              </a:ext>
            </a:extLst>
          </p:cNvPr>
          <p:cNvSpPr>
            <a:spLocks noGrp="1"/>
          </p:cNvSpPr>
          <p:nvPr>
            <p:ph type="title" hasCustomPrompt="1"/>
          </p:nvPr>
        </p:nvSpPr>
        <p:spPr>
          <a:xfrm>
            <a:off x="721360" y="219239"/>
            <a:ext cx="10414000" cy="928842"/>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Table with 8 points</a:t>
            </a:r>
          </a:p>
        </p:txBody>
      </p:sp>
      <p:cxnSp>
        <p:nvCxnSpPr>
          <p:cNvPr id="39" name="Straight Connector 2">
            <a:extLst>
              <a:ext uri="{FF2B5EF4-FFF2-40B4-BE49-F238E27FC236}">
                <a16:creationId xmlns:a16="http://schemas.microsoft.com/office/drawing/2014/main" id="{6CAB4FB4-39AF-9041-8CC0-A26422382530}"/>
              </a:ext>
            </a:extLst>
          </p:cNvPr>
          <p:cNvCxnSpPr>
            <a:cxnSpLocks/>
          </p:cNvCxnSpPr>
          <p:nvPr userDrawn="1"/>
        </p:nvCxnSpPr>
        <p:spPr>
          <a:xfrm flipH="1">
            <a:off x="3585953" y="4334627"/>
            <a:ext cx="2396015" cy="0"/>
          </a:xfrm>
          <a:prstGeom prst="straightConnector1">
            <a:avLst/>
          </a:prstGeom>
          <a:noFill/>
          <a:ln w="6350" cap="flat">
            <a:solidFill>
              <a:srgbClr val="F76366"/>
            </a:solidFill>
            <a:prstDash val="solid"/>
            <a:miter/>
          </a:ln>
        </p:spPr>
      </p:cxnSp>
      <p:cxnSp>
        <p:nvCxnSpPr>
          <p:cNvPr id="40" name="Straight Connector 21">
            <a:extLst>
              <a:ext uri="{FF2B5EF4-FFF2-40B4-BE49-F238E27FC236}">
                <a16:creationId xmlns:a16="http://schemas.microsoft.com/office/drawing/2014/main" id="{4AB60CE5-7F5D-ED41-958B-B272AE10DFC9}"/>
              </a:ext>
            </a:extLst>
          </p:cNvPr>
          <p:cNvCxnSpPr>
            <a:cxnSpLocks/>
          </p:cNvCxnSpPr>
          <p:nvPr userDrawn="1"/>
        </p:nvCxnSpPr>
        <p:spPr>
          <a:xfrm flipH="1">
            <a:off x="3585953" y="2287106"/>
            <a:ext cx="2396015" cy="0"/>
          </a:xfrm>
          <a:prstGeom prst="straightConnector1">
            <a:avLst/>
          </a:prstGeom>
          <a:noFill/>
          <a:ln w="6350" cap="flat">
            <a:solidFill>
              <a:srgbClr val="F76366"/>
            </a:solidFill>
            <a:prstDash val="solid"/>
            <a:miter/>
          </a:ln>
        </p:spPr>
      </p:cxnSp>
      <p:cxnSp>
        <p:nvCxnSpPr>
          <p:cNvPr id="42" name="Straight Connector 2">
            <a:extLst>
              <a:ext uri="{FF2B5EF4-FFF2-40B4-BE49-F238E27FC236}">
                <a16:creationId xmlns:a16="http://schemas.microsoft.com/office/drawing/2014/main" id="{BA89B143-BB24-8942-976F-30C1F753FD5F}"/>
              </a:ext>
            </a:extLst>
          </p:cNvPr>
          <p:cNvCxnSpPr>
            <a:cxnSpLocks/>
          </p:cNvCxnSpPr>
          <p:nvPr userDrawn="1"/>
        </p:nvCxnSpPr>
        <p:spPr>
          <a:xfrm flipH="1">
            <a:off x="6404018" y="4334627"/>
            <a:ext cx="2376979" cy="0"/>
          </a:xfrm>
          <a:prstGeom prst="straightConnector1">
            <a:avLst/>
          </a:prstGeom>
          <a:noFill/>
          <a:ln w="6350" cap="flat">
            <a:solidFill>
              <a:srgbClr val="F76366"/>
            </a:solidFill>
            <a:prstDash val="solid"/>
            <a:miter/>
          </a:ln>
        </p:spPr>
      </p:cxnSp>
      <p:cxnSp>
        <p:nvCxnSpPr>
          <p:cNvPr id="43" name="Straight Connector 21">
            <a:extLst>
              <a:ext uri="{FF2B5EF4-FFF2-40B4-BE49-F238E27FC236}">
                <a16:creationId xmlns:a16="http://schemas.microsoft.com/office/drawing/2014/main" id="{50CF07AB-E5E3-2047-9B71-2B94CCA0001C}"/>
              </a:ext>
            </a:extLst>
          </p:cNvPr>
          <p:cNvCxnSpPr>
            <a:cxnSpLocks/>
          </p:cNvCxnSpPr>
          <p:nvPr userDrawn="1"/>
        </p:nvCxnSpPr>
        <p:spPr>
          <a:xfrm flipH="1">
            <a:off x="6404018" y="2287106"/>
            <a:ext cx="2372922" cy="0"/>
          </a:xfrm>
          <a:prstGeom prst="straightConnector1">
            <a:avLst/>
          </a:prstGeom>
          <a:noFill/>
          <a:ln w="6350" cap="flat">
            <a:solidFill>
              <a:srgbClr val="F76366"/>
            </a:solidFill>
            <a:prstDash val="solid"/>
            <a:miter/>
          </a:ln>
        </p:spPr>
      </p:cxnSp>
      <p:cxnSp>
        <p:nvCxnSpPr>
          <p:cNvPr id="45" name="Straight Connector 2">
            <a:extLst>
              <a:ext uri="{FF2B5EF4-FFF2-40B4-BE49-F238E27FC236}">
                <a16:creationId xmlns:a16="http://schemas.microsoft.com/office/drawing/2014/main" id="{5D0B50D6-7F1D-5D42-9995-A44CCDC847EC}"/>
              </a:ext>
            </a:extLst>
          </p:cNvPr>
          <p:cNvCxnSpPr>
            <a:cxnSpLocks/>
          </p:cNvCxnSpPr>
          <p:nvPr userDrawn="1"/>
        </p:nvCxnSpPr>
        <p:spPr>
          <a:xfrm flipH="1">
            <a:off x="9159250" y="4334627"/>
            <a:ext cx="2356986" cy="0"/>
          </a:xfrm>
          <a:prstGeom prst="straightConnector1">
            <a:avLst/>
          </a:prstGeom>
          <a:noFill/>
          <a:ln w="6350" cap="flat">
            <a:solidFill>
              <a:srgbClr val="F76366"/>
            </a:solidFill>
            <a:prstDash val="solid"/>
            <a:miter/>
          </a:ln>
        </p:spPr>
      </p:cxnSp>
      <p:cxnSp>
        <p:nvCxnSpPr>
          <p:cNvPr id="46" name="Straight Connector 21">
            <a:extLst>
              <a:ext uri="{FF2B5EF4-FFF2-40B4-BE49-F238E27FC236}">
                <a16:creationId xmlns:a16="http://schemas.microsoft.com/office/drawing/2014/main" id="{529BF895-274F-594D-AF96-EB7AAE08393F}"/>
              </a:ext>
            </a:extLst>
          </p:cNvPr>
          <p:cNvCxnSpPr>
            <a:cxnSpLocks/>
          </p:cNvCxnSpPr>
          <p:nvPr userDrawn="1"/>
        </p:nvCxnSpPr>
        <p:spPr>
          <a:xfrm flipH="1">
            <a:off x="9159250" y="2287106"/>
            <a:ext cx="2356986" cy="0"/>
          </a:xfrm>
          <a:prstGeom prst="straightConnector1">
            <a:avLst/>
          </a:prstGeom>
          <a:noFill/>
          <a:ln w="6350" cap="flat">
            <a:solidFill>
              <a:srgbClr val="F76366"/>
            </a:solidFill>
            <a:prstDash val="solid"/>
            <a:miter/>
          </a:ln>
        </p:spPr>
      </p:cxnSp>
      <p:sp>
        <p:nvSpPr>
          <p:cNvPr id="4" name="Text Placeholder 3">
            <a:extLst>
              <a:ext uri="{FF2B5EF4-FFF2-40B4-BE49-F238E27FC236}">
                <a16:creationId xmlns:a16="http://schemas.microsoft.com/office/drawing/2014/main" id="{9E6AEA36-A7DC-A649-915C-5DB263E97BAA}"/>
              </a:ext>
            </a:extLst>
          </p:cNvPr>
          <p:cNvSpPr>
            <a:spLocks noGrp="1"/>
          </p:cNvSpPr>
          <p:nvPr>
            <p:ph type="body" sz="quarter" idx="10" hasCustomPrompt="1"/>
          </p:nvPr>
        </p:nvSpPr>
        <p:spPr>
          <a:xfrm>
            <a:off x="721360" y="2327098"/>
            <a:ext cx="2368693" cy="484703"/>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vl2pPr>
              <a:buFontTx/>
              <a:buNone/>
              <a:defRPr/>
            </a:lvl2pPr>
            <a:lvl3pPr>
              <a:buFontTx/>
              <a:buNone/>
              <a:defRPr/>
            </a:lvl3pPr>
            <a:lvl4pPr>
              <a:buFontTx/>
              <a:buNone/>
              <a:defRPr/>
            </a:lvl4pPr>
            <a:lvl5pPr>
              <a:buFontTx/>
              <a:buNone/>
              <a:defRPr/>
            </a:lvl5pPr>
          </a:lstStyle>
          <a:p>
            <a:pPr lvl="0"/>
            <a:r>
              <a:rPr lang="en-US" dirty="0"/>
              <a:t>Header</a:t>
            </a:r>
          </a:p>
        </p:txBody>
      </p:sp>
      <p:sp>
        <p:nvSpPr>
          <p:cNvPr id="6" name="Text Placeholder 5">
            <a:extLst>
              <a:ext uri="{FF2B5EF4-FFF2-40B4-BE49-F238E27FC236}">
                <a16:creationId xmlns:a16="http://schemas.microsoft.com/office/drawing/2014/main" id="{AADEC775-C947-D244-8752-8C3DD0CCDF70}"/>
              </a:ext>
            </a:extLst>
          </p:cNvPr>
          <p:cNvSpPr>
            <a:spLocks noGrp="1"/>
          </p:cNvSpPr>
          <p:nvPr>
            <p:ph type="body" sz="quarter" idx="11" hasCustomPrompt="1"/>
          </p:nvPr>
        </p:nvSpPr>
        <p:spPr>
          <a:xfrm>
            <a:off x="3585952" y="2327098"/>
            <a:ext cx="2396015" cy="484187"/>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stStyle>
          <a:p>
            <a:pPr lvl="0"/>
            <a:r>
              <a:rPr lang="en-US" dirty="0"/>
              <a:t>Header</a:t>
            </a:r>
          </a:p>
        </p:txBody>
      </p:sp>
      <p:sp>
        <p:nvSpPr>
          <p:cNvPr id="23" name="Text Placeholder 22">
            <a:extLst>
              <a:ext uri="{FF2B5EF4-FFF2-40B4-BE49-F238E27FC236}">
                <a16:creationId xmlns:a16="http://schemas.microsoft.com/office/drawing/2014/main" id="{713A443D-B063-1349-9AA8-0DC7CF74C1D9}"/>
              </a:ext>
            </a:extLst>
          </p:cNvPr>
          <p:cNvSpPr>
            <a:spLocks noGrp="1"/>
          </p:cNvSpPr>
          <p:nvPr>
            <p:ph type="body" sz="quarter" idx="12" hasCustomPrompt="1"/>
          </p:nvPr>
        </p:nvSpPr>
        <p:spPr>
          <a:xfrm>
            <a:off x="6419807" y="2327098"/>
            <a:ext cx="2356987" cy="484187"/>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29" name="Text Placeholder 28">
            <a:extLst>
              <a:ext uri="{FF2B5EF4-FFF2-40B4-BE49-F238E27FC236}">
                <a16:creationId xmlns:a16="http://schemas.microsoft.com/office/drawing/2014/main" id="{0DB7FD91-AF73-C940-BA2C-AF665C6BF7A1}"/>
              </a:ext>
            </a:extLst>
          </p:cNvPr>
          <p:cNvSpPr>
            <a:spLocks noGrp="1"/>
          </p:cNvSpPr>
          <p:nvPr>
            <p:ph type="body" sz="quarter" idx="13" hasCustomPrompt="1"/>
          </p:nvPr>
        </p:nvSpPr>
        <p:spPr>
          <a:xfrm>
            <a:off x="9159249" y="2327098"/>
            <a:ext cx="2356986" cy="484187"/>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35" name="Text Placeholder 34">
            <a:extLst>
              <a:ext uri="{FF2B5EF4-FFF2-40B4-BE49-F238E27FC236}">
                <a16:creationId xmlns:a16="http://schemas.microsoft.com/office/drawing/2014/main" id="{653789CD-493A-9447-AF9C-E84DE9E57440}"/>
              </a:ext>
            </a:extLst>
          </p:cNvPr>
          <p:cNvSpPr>
            <a:spLocks noGrp="1"/>
          </p:cNvSpPr>
          <p:nvPr>
            <p:ph type="body" sz="quarter" idx="14" hasCustomPrompt="1"/>
          </p:nvPr>
        </p:nvSpPr>
        <p:spPr>
          <a:xfrm>
            <a:off x="721360" y="4394253"/>
            <a:ext cx="2361332" cy="365846"/>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7" name="Text Placeholder 46">
            <a:extLst>
              <a:ext uri="{FF2B5EF4-FFF2-40B4-BE49-F238E27FC236}">
                <a16:creationId xmlns:a16="http://schemas.microsoft.com/office/drawing/2014/main" id="{FECE89A3-01FB-1C47-83B9-EE08A269CDA2}"/>
              </a:ext>
            </a:extLst>
          </p:cNvPr>
          <p:cNvSpPr>
            <a:spLocks noGrp="1"/>
          </p:cNvSpPr>
          <p:nvPr>
            <p:ph type="body" sz="quarter" idx="15" hasCustomPrompt="1"/>
          </p:nvPr>
        </p:nvSpPr>
        <p:spPr>
          <a:xfrm>
            <a:off x="3585953" y="4394253"/>
            <a:ext cx="2396014" cy="365846"/>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9" name="Text Placeholder 48">
            <a:extLst>
              <a:ext uri="{FF2B5EF4-FFF2-40B4-BE49-F238E27FC236}">
                <a16:creationId xmlns:a16="http://schemas.microsoft.com/office/drawing/2014/main" id="{01B2740D-DC7F-5C46-8390-6E4C2F592266}"/>
              </a:ext>
            </a:extLst>
          </p:cNvPr>
          <p:cNvSpPr>
            <a:spLocks noGrp="1"/>
          </p:cNvSpPr>
          <p:nvPr>
            <p:ph type="body" sz="quarter" idx="16" hasCustomPrompt="1"/>
          </p:nvPr>
        </p:nvSpPr>
        <p:spPr>
          <a:xfrm>
            <a:off x="6419808" y="4394253"/>
            <a:ext cx="2361189" cy="365846"/>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1" name="Text Placeholder 50">
            <a:extLst>
              <a:ext uri="{FF2B5EF4-FFF2-40B4-BE49-F238E27FC236}">
                <a16:creationId xmlns:a16="http://schemas.microsoft.com/office/drawing/2014/main" id="{DDB622EE-B538-5246-A770-E2E8E38EF437}"/>
              </a:ext>
            </a:extLst>
          </p:cNvPr>
          <p:cNvSpPr>
            <a:spLocks noGrp="1"/>
          </p:cNvSpPr>
          <p:nvPr>
            <p:ph type="body" sz="quarter" idx="17" hasCustomPrompt="1"/>
          </p:nvPr>
        </p:nvSpPr>
        <p:spPr>
          <a:xfrm>
            <a:off x="9159249" y="4394253"/>
            <a:ext cx="2368049" cy="365846"/>
          </a:xfrm>
          <a:prstGeom prst="rect">
            <a:avLst/>
          </a:prstGeom>
        </p:spPr>
        <p:txBody>
          <a:bodyPr lIns="0" tIns="0" rIns="0" bIns="0"/>
          <a:lstStyle>
            <a:lvl1pPr marL="0" indent="0">
              <a:lnSpc>
                <a:spcPct val="100000"/>
              </a:lnSpc>
              <a:spcBef>
                <a:spcPts val="0"/>
              </a:spcBef>
              <a:buFontTx/>
              <a:buNone/>
              <a:defRPr sz="1600" b="1">
                <a:solidFill>
                  <a:srgbClr val="16726E"/>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3" name="Text Placeholder 52">
            <a:extLst>
              <a:ext uri="{FF2B5EF4-FFF2-40B4-BE49-F238E27FC236}">
                <a16:creationId xmlns:a16="http://schemas.microsoft.com/office/drawing/2014/main" id="{670DCF57-A2E2-A243-8F78-8608AC8EE914}"/>
              </a:ext>
            </a:extLst>
          </p:cNvPr>
          <p:cNvSpPr>
            <a:spLocks noGrp="1"/>
          </p:cNvSpPr>
          <p:nvPr>
            <p:ph type="body" sz="quarter" idx="18" hasCustomPrompt="1"/>
          </p:nvPr>
        </p:nvSpPr>
        <p:spPr>
          <a:xfrm>
            <a:off x="721360" y="2883525"/>
            <a:ext cx="2361331"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5" name="Text Placeholder 54">
            <a:extLst>
              <a:ext uri="{FF2B5EF4-FFF2-40B4-BE49-F238E27FC236}">
                <a16:creationId xmlns:a16="http://schemas.microsoft.com/office/drawing/2014/main" id="{EFF7F820-25AC-184F-A103-92608BCD87BD}"/>
              </a:ext>
            </a:extLst>
          </p:cNvPr>
          <p:cNvSpPr>
            <a:spLocks noGrp="1"/>
          </p:cNvSpPr>
          <p:nvPr>
            <p:ph type="body" sz="quarter" idx="19" hasCustomPrompt="1"/>
          </p:nvPr>
        </p:nvSpPr>
        <p:spPr>
          <a:xfrm>
            <a:off x="3585953" y="2884105"/>
            <a:ext cx="2396014" cy="1325563"/>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7" name="Text Placeholder 56">
            <a:extLst>
              <a:ext uri="{FF2B5EF4-FFF2-40B4-BE49-F238E27FC236}">
                <a16:creationId xmlns:a16="http://schemas.microsoft.com/office/drawing/2014/main" id="{F50D67A9-D5A6-524E-ACEF-301879663D67}"/>
              </a:ext>
            </a:extLst>
          </p:cNvPr>
          <p:cNvSpPr>
            <a:spLocks noGrp="1"/>
          </p:cNvSpPr>
          <p:nvPr>
            <p:ph type="body" sz="quarter" idx="20" hasCustomPrompt="1"/>
          </p:nvPr>
        </p:nvSpPr>
        <p:spPr>
          <a:xfrm>
            <a:off x="6419953" y="2883525"/>
            <a:ext cx="2356987"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9" name="Text Placeholder 58">
            <a:extLst>
              <a:ext uri="{FF2B5EF4-FFF2-40B4-BE49-F238E27FC236}">
                <a16:creationId xmlns:a16="http://schemas.microsoft.com/office/drawing/2014/main" id="{55C5D0E5-41C9-E44B-9F88-060FF185A78B}"/>
              </a:ext>
            </a:extLst>
          </p:cNvPr>
          <p:cNvSpPr>
            <a:spLocks noGrp="1"/>
          </p:cNvSpPr>
          <p:nvPr>
            <p:ph type="body" sz="quarter" idx="21" hasCustomPrompt="1"/>
          </p:nvPr>
        </p:nvSpPr>
        <p:spPr>
          <a:xfrm>
            <a:off x="9159249" y="2882447"/>
            <a:ext cx="2356987" cy="129547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1" name="Text Placeholder 60">
            <a:extLst>
              <a:ext uri="{FF2B5EF4-FFF2-40B4-BE49-F238E27FC236}">
                <a16:creationId xmlns:a16="http://schemas.microsoft.com/office/drawing/2014/main" id="{0CB7CC81-5E36-3847-A628-A1046C8A11C4}"/>
              </a:ext>
            </a:extLst>
          </p:cNvPr>
          <p:cNvSpPr>
            <a:spLocks noGrp="1"/>
          </p:cNvSpPr>
          <p:nvPr>
            <p:ph type="body" sz="quarter" idx="22" hasCustomPrompt="1"/>
          </p:nvPr>
        </p:nvSpPr>
        <p:spPr>
          <a:xfrm>
            <a:off x="721360" y="4832978"/>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3" name="Text Placeholder 62">
            <a:extLst>
              <a:ext uri="{FF2B5EF4-FFF2-40B4-BE49-F238E27FC236}">
                <a16:creationId xmlns:a16="http://schemas.microsoft.com/office/drawing/2014/main" id="{5CC3F345-C467-B74C-948D-A29899636C3A}"/>
              </a:ext>
            </a:extLst>
          </p:cNvPr>
          <p:cNvSpPr>
            <a:spLocks noGrp="1"/>
          </p:cNvSpPr>
          <p:nvPr>
            <p:ph type="body" sz="quarter" idx="23" hasCustomPrompt="1"/>
          </p:nvPr>
        </p:nvSpPr>
        <p:spPr>
          <a:xfrm>
            <a:off x="3585952" y="4833986"/>
            <a:ext cx="2396013" cy="1443618"/>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5" name="Text Placeholder 64">
            <a:extLst>
              <a:ext uri="{FF2B5EF4-FFF2-40B4-BE49-F238E27FC236}">
                <a16:creationId xmlns:a16="http://schemas.microsoft.com/office/drawing/2014/main" id="{C3616DC8-E336-2045-8593-96CA2D8E5FE1}"/>
              </a:ext>
            </a:extLst>
          </p:cNvPr>
          <p:cNvSpPr>
            <a:spLocks noGrp="1"/>
          </p:cNvSpPr>
          <p:nvPr>
            <p:ph type="body" sz="quarter" idx="24" hasCustomPrompt="1"/>
          </p:nvPr>
        </p:nvSpPr>
        <p:spPr>
          <a:xfrm>
            <a:off x="6419953" y="4832979"/>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7" name="Text Placeholder 66">
            <a:extLst>
              <a:ext uri="{FF2B5EF4-FFF2-40B4-BE49-F238E27FC236}">
                <a16:creationId xmlns:a16="http://schemas.microsoft.com/office/drawing/2014/main" id="{ECB66314-286F-0C40-89CD-F58F33DA604E}"/>
              </a:ext>
            </a:extLst>
          </p:cNvPr>
          <p:cNvSpPr>
            <a:spLocks noGrp="1"/>
          </p:cNvSpPr>
          <p:nvPr>
            <p:ph type="body" sz="quarter" idx="25" hasCustomPrompt="1"/>
          </p:nvPr>
        </p:nvSpPr>
        <p:spPr>
          <a:xfrm>
            <a:off x="9159249" y="4832979"/>
            <a:ext cx="2368049" cy="1444625"/>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0" name="Slide Number Placeholder 12">
            <a:extLst>
              <a:ext uri="{FF2B5EF4-FFF2-40B4-BE49-F238E27FC236}">
                <a16:creationId xmlns:a16="http://schemas.microsoft.com/office/drawing/2014/main" id="{5456C155-F546-E142-A7BF-D3948EB390B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1745672D-362E-DF44-A5DE-ECE039F8AF57}"/>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520DA0-5DDF-F641-A5E9-261A07BE81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3" name="Picture 2">
            <a:extLst>
              <a:ext uri="{FF2B5EF4-FFF2-40B4-BE49-F238E27FC236}">
                <a16:creationId xmlns:a16="http://schemas.microsoft.com/office/drawing/2014/main" id="{E34A9A93-A990-CC0F-1744-5F3C212D61A3}"/>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391643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721360" y="219247"/>
            <a:ext cx="10355611" cy="918673"/>
          </a:xfrm>
          <a:prstGeom prst="rect">
            <a:avLst/>
          </a:prstGeom>
        </p:spPr>
        <p:txBody>
          <a:bodyPr lIns="0" tIns="0" rIns="0" bIns="0" anchor="ctr" anchorCtr="0"/>
          <a:lstStyle>
            <a:lvl1pPr algn="l">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stStyle>
          <a:p>
            <a:r>
              <a:rPr lang="en-US" dirty="0"/>
              <a:t>Header</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0AF10C-15E7-FE49-9C1B-10C8731EB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862A46B2-2869-6946-8174-07BF49D7F92B}"/>
              </a:ext>
            </a:extLst>
          </p:cNvPr>
          <p:cNvSpPr>
            <a:spLocks noGrp="1"/>
          </p:cNvSpPr>
          <p:nvPr>
            <p:ph type="body" sz="quarter" idx="10"/>
          </p:nvPr>
        </p:nvSpPr>
        <p:spPr>
          <a:xfrm>
            <a:off x="721360" y="1595120"/>
            <a:ext cx="10355611" cy="4632643"/>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400"/>
            </a:lvl1pPr>
            <a:lvl2pPr marL="320040" indent="-228600" defTabSz="457200">
              <a:lnSpc>
                <a:spcPct val="100000"/>
              </a:lnSpc>
              <a:spcBef>
                <a:spcPts val="0"/>
              </a:spcBef>
              <a:spcAft>
                <a:spcPts val="0"/>
              </a:spcAft>
              <a:tabLst>
                <a:tab pos="457200" algn="l"/>
              </a:tabLst>
              <a:defRPr sz="1400"/>
            </a:lvl2pPr>
            <a:lvl3pPr marL="502920" indent="-228600" defTabSz="457200">
              <a:lnSpc>
                <a:spcPct val="100000"/>
              </a:lnSpc>
              <a:spcBef>
                <a:spcPts val="0"/>
              </a:spcBef>
              <a:spcAft>
                <a:spcPts val="0"/>
              </a:spcAft>
              <a:tabLst>
                <a:tab pos="457200" algn="l"/>
              </a:tabLst>
              <a:defRPr sz="1400"/>
            </a:lvl3pPr>
            <a:lvl4pPr marL="731520" indent="-228600" defTabSz="457200">
              <a:lnSpc>
                <a:spcPct val="100000"/>
              </a:lnSpc>
              <a:spcBef>
                <a:spcPts val="0"/>
              </a:spcBef>
              <a:spcAft>
                <a:spcPts val="0"/>
              </a:spcAft>
              <a:tabLst>
                <a:tab pos="457200" algn="l"/>
              </a:tabLst>
              <a:defRPr sz="1400"/>
            </a:lvl4pPr>
            <a:lvl5pPr marL="914400" indent="-182880" defTabSz="457200">
              <a:defRPr sz="120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a:extLst>
              <a:ext uri="{FF2B5EF4-FFF2-40B4-BE49-F238E27FC236}">
                <a16:creationId xmlns:a16="http://schemas.microsoft.com/office/drawing/2014/main" id="{09F92416-7289-F628-4494-CE87091A1596}"/>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386922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A3FA52DC-873F-6847-9AA7-B418F4F990B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5DF5D68-B196-D243-9D31-99A206350DC8}"/>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E56CE-CDB2-7B44-BA8C-851887E41C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549329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Plan 2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061BD773-1C63-EB4D-9BC8-8A841228C174}"/>
              </a:ext>
            </a:extLst>
          </p:cNvPr>
          <p:cNvSpPr>
            <a:spLocks noGrp="1"/>
          </p:cNvSpPr>
          <p:nvPr>
            <p:ph type="title" hasCustomPrompt="1"/>
          </p:nvPr>
        </p:nvSpPr>
        <p:spPr>
          <a:xfrm>
            <a:off x="429490" y="345418"/>
            <a:ext cx="11356109" cy="542590"/>
          </a:xfrm>
          <a:prstGeom prst="rect">
            <a:avLst/>
          </a:prstGeom>
        </p:spPr>
        <p:txBody>
          <a:bodyPr lIns="0" tIns="0" rIns="0" bIns="0"/>
          <a:lstStyle>
            <a:lvl1pPr>
              <a:defRPr sz="2400" b="1" i="0">
                <a:latin typeface="Arial" panose="020B0604020202020204" pitchFamily="34" charset="0"/>
                <a:cs typeface="Arial" panose="020B0604020202020204" pitchFamily="34" charset="0"/>
              </a:defRPr>
            </a:lvl1pPr>
          </a:lstStyle>
          <a:p>
            <a:r>
              <a:rPr lang="en-US" b="0" dirty="0">
                <a:latin typeface="Arial" panose="020B0604020202020204" pitchFamily="34" charset="0"/>
              </a:rPr>
              <a:t>2 Month 2021 Project Plan</a:t>
            </a:r>
          </a:p>
        </p:txBody>
      </p:sp>
      <p:graphicFrame>
        <p:nvGraphicFramePr>
          <p:cNvPr id="4" name="Table 10">
            <a:extLst>
              <a:ext uri="{FF2B5EF4-FFF2-40B4-BE49-F238E27FC236}">
                <a16:creationId xmlns:a16="http://schemas.microsoft.com/office/drawing/2014/main" id="{FAF9C8D2-AFFC-7947-AC08-57C64A564218}"/>
              </a:ext>
            </a:extLst>
          </p:cNvPr>
          <p:cNvGraphicFramePr>
            <a:graphicFrameLocks noGrp="1"/>
          </p:cNvGraphicFramePr>
          <p:nvPr userDrawn="1">
            <p:extLst>
              <p:ext uri="{D42A27DB-BD31-4B8C-83A1-F6EECF244321}">
                <p14:modId xmlns:p14="http://schemas.microsoft.com/office/powerpoint/2010/main" val="2841681425"/>
              </p:ext>
            </p:extLst>
          </p:nvPr>
        </p:nvGraphicFramePr>
        <p:xfrm>
          <a:off x="429491" y="1080340"/>
          <a:ext cx="11356110" cy="4267514"/>
        </p:xfrm>
        <a:graphic>
          <a:graphicData uri="http://schemas.openxmlformats.org/drawingml/2006/table">
            <a:tbl>
              <a:tblPr firstRow="1" bandRow="1">
                <a:tableStyleId>{073A0DAA-6AF3-43AB-8588-CEC1D06C72B9}</a:tableStyleId>
              </a:tblPr>
              <a:tblGrid>
                <a:gridCol w="1040938">
                  <a:extLst>
                    <a:ext uri="{9D8B030D-6E8A-4147-A177-3AD203B41FA5}">
                      <a16:colId xmlns:a16="http://schemas.microsoft.com/office/drawing/2014/main" val="3435844346"/>
                    </a:ext>
                  </a:extLst>
                </a:gridCol>
                <a:gridCol w="1038629">
                  <a:extLst>
                    <a:ext uri="{9D8B030D-6E8A-4147-A177-3AD203B41FA5}">
                      <a16:colId xmlns:a16="http://schemas.microsoft.com/office/drawing/2014/main" val="1639597118"/>
                    </a:ext>
                  </a:extLst>
                </a:gridCol>
                <a:gridCol w="1038629">
                  <a:extLst>
                    <a:ext uri="{9D8B030D-6E8A-4147-A177-3AD203B41FA5}">
                      <a16:colId xmlns:a16="http://schemas.microsoft.com/office/drawing/2014/main" val="525754032"/>
                    </a:ext>
                  </a:extLst>
                </a:gridCol>
                <a:gridCol w="1038629">
                  <a:extLst>
                    <a:ext uri="{9D8B030D-6E8A-4147-A177-3AD203B41FA5}">
                      <a16:colId xmlns:a16="http://schemas.microsoft.com/office/drawing/2014/main" val="3132086791"/>
                    </a:ext>
                  </a:extLst>
                </a:gridCol>
                <a:gridCol w="1703648">
                  <a:extLst>
                    <a:ext uri="{9D8B030D-6E8A-4147-A177-3AD203B41FA5}">
                      <a16:colId xmlns:a16="http://schemas.microsoft.com/office/drawing/2014/main" val="2964950139"/>
                    </a:ext>
                  </a:extLst>
                </a:gridCol>
                <a:gridCol w="1731818">
                  <a:extLst>
                    <a:ext uri="{9D8B030D-6E8A-4147-A177-3AD203B41FA5}">
                      <a16:colId xmlns:a16="http://schemas.microsoft.com/office/drawing/2014/main" val="1908423612"/>
                    </a:ext>
                  </a:extLst>
                </a:gridCol>
                <a:gridCol w="1482436">
                  <a:extLst>
                    <a:ext uri="{9D8B030D-6E8A-4147-A177-3AD203B41FA5}">
                      <a16:colId xmlns:a16="http://schemas.microsoft.com/office/drawing/2014/main" val="3368195123"/>
                    </a:ext>
                  </a:extLst>
                </a:gridCol>
                <a:gridCol w="1177637">
                  <a:extLst>
                    <a:ext uri="{9D8B030D-6E8A-4147-A177-3AD203B41FA5}">
                      <a16:colId xmlns:a16="http://schemas.microsoft.com/office/drawing/2014/main" val="661972226"/>
                    </a:ext>
                  </a:extLst>
                </a:gridCol>
                <a:gridCol w="1103746">
                  <a:extLst>
                    <a:ext uri="{9D8B030D-6E8A-4147-A177-3AD203B41FA5}">
                      <a16:colId xmlns:a16="http://schemas.microsoft.com/office/drawing/2014/main" val="497956197"/>
                    </a:ext>
                  </a:extLst>
                </a:gridCol>
              </a:tblGrid>
              <a:tr h="404579">
                <a:tc gridSpan="5">
                  <a:txBody>
                    <a:bodyPr/>
                    <a:lstStyle/>
                    <a:p>
                      <a:pPr algn="ctr"/>
                      <a:r>
                        <a:rPr lang="en-US" sz="1200" b="1" spc="300" dirty="0">
                          <a:solidFill>
                            <a:schemeClr val="bg1"/>
                          </a:solidFill>
                          <a:latin typeface="+mn-lt"/>
                        </a:rPr>
                        <a:t>JANUARY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mn-lt"/>
                        </a:rPr>
                        <a:t>FEBRUARY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464501"/>
                  </a:ext>
                </a:extLst>
              </a:tr>
              <a:tr h="299870">
                <a:tc>
                  <a:txBody>
                    <a:bodyPr/>
                    <a:lstStyle/>
                    <a:p>
                      <a:pPr algn="ctr"/>
                      <a:endParaRPr lang="en-US" sz="1200" b="0" dirty="0">
                        <a:solidFill>
                          <a:schemeClr val="bg1"/>
                        </a:solidFill>
                      </a:endParaRP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extLst>
                  <a:ext uri="{0D108BD9-81ED-4DB2-BD59-A6C34878D82A}">
                    <a16:rowId xmlns:a16="http://schemas.microsoft.com/office/drawing/2014/main" val="468655932"/>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689415186"/>
                  </a:ext>
                </a:extLst>
              </a:tr>
              <a:tr h="730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797854684"/>
                  </a:ext>
                </a:extLst>
              </a:tr>
              <a:tr h="1473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1028998678"/>
                  </a:ext>
                </a:extLst>
              </a:tr>
            </a:tbl>
          </a:graphicData>
        </a:graphic>
      </p:graphicFrame>
      <p:grpSp>
        <p:nvGrpSpPr>
          <p:cNvPr id="5" name="Group 4">
            <a:extLst>
              <a:ext uri="{FF2B5EF4-FFF2-40B4-BE49-F238E27FC236}">
                <a16:creationId xmlns:a16="http://schemas.microsoft.com/office/drawing/2014/main" id="{020DF949-E328-1045-8FAC-465AD417AEF3}"/>
              </a:ext>
            </a:extLst>
          </p:cNvPr>
          <p:cNvGrpSpPr/>
          <p:nvPr userDrawn="1"/>
        </p:nvGrpSpPr>
        <p:grpSpPr>
          <a:xfrm>
            <a:off x="8005943" y="701716"/>
            <a:ext cx="294777" cy="5389649"/>
            <a:chOff x="2471057" y="968829"/>
            <a:chExt cx="217715" cy="5268685"/>
          </a:xfrm>
        </p:grpSpPr>
        <p:cxnSp>
          <p:nvCxnSpPr>
            <p:cNvPr id="6" name="Straight Connector 5">
              <a:extLst>
                <a:ext uri="{FF2B5EF4-FFF2-40B4-BE49-F238E27FC236}">
                  <a16:creationId xmlns:a16="http://schemas.microsoft.com/office/drawing/2014/main" id="{AEEE3036-2C0B-4D4F-AAD4-6A12044D704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FACF9D7A-DA8F-A942-B1A1-DE53B39DAEBD}"/>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E86F03D2-84F7-8440-A81B-78614AF601C2}"/>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31F882FC-2835-F840-B901-3849AC7FBDFD}"/>
              </a:ext>
            </a:extLst>
          </p:cNvPr>
          <p:cNvSpPr/>
          <p:nvPr userDrawn="1"/>
        </p:nvSpPr>
        <p:spPr>
          <a:xfrm>
            <a:off x="6250737"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65F7F-3F2E-6548-AFB8-8DCD16A3942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14E7AD-6D55-5D4C-BB90-5BB5E6A588EF}"/>
              </a:ext>
            </a:extLst>
          </p:cNvPr>
          <p:cNvSpPr/>
          <p:nvPr userDrawn="1"/>
        </p:nvSpPr>
        <p:spPr>
          <a:xfrm>
            <a:off x="7920705" y="599596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2A16C7-2A6C-3041-AB4B-7879EF8F18C7}"/>
              </a:ext>
            </a:extLst>
          </p:cNvPr>
          <p:cNvSpPr txBox="1"/>
          <p:nvPr userDrawn="1"/>
        </p:nvSpPr>
        <p:spPr>
          <a:xfrm>
            <a:off x="5882379" y="6258661"/>
            <a:ext cx="1077671"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6EB29B23-034F-6843-A2A5-7F84099252E5}"/>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D5041F94-3FA7-774A-ADAE-7E3A13AC2289}"/>
              </a:ext>
            </a:extLst>
          </p:cNvPr>
          <p:cNvSpPr txBox="1"/>
          <p:nvPr userDrawn="1"/>
        </p:nvSpPr>
        <p:spPr>
          <a:xfrm>
            <a:off x="7549976" y="6273818"/>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0616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6CE2DC-CB82-5CCA-48DB-5B86C54C36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33237" y="23853"/>
            <a:ext cx="6876347" cy="6876347"/>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920616" y="3429000"/>
            <a:ext cx="5599250" cy="1535112"/>
          </a:xfrm>
          <a:prstGeom prst="rect">
            <a:avLst/>
          </a:prstGeom>
        </p:spPr>
        <p:txBody>
          <a:bodyPr lIns="0" tIns="0" rIns="0" bIns="0"/>
          <a:lstStyle>
            <a:lvl1pPr marL="0" indent="0" algn="l">
              <a:spcBef>
                <a:spcPts val="0"/>
              </a:spcBef>
              <a:buNone/>
              <a:defRPr sz="2800" b="1">
                <a:solidFill>
                  <a:srgbClr val="16726E"/>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920754" y="1795463"/>
            <a:ext cx="5599112" cy="1535112"/>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920754" y="5127619"/>
            <a:ext cx="5463476"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920754" y="5596858"/>
            <a:ext cx="4412473" cy="347663"/>
          </a:xfrm>
          <a:prstGeom prst="rect">
            <a:avLst/>
          </a:prstGeom>
        </p:spPr>
        <p:txBody>
          <a:bodyPr lIns="0" tIns="0" rIns="0" bIns="0"/>
          <a:lstStyle>
            <a:lvl1pPr marL="0" indent="0">
              <a:lnSpc>
                <a:spcPct val="95000"/>
              </a:lnSpc>
              <a:spcBef>
                <a:spcPts val="0"/>
              </a:spcBef>
              <a:buFontTx/>
              <a:buNone/>
              <a:defRPr sz="16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920754" y="6124286"/>
            <a:ext cx="4412479" cy="347663"/>
          </a:xfrm>
          <a:prstGeom prst="rect">
            <a:avLst/>
          </a:prstGeom>
        </p:spPr>
        <p:txBody>
          <a:bodyPr lIns="0" tIns="0" rIns="0" bIns="0"/>
          <a:lstStyle>
            <a:lvl1pPr marL="0" indent="0">
              <a:spcBef>
                <a:spcPts val="0"/>
              </a:spcBef>
              <a:buFontTx/>
              <a:buNone/>
              <a:defRPr sz="16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7" name="Graphic 6">
            <a:extLst>
              <a:ext uri="{FF2B5EF4-FFF2-40B4-BE49-F238E27FC236}">
                <a16:creationId xmlns:a16="http://schemas.microsoft.com/office/drawing/2014/main" id="{2C862B87-C49C-5AB0-77A4-CD8249B340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50" y="472209"/>
            <a:ext cx="1053819" cy="394723"/>
          </a:xfrm>
          <a:prstGeom prst="rect">
            <a:avLst/>
          </a:prstGeom>
        </p:spPr>
      </p:pic>
      <p:pic>
        <p:nvPicPr>
          <p:cNvPr id="5" name="Picture 4" descr="A person and a child smiling&#10;&#10;Description automatically generated with medium confidence">
            <a:extLst>
              <a:ext uri="{FF2B5EF4-FFF2-40B4-BE49-F238E27FC236}">
                <a16:creationId xmlns:a16="http://schemas.microsoft.com/office/drawing/2014/main" id="{BEABC2DA-F35A-FE74-BFB5-0D280F08017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
          <a:stretch/>
        </p:blipFill>
        <p:spPr>
          <a:xfrm>
            <a:off x="4552403" y="149901"/>
            <a:ext cx="7657530" cy="6744171"/>
          </a:xfrm>
          <a:prstGeom prst="rect">
            <a:avLst/>
          </a:prstGeom>
        </p:spPr>
      </p:pic>
    </p:spTree>
    <p:extLst>
      <p:ext uri="{BB962C8B-B14F-4D97-AF65-F5344CB8AC3E}">
        <p14:creationId xmlns:p14="http://schemas.microsoft.com/office/powerpoint/2010/main" val="2261757477"/>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oject Plan 6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49FBF463-A400-DE43-82A9-DD6D7FCB1167}"/>
              </a:ext>
            </a:extLst>
          </p:cNvPr>
          <p:cNvSpPr>
            <a:spLocks noGrp="1"/>
          </p:cNvSpPr>
          <p:nvPr>
            <p:ph type="title" hasCustomPrompt="1"/>
          </p:nvPr>
        </p:nvSpPr>
        <p:spPr>
          <a:xfrm>
            <a:off x="431800" y="455102"/>
            <a:ext cx="8160911" cy="460666"/>
          </a:xfrm>
          <a:prstGeom prst="rect">
            <a:avLst/>
          </a:prstGeom>
        </p:spPr>
        <p:txBody>
          <a:bodyPr lIns="0" tIns="0" rIns="0" bIns="0"/>
          <a:lstStyle>
            <a:lvl1pPr>
              <a:defRPr sz="2400" b="1" i="0">
                <a:latin typeface="Arial" panose="020B0604020202020204" pitchFamily="34" charset="0"/>
                <a:cs typeface="Arial" panose="020B0604020202020204" pitchFamily="34" charset="0"/>
              </a:defRPr>
            </a:lvl1pPr>
          </a:lstStyle>
          <a:p>
            <a:r>
              <a:rPr lang="en-US" b="0" dirty="0">
                <a:latin typeface="Arial" panose="020B0604020202020204" pitchFamily="34" charset="0"/>
              </a:rPr>
              <a:t>6 Month 2021 Project Plan</a:t>
            </a:r>
          </a:p>
        </p:txBody>
      </p:sp>
      <p:graphicFrame>
        <p:nvGraphicFramePr>
          <p:cNvPr id="4" name="Table 10">
            <a:extLst>
              <a:ext uri="{FF2B5EF4-FFF2-40B4-BE49-F238E27FC236}">
                <a16:creationId xmlns:a16="http://schemas.microsoft.com/office/drawing/2014/main" id="{E2E29FBF-6530-CF43-ACCA-6E1AC2629876}"/>
              </a:ext>
            </a:extLst>
          </p:cNvPr>
          <p:cNvGraphicFramePr>
            <a:graphicFrameLocks noGrp="1"/>
          </p:cNvGraphicFramePr>
          <p:nvPr userDrawn="1">
            <p:extLst>
              <p:ext uri="{D42A27DB-BD31-4B8C-83A1-F6EECF244321}">
                <p14:modId xmlns:p14="http://schemas.microsoft.com/office/powerpoint/2010/main" val="2128789040"/>
              </p:ext>
            </p:extLst>
          </p:nvPr>
        </p:nvGraphicFramePr>
        <p:xfrm>
          <a:off x="431800" y="1443944"/>
          <a:ext cx="11353801" cy="4052463"/>
        </p:xfrm>
        <a:graphic>
          <a:graphicData uri="http://schemas.openxmlformats.org/drawingml/2006/table">
            <a:tbl>
              <a:tblPr firstRow="1" bandRow="1">
                <a:tableStyleId>{073A0DAA-6AF3-43AB-8588-CEC1D06C72B9}</a:tableStyleId>
              </a:tblPr>
              <a:tblGrid>
                <a:gridCol w="3550265">
                  <a:extLst>
                    <a:ext uri="{9D8B030D-6E8A-4147-A177-3AD203B41FA5}">
                      <a16:colId xmlns:a16="http://schemas.microsoft.com/office/drawing/2014/main" val="3435844346"/>
                    </a:ext>
                  </a:extLst>
                </a:gridCol>
                <a:gridCol w="2433484">
                  <a:extLst>
                    <a:ext uri="{9D8B030D-6E8A-4147-A177-3AD203B41FA5}">
                      <a16:colId xmlns:a16="http://schemas.microsoft.com/office/drawing/2014/main" val="1908423612"/>
                    </a:ext>
                  </a:extLst>
                </a:gridCol>
                <a:gridCol w="929149">
                  <a:extLst>
                    <a:ext uri="{9D8B030D-6E8A-4147-A177-3AD203B41FA5}">
                      <a16:colId xmlns:a16="http://schemas.microsoft.com/office/drawing/2014/main" val="4017755197"/>
                    </a:ext>
                  </a:extLst>
                </a:gridCol>
                <a:gridCol w="693174">
                  <a:extLst>
                    <a:ext uri="{9D8B030D-6E8A-4147-A177-3AD203B41FA5}">
                      <a16:colId xmlns:a16="http://schemas.microsoft.com/office/drawing/2014/main" val="4115210375"/>
                    </a:ext>
                  </a:extLst>
                </a:gridCol>
                <a:gridCol w="899652">
                  <a:extLst>
                    <a:ext uri="{9D8B030D-6E8A-4147-A177-3AD203B41FA5}">
                      <a16:colId xmlns:a16="http://schemas.microsoft.com/office/drawing/2014/main" val="1458724013"/>
                    </a:ext>
                  </a:extLst>
                </a:gridCol>
                <a:gridCol w="1076632">
                  <a:extLst>
                    <a:ext uri="{9D8B030D-6E8A-4147-A177-3AD203B41FA5}">
                      <a16:colId xmlns:a16="http://schemas.microsoft.com/office/drawing/2014/main" val="3721197081"/>
                    </a:ext>
                  </a:extLst>
                </a:gridCol>
                <a:gridCol w="1771445">
                  <a:extLst>
                    <a:ext uri="{9D8B030D-6E8A-4147-A177-3AD203B41FA5}">
                      <a16:colId xmlns:a16="http://schemas.microsoft.com/office/drawing/2014/main" val="1878194254"/>
                    </a:ext>
                  </a:extLst>
                </a:gridCol>
              </a:tblGrid>
              <a:tr h="370108">
                <a:tc>
                  <a:txBody>
                    <a:bodyPr/>
                    <a:lstStyle/>
                    <a:p>
                      <a:pPr algn="ctr"/>
                      <a:r>
                        <a:rPr lang="en-US" sz="1200" b="1" spc="0" dirty="0">
                          <a:solidFill>
                            <a:schemeClr val="bg1"/>
                          </a:solidFill>
                          <a:latin typeface="+mn-lt"/>
                        </a:rPr>
                        <a:t>JANUARY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FEBRUARY</a:t>
                      </a:r>
                    </a:p>
                  </a:txBody>
                  <a:tcPr anchor="ctr"/>
                </a:tc>
                <a:tc>
                  <a:txBody>
                    <a:bodyPr/>
                    <a:lstStyle/>
                    <a:p>
                      <a:pPr algn="ctr"/>
                      <a:r>
                        <a:rPr lang="en-US" sz="1200" b="1" spc="0" dirty="0">
                          <a:solidFill>
                            <a:schemeClr val="bg1"/>
                          </a:solidFill>
                          <a:latin typeface="+mn-lt"/>
                        </a:rPr>
                        <a:t>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JUNE</a:t>
                      </a:r>
                    </a:p>
                  </a:txBody>
                  <a:tcPr anchor="ctr"/>
                </a:tc>
                <a:tc>
                  <a:txBody>
                    <a:bodyPr/>
                    <a:lstStyle/>
                    <a:p>
                      <a:pPr algn="ctr"/>
                      <a:r>
                        <a:rPr lang="en-US" sz="1200" b="1" spc="0" dirty="0">
                          <a:solidFill>
                            <a:schemeClr val="bg1"/>
                          </a:solidFill>
                          <a:latin typeface="+mn-lt"/>
                        </a:rPr>
                        <a:t>JULY</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 here</a:t>
                      </a:r>
                    </a:p>
                  </a:txBody>
                  <a:tcPr anchor="ctr">
                    <a:solidFill>
                      <a:schemeClr val="bg2"/>
                    </a:solidFill>
                  </a:tcPr>
                </a:tc>
                <a:tc>
                  <a:txBody>
                    <a:bodyPr/>
                    <a:lstStyle/>
                    <a:p>
                      <a:pPr algn="ctr"/>
                      <a:r>
                        <a:rPr lang="en-US" sz="1200" dirty="0">
                          <a:solidFill>
                            <a:schemeClr val="bg1"/>
                          </a:solidFill>
                        </a:rPr>
                        <a:t>Text</a:t>
                      </a: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468655932"/>
                  </a:ext>
                </a:extLst>
              </a:tr>
              <a:tr h="824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CB588387-2F62-2C4B-B503-6576EE020300}"/>
              </a:ext>
            </a:extLst>
          </p:cNvPr>
          <p:cNvGrpSpPr/>
          <p:nvPr userDrawn="1"/>
        </p:nvGrpSpPr>
        <p:grpSpPr>
          <a:xfrm>
            <a:off x="6407468" y="1040180"/>
            <a:ext cx="397855" cy="5052598"/>
            <a:chOff x="2471057" y="968829"/>
            <a:chExt cx="217715" cy="5268685"/>
          </a:xfrm>
        </p:grpSpPr>
        <p:cxnSp>
          <p:nvCxnSpPr>
            <p:cNvPr id="6" name="Straight Connector 5">
              <a:extLst>
                <a:ext uri="{FF2B5EF4-FFF2-40B4-BE49-F238E27FC236}">
                  <a16:creationId xmlns:a16="http://schemas.microsoft.com/office/drawing/2014/main" id="{8B170AAE-2832-2B4E-A359-2995E9DB1A0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FB83C4-6DF1-D24B-9CA2-DCE3C16FFAD7}"/>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D548833-5A32-B24E-9EE2-957114AE0061}"/>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42CC9567-99C2-9349-90D0-CFB117460F52}"/>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BDFFD1-3F6F-464C-815A-6EDD529C55A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EDC9C-2416-6A40-AB23-A356B35B95E3}"/>
              </a:ext>
            </a:extLst>
          </p:cNvPr>
          <p:cNvSpPr/>
          <p:nvPr userDrawn="1"/>
        </p:nvSpPr>
        <p:spPr>
          <a:xfrm>
            <a:off x="6346126" y="5975924"/>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96D9D-CF5E-5540-9F31-642970E5751E}"/>
              </a:ext>
            </a:extLst>
          </p:cNvPr>
          <p:cNvSpPr txBox="1"/>
          <p:nvPr userDrawn="1"/>
        </p:nvSpPr>
        <p:spPr>
          <a:xfrm>
            <a:off x="6019287" y="6270814"/>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B91350C5-E354-F449-B033-3E0BD2003A6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84004E30-C6C9-CA42-AEBA-3F1AA8305DC9}"/>
              </a:ext>
            </a:extLst>
          </p:cNvPr>
          <p:cNvSpPr txBox="1"/>
          <p:nvPr userDrawn="1"/>
        </p:nvSpPr>
        <p:spPr>
          <a:xfrm>
            <a:off x="9673290" y="6291136"/>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353792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Plan 12 Months">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D7167A3-E1F3-7B4A-87C4-31FD5538DB06}"/>
              </a:ext>
            </a:extLst>
          </p:cNvPr>
          <p:cNvGraphicFramePr>
            <a:graphicFrameLocks noGrp="1"/>
          </p:cNvGraphicFramePr>
          <p:nvPr userDrawn="1">
            <p:extLst>
              <p:ext uri="{D42A27DB-BD31-4B8C-83A1-F6EECF244321}">
                <p14:modId xmlns:p14="http://schemas.microsoft.com/office/powerpoint/2010/main" val="3688591333"/>
              </p:ext>
            </p:extLst>
          </p:nvPr>
        </p:nvGraphicFramePr>
        <p:xfrm>
          <a:off x="431800" y="1411302"/>
          <a:ext cx="11353800" cy="4004065"/>
        </p:xfrm>
        <a:graphic>
          <a:graphicData uri="http://schemas.openxmlformats.org/drawingml/2006/table">
            <a:tbl>
              <a:tblPr firstRow="1" bandRow="1">
                <a:tableStyleId>{073A0DAA-6AF3-43AB-8588-CEC1D06C72B9}</a:tableStyleId>
              </a:tblPr>
              <a:tblGrid>
                <a:gridCol w="2134419">
                  <a:extLst>
                    <a:ext uri="{9D8B030D-6E8A-4147-A177-3AD203B41FA5}">
                      <a16:colId xmlns:a16="http://schemas.microsoft.com/office/drawing/2014/main" val="3435844346"/>
                    </a:ext>
                  </a:extLst>
                </a:gridCol>
                <a:gridCol w="1211124">
                  <a:extLst>
                    <a:ext uri="{9D8B030D-6E8A-4147-A177-3AD203B41FA5}">
                      <a16:colId xmlns:a16="http://schemas.microsoft.com/office/drawing/2014/main" val="1908423612"/>
                    </a:ext>
                  </a:extLst>
                </a:gridCol>
                <a:gridCol w="870857">
                  <a:extLst>
                    <a:ext uri="{9D8B030D-6E8A-4147-A177-3AD203B41FA5}">
                      <a16:colId xmlns:a16="http://schemas.microsoft.com/office/drawing/2014/main" val="4017755197"/>
                    </a:ext>
                  </a:extLst>
                </a:gridCol>
                <a:gridCol w="598714">
                  <a:extLst>
                    <a:ext uri="{9D8B030D-6E8A-4147-A177-3AD203B41FA5}">
                      <a16:colId xmlns:a16="http://schemas.microsoft.com/office/drawing/2014/main" val="4115210375"/>
                    </a:ext>
                  </a:extLst>
                </a:gridCol>
                <a:gridCol w="696686">
                  <a:extLst>
                    <a:ext uri="{9D8B030D-6E8A-4147-A177-3AD203B41FA5}">
                      <a16:colId xmlns:a16="http://schemas.microsoft.com/office/drawing/2014/main" val="1458724013"/>
                    </a:ext>
                  </a:extLst>
                </a:gridCol>
                <a:gridCol w="1055914">
                  <a:extLst>
                    <a:ext uri="{9D8B030D-6E8A-4147-A177-3AD203B41FA5}">
                      <a16:colId xmlns:a16="http://schemas.microsoft.com/office/drawing/2014/main" val="3721197081"/>
                    </a:ext>
                  </a:extLst>
                </a:gridCol>
                <a:gridCol w="892629">
                  <a:extLst>
                    <a:ext uri="{9D8B030D-6E8A-4147-A177-3AD203B41FA5}">
                      <a16:colId xmlns:a16="http://schemas.microsoft.com/office/drawing/2014/main" val="1878194254"/>
                    </a:ext>
                  </a:extLst>
                </a:gridCol>
                <a:gridCol w="696686">
                  <a:extLst>
                    <a:ext uri="{9D8B030D-6E8A-4147-A177-3AD203B41FA5}">
                      <a16:colId xmlns:a16="http://schemas.microsoft.com/office/drawing/2014/main" val="2378851573"/>
                    </a:ext>
                  </a:extLst>
                </a:gridCol>
                <a:gridCol w="859971">
                  <a:extLst>
                    <a:ext uri="{9D8B030D-6E8A-4147-A177-3AD203B41FA5}">
                      <a16:colId xmlns:a16="http://schemas.microsoft.com/office/drawing/2014/main" val="3547354514"/>
                    </a:ext>
                  </a:extLst>
                </a:gridCol>
                <a:gridCol w="772886">
                  <a:extLst>
                    <a:ext uri="{9D8B030D-6E8A-4147-A177-3AD203B41FA5}">
                      <a16:colId xmlns:a16="http://schemas.microsoft.com/office/drawing/2014/main" val="645553096"/>
                    </a:ext>
                  </a:extLst>
                </a:gridCol>
                <a:gridCol w="794657">
                  <a:extLst>
                    <a:ext uri="{9D8B030D-6E8A-4147-A177-3AD203B41FA5}">
                      <a16:colId xmlns:a16="http://schemas.microsoft.com/office/drawing/2014/main" val="4020784248"/>
                    </a:ext>
                  </a:extLst>
                </a:gridCol>
                <a:gridCol w="769257">
                  <a:extLst>
                    <a:ext uri="{9D8B030D-6E8A-4147-A177-3AD203B41FA5}">
                      <a16:colId xmlns:a16="http://schemas.microsoft.com/office/drawing/2014/main" val="3951785590"/>
                    </a:ext>
                  </a:extLst>
                </a:gridCol>
              </a:tblGrid>
              <a:tr h="266375">
                <a:tc>
                  <a:txBody>
                    <a:bodyPr/>
                    <a:lstStyle/>
                    <a:p>
                      <a:pPr algn="ctr"/>
                      <a:r>
                        <a:rPr lang="en-US" sz="1200" b="1" spc="0" dirty="0">
                          <a:solidFill>
                            <a:schemeClr val="bg1"/>
                          </a:solidFill>
                          <a:latin typeface="+mn-lt"/>
                        </a:rPr>
                        <a:t>JAN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a:t>
                      </a:r>
                    </a:p>
                  </a:txBody>
                  <a:tcPr anchor="ctr"/>
                </a:tc>
                <a:tc>
                  <a:txBody>
                    <a:bodyPr/>
                    <a:lstStyle/>
                    <a:p>
                      <a:pPr algn="ctr"/>
                      <a:r>
                        <a:rPr lang="en-US" sz="1200" b="1" spc="0" dirty="0">
                          <a:solidFill>
                            <a:schemeClr val="bg1"/>
                          </a:solidFill>
                          <a:latin typeface="+mn-lt"/>
                        </a:rPr>
                        <a:t>MAR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a:t>
                      </a:r>
                    </a:p>
                  </a:txBody>
                  <a:tcPr anchor="ctr"/>
                </a:tc>
                <a:tc>
                  <a:txBody>
                    <a:bodyPr/>
                    <a:lstStyle/>
                    <a:p>
                      <a:pPr algn="ctr"/>
                      <a:r>
                        <a:rPr lang="en-US" sz="1200" b="1" spc="0" dirty="0">
                          <a:solidFill>
                            <a:schemeClr val="bg1"/>
                          </a:solidFill>
                          <a:latin typeface="+mn-lt"/>
                        </a:rPr>
                        <a:t>JUL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AUG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SEP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OCT</a:t>
                      </a:r>
                    </a:p>
                  </a:txBody>
                  <a:tcPr anchor="ctr"/>
                </a:tc>
                <a:tc>
                  <a:txBody>
                    <a:bodyPr/>
                    <a:lstStyle/>
                    <a:p>
                      <a:pPr algn="ctr"/>
                      <a:r>
                        <a:rPr lang="en-US" sz="1200" b="1" spc="0" dirty="0">
                          <a:solidFill>
                            <a:schemeClr val="bg1"/>
                          </a:solidFill>
                          <a:latin typeface="+mn-lt"/>
                        </a:rPr>
                        <a:t>NOV</a:t>
                      </a:r>
                    </a:p>
                  </a:txBody>
                  <a:tcPr anchor="ctr"/>
                </a:tc>
                <a:tc>
                  <a:txBody>
                    <a:bodyPr/>
                    <a:lstStyle/>
                    <a:p>
                      <a:pPr algn="ctr"/>
                      <a:r>
                        <a:rPr lang="en-US" sz="1200" b="1" spc="0" dirty="0">
                          <a:solidFill>
                            <a:schemeClr val="bg1"/>
                          </a:solidFill>
                          <a:latin typeface="+mn-lt"/>
                        </a:rPr>
                        <a:t>DEC</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rgbClr val="1AD3C5"/>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r>
                        <a:rPr lang="en-US" sz="1200" b="1" dirty="0">
                          <a:solidFill>
                            <a:schemeClr val="bg1">
                              <a:lumMod val="10000"/>
                            </a:schemeClr>
                          </a:solidFill>
                        </a:rPr>
                        <a:t>Text</a:t>
                      </a:r>
                    </a:p>
                  </a:txBody>
                  <a:tcPr anchor="ctr">
                    <a:solidFill>
                      <a:srgbClr val="0ED88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468655932"/>
                  </a:ext>
                </a:extLst>
              </a:tr>
              <a:tr h="872136">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1AD3C5"/>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ED88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1AD3C5"/>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ED88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1AD3C5"/>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ED88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1AD3C5"/>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ED88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E725C773-9FF8-1A45-BD9E-22B8602B2D08}"/>
              </a:ext>
            </a:extLst>
          </p:cNvPr>
          <p:cNvGrpSpPr/>
          <p:nvPr userDrawn="1"/>
        </p:nvGrpSpPr>
        <p:grpSpPr>
          <a:xfrm>
            <a:off x="3405803" y="1047264"/>
            <a:ext cx="302598" cy="5054541"/>
            <a:chOff x="2471057" y="968829"/>
            <a:chExt cx="217715" cy="5268685"/>
          </a:xfrm>
        </p:grpSpPr>
        <p:cxnSp>
          <p:nvCxnSpPr>
            <p:cNvPr id="6" name="Straight Connector 5">
              <a:extLst>
                <a:ext uri="{FF2B5EF4-FFF2-40B4-BE49-F238E27FC236}">
                  <a16:creationId xmlns:a16="http://schemas.microsoft.com/office/drawing/2014/main" id="{BCB71F95-D404-F94D-920A-12A7C81A37E4}"/>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DF0587-C3AF-9842-A376-721019B12308}"/>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32EA85C7-9B49-EA41-85F4-03769AB0B3BC}"/>
              </a:ext>
            </a:extLst>
          </p:cNvPr>
          <p:cNvCxnSpPr/>
          <p:nvPr userDrawn="1"/>
        </p:nvCxnSpPr>
        <p:spPr>
          <a:xfrm>
            <a:off x="431800" y="607132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E339AD6-31DF-484D-9C72-C70FB1541E3D}"/>
              </a:ext>
            </a:extLst>
          </p:cNvPr>
          <p:cNvSpPr/>
          <p:nvPr userDrawn="1"/>
        </p:nvSpPr>
        <p:spPr>
          <a:xfrm>
            <a:off x="7798269" y="5989548"/>
            <a:ext cx="170478" cy="170478"/>
          </a:xfrm>
          <a:prstGeom prst="ellipse">
            <a:avLst/>
          </a:prstGeom>
          <a:solidFill>
            <a:srgbClr val="0ED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D44019-2AFC-1E45-AD25-BCCECA4C678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B64C4-7EEC-D64F-AF35-CCB08BDB29E6}"/>
              </a:ext>
            </a:extLst>
          </p:cNvPr>
          <p:cNvSpPr/>
          <p:nvPr userDrawn="1"/>
        </p:nvSpPr>
        <p:spPr>
          <a:xfrm>
            <a:off x="3320563" y="5987733"/>
            <a:ext cx="170478" cy="170478"/>
          </a:xfrm>
          <a:prstGeom prst="ellipse">
            <a:avLst/>
          </a:prstGeom>
          <a:solidFill>
            <a:srgbClr val="1A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8">
            <a:extLst>
              <a:ext uri="{FF2B5EF4-FFF2-40B4-BE49-F238E27FC236}">
                <a16:creationId xmlns:a16="http://schemas.microsoft.com/office/drawing/2014/main" id="{9B8B0D22-665B-4F69-A5B0-DADAEACFBF0E}"/>
              </a:ext>
            </a:extLst>
          </p:cNvPr>
          <p:cNvSpPr>
            <a:spLocks noGrp="1"/>
          </p:cNvSpPr>
          <p:nvPr>
            <p:ph type="title" hasCustomPrompt="1"/>
          </p:nvPr>
        </p:nvSpPr>
        <p:spPr>
          <a:xfrm>
            <a:off x="431800" y="454706"/>
            <a:ext cx="8160911" cy="461062"/>
          </a:xfrm>
          <a:prstGeom prst="rect">
            <a:avLst/>
          </a:prstGeom>
        </p:spPr>
        <p:txBody>
          <a:bodyPr lIns="0" tIns="0" rIns="0" bIns="0"/>
          <a:lstStyle>
            <a:lvl1pPr>
              <a:defRPr sz="3600" b="1" i="0">
                <a:latin typeface="Source Serif Pro SemiBold" panose="02040603050405020204" pitchFamily="18" charset="0"/>
                <a:ea typeface="Source Serif Pro SemiBold" panose="02040603050405020204" pitchFamily="18" charset="0"/>
                <a:cs typeface="Arial" panose="020B0604020202020204" pitchFamily="34" charset="0"/>
              </a:defRPr>
            </a:lvl1pPr>
          </a:lstStyle>
          <a:p>
            <a:r>
              <a:rPr lang="en-US" b="0" dirty="0">
                <a:latin typeface="Arial" panose="020B0604020202020204" pitchFamily="34" charset="0"/>
              </a:rPr>
              <a:t>12 Month 2021 Project Plan</a:t>
            </a:r>
          </a:p>
        </p:txBody>
      </p:sp>
      <p:sp>
        <p:nvSpPr>
          <p:cNvPr id="17" name="TextBox 16">
            <a:extLst>
              <a:ext uri="{FF2B5EF4-FFF2-40B4-BE49-F238E27FC236}">
                <a16:creationId xmlns:a16="http://schemas.microsoft.com/office/drawing/2014/main" id="{1F5BB253-DA7B-4687-A8C8-2AE1B0B4E4CC}"/>
              </a:ext>
            </a:extLst>
          </p:cNvPr>
          <p:cNvSpPr txBox="1"/>
          <p:nvPr userDrawn="1"/>
        </p:nvSpPr>
        <p:spPr>
          <a:xfrm>
            <a:off x="3023371" y="6269387"/>
            <a:ext cx="994633" cy="276999"/>
          </a:xfrm>
          <a:prstGeom prst="rect">
            <a:avLst/>
          </a:prstGeom>
          <a:noFill/>
        </p:spPr>
        <p:txBody>
          <a:bodyPr wrap="square" rtlCol="0">
            <a:spAutoFit/>
          </a:bodyPr>
          <a:lstStyle/>
          <a:p>
            <a:r>
              <a:rPr lang="en-US" sz="1200" b="1" dirty="0">
                <a:solidFill>
                  <a:schemeClr val="bg1">
                    <a:lumMod val="10000"/>
                  </a:schemeClr>
                </a:solidFill>
              </a:rPr>
              <a:t>Milestone</a:t>
            </a:r>
          </a:p>
        </p:txBody>
      </p:sp>
      <p:sp>
        <p:nvSpPr>
          <p:cNvPr id="18" name="TextBox 17">
            <a:extLst>
              <a:ext uri="{FF2B5EF4-FFF2-40B4-BE49-F238E27FC236}">
                <a16:creationId xmlns:a16="http://schemas.microsoft.com/office/drawing/2014/main" id="{41FB5163-7459-4200-AC72-53AE1D4244E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9" name="TextBox 18">
            <a:extLst>
              <a:ext uri="{FF2B5EF4-FFF2-40B4-BE49-F238E27FC236}">
                <a16:creationId xmlns:a16="http://schemas.microsoft.com/office/drawing/2014/main" id="{6D9DA4AA-40AE-4127-87D2-4FA4279AAACF}"/>
              </a:ext>
            </a:extLst>
          </p:cNvPr>
          <p:cNvSpPr txBox="1"/>
          <p:nvPr userDrawn="1"/>
        </p:nvSpPr>
        <p:spPr>
          <a:xfrm>
            <a:off x="7342301" y="6279843"/>
            <a:ext cx="911935" cy="276999"/>
          </a:xfrm>
          <a:prstGeom prst="rect">
            <a:avLst/>
          </a:prstGeom>
          <a:noFill/>
        </p:spPr>
        <p:txBody>
          <a:bodyPr wrap="square" rtlCol="0">
            <a:spAutoFit/>
          </a:bodyPr>
          <a:lstStyle/>
          <a:p>
            <a:pPr algn="r"/>
            <a:r>
              <a:rPr lang="en-US" sz="1200" b="1" dirty="0">
                <a:solidFill>
                  <a:schemeClr val="bg1">
                    <a:lumMod val="10000"/>
                  </a:schemeClr>
                </a:solidFill>
              </a:rPr>
              <a:t>Deadline</a:t>
            </a:r>
          </a:p>
        </p:txBody>
      </p:sp>
    </p:spTree>
    <p:extLst>
      <p:ext uri="{BB962C8B-B14F-4D97-AF65-F5344CB8AC3E}">
        <p14:creationId xmlns:p14="http://schemas.microsoft.com/office/powerpoint/2010/main" val="2106823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0A12F-117A-F54C-9A34-C176409B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790" y="1036276"/>
            <a:ext cx="998427" cy="859751"/>
          </a:xfrm>
          <a:prstGeom prst="rect">
            <a:avLst/>
          </a:prstGeom>
          <a:noFill/>
          <a:ln cap="flat">
            <a:noFill/>
          </a:ln>
        </p:spPr>
      </p:pic>
      <p:pic>
        <p:nvPicPr>
          <p:cNvPr id="4" name="Picture 10">
            <a:extLst>
              <a:ext uri="{FF2B5EF4-FFF2-40B4-BE49-F238E27FC236}">
                <a16:creationId xmlns:a16="http://schemas.microsoft.com/office/drawing/2014/main" id="{98339E92-2173-2347-B46B-24CE00CA8705}"/>
              </a:ext>
            </a:extLst>
          </p:cNvPr>
          <p:cNvPicPr>
            <a:picLocks noChangeAspect="1"/>
          </p:cNvPicPr>
          <p:nvPr/>
        </p:nvPicPr>
        <p:blipFill>
          <a:blip r:embed="rId3"/>
          <a:stretch>
            <a:fillRect/>
          </a:stretch>
        </p:blipFill>
        <p:spPr>
          <a:xfrm>
            <a:off x="1808075" y="5147695"/>
            <a:ext cx="1109148" cy="1109148"/>
          </a:xfrm>
          <a:prstGeom prst="rect">
            <a:avLst/>
          </a:prstGeom>
          <a:noFill/>
          <a:ln cap="flat">
            <a:noFill/>
          </a:ln>
        </p:spPr>
      </p:pic>
      <p:pic>
        <p:nvPicPr>
          <p:cNvPr id="5" name="Picture 11">
            <a:extLst>
              <a:ext uri="{FF2B5EF4-FFF2-40B4-BE49-F238E27FC236}">
                <a16:creationId xmlns:a16="http://schemas.microsoft.com/office/drawing/2014/main" id="{77CCFA14-DDD9-8842-AA20-1169614183D4}"/>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6" name="Oval 12">
            <a:extLst>
              <a:ext uri="{FF2B5EF4-FFF2-40B4-BE49-F238E27FC236}">
                <a16:creationId xmlns:a16="http://schemas.microsoft.com/office/drawing/2014/main" id="{EB5A10DD-58C9-754E-9C59-60986D35E24F}"/>
              </a:ext>
            </a:extLst>
          </p:cNvPr>
          <p:cNvSpPr/>
          <p:nvPr/>
        </p:nvSpPr>
        <p:spPr>
          <a:xfrm>
            <a:off x="11479477" y="2716478"/>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3EAC2C27-FD6C-F34B-9737-D23CB3084C47}"/>
              </a:ext>
            </a:extLst>
          </p:cNvPr>
          <p:cNvSpPr>
            <a:spLocks noGrp="1"/>
          </p:cNvSpPr>
          <p:nvPr>
            <p:ph type="body" sz="quarter" idx="10" hasCustomPrompt="1"/>
          </p:nvPr>
        </p:nvSpPr>
        <p:spPr>
          <a:xfrm>
            <a:off x="1554480" y="1895475"/>
            <a:ext cx="9065623" cy="3252788"/>
          </a:xfrm>
          <a:prstGeom prst="rect">
            <a:avLst/>
          </a:prstGeom>
        </p:spPr>
        <p:txBody>
          <a:bodyPr anchor="ctr"/>
          <a:lstStyle>
            <a:lvl1pPr algn="ctr">
              <a:lnSpc>
                <a:spcPct val="100000"/>
              </a:lnSpc>
              <a:buFontTx/>
              <a:buNone/>
              <a:defRPr sz="3600" b="1" i="1">
                <a:solidFill>
                  <a:schemeClr val="tx2"/>
                </a:solidFill>
                <a:latin typeface="Source Serif Pro" panose="02040603050405020204" pitchFamily="18" charset="0"/>
                <a:ea typeface="Source Serif Pro" panose="02040603050405020204" pitchFamily="18" charset="0"/>
              </a:defRPr>
            </a:lvl1pPr>
            <a:lvl2pPr algn="ctr">
              <a:buFontTx/>
              <a:buNone/>
              <a:defRPr/>
            </a:lvl2pPr>
            <a:lvl3pPr algn="ctr">
              <a:buFontTx/>
              <a:buNone/>
              <a:defRPr/>
            </a:lvl3pPr>
            <a:lvl4pPr algn="ctr">
              <a:buFontTx/>
              <a:buNone/>
              <a:defRPr/>
            </a:lvl4pPr>
            <a:lvl5pPr algn="ctr">
              <a:buFontTx/>
              <a:buNone/>
              <a:defRPr/>
            </a:lvl5pPr>
          </a:lstStyle>
          <a:p>
            <a:pPr lvl="0"/>
            <a:r>
              <a:rPr lang="en-US" dirty="0"/>
              <a:t>Quote for inspiration</a:t>
            </a:r>
          </a:p>
        </p:txBody>
      </p:sp>
    </p:spTree>
    <p:extLst>
      <p:ext uri="{BB962C8B-B14F-4D97-AF65-F5344CB8AC3E}">
        <p14:creationId xmlns:p14="http://schemas.microsoft.com/office/powerpoint/2010/main" val="1384321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2869030" y="2612819"/>
            <a:ext cx="6086474" cy="425860"/>
          </a:xfrm>
          <a:prstGeom prst="rect">
            <a:avLst/>
          </a:prstGeom>
        </p:spPr>
        <p:txBody>
          <a:bodyPr/>
          <a:lstStyle>
            <a:lvl1pPr algn="ctr">
              <a:buFontTx/>
              <a:buNone/>
              <a:defRPr sz="2800" b="1" i="0">
                <a:solidFill>
                  <a:srgbClr val="DC003B"/>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2869029" y="3211512"/>
            <a:ext cx="6086914" cy="434975"/>
          </a:xfrm>
          <a:prstGeom prst="rect">
            <a:avLst/>
          </a:prstGeom>
        </p:spPr>
        <p:txBody>
          <a:bodyPr/>
          <a:lstStyle>
            <a:lvl1pPr algn="ct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
        <p:nvSpPr>
          <p:cNvPr id="6" name="Text Placeholder 5">
            <a:extLst>
              <a:ext uri="{FF2B5EF4-FFF2-40B4-BE49-F238E27FC236}">
                <a16:creationId xmlns:a16="http://schemas.microsoft.com/office/drawing/2014/main" id="{0E4D509E-0760-E74B-937B-EBB4E98449FB}"/>
              </a:ext>
            </a:extLst>
          </p:cNvPr>
          <p:cNvSpPr>
            <a:spLocks noGrp="1"/>
          </p:cNvSpPr>
          <p:nvPr>
            <p:ph type="body" sz="quarter" idx="13"/>
          </p:nvPr>
        </p:nvSpPr>
        <p:spPr>
          <a:xfrm>
            <a:off x="2869029" y="3819320"/>
            <a:ext cx="6086475" cy="503237"/>
          </a:xfrm>
          <a:prstGeom prst="rect">
            <a:avLst/>
          </a:prstGeom>
        </p:spPr>
        <p:txBody>
          <a:bodyPr/>
          <a:lstStyle>
            <a:lvl1pPr marL="0" indent="0" algn="ct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1650547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Logo, icon, company name&#10;&#10;Description automatically generated">
            <a:extLst>
              <a:ext uri="{FF2B5EF4-FFF2-40B4-BE49-F238E27FC236}">
                <a16:creationId xmlns:a16="http://schemas.microsoft.com/office/drawing/2014/main" id="{5C57F989-DF98-1D4F-87E5-C5A4B93DB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0282" y="2978682"/>
            <a:ext cx="2326640" cy="900635"/>
          </a:xfrm>
          <a:prstGeom prst="rect">
            <a:avLst/>
          </a:prstGeom>
        </p:spPr>
      </p:pic>
    </p:spTree>
    <p:extLst>
      <p:ext uri="{BB962C8B-B14F-4D97-AF65-F5344CB8AC3E}">
        <p14:creationId xmlns:p14="http://schemas.microsoft.com/office/powerpoint/2010/main" val="31957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6A74D-1060-8D55-3399-C54E50846245}"/>
              </a:ext>
            </a:extLst>
          </p:cNvPr>
          <p:cNvSpPr/>
          <p:nvPr userDrawn="1"/>
        </p:nvSpPr>
        <p:spPr>
          <a:xfrm>
            <a:off x="-9625" y="-9625"/>
            <a:ext cx="12209584" cy="6896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6CE2DC-CB82-5CCA-48DB-5B86C54C36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33237" y="23853"/>
            <a:ext cx="6876347" cy="6876347"/>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920616" y="3429000"/>
            <a:ext cx="5599250" cy="1535112"/>
          </a:xfrm>
          <a:prstGeom prst="rect">
            <a:avLst/>
          </a:prstGeom>
        </p:spPr>
        <p:txBody>
          <a:bodyPr lIns="0" tIns="0" rIns="0" bIns="0"/>
          <a:lstStyle>
            <a:lvl1pPr marL="0" indent="0" algn="l">
              <a:spcBef>
                <a:spcPts val="0"/>
              </a:spcBef>
              <a:buNone/>
              <a:defRPr sz="2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920754" y="1795463"/>
            <a:ext cx="5599112" cy="1535112"/>
          </a:xfrm>
          <a:prstGeom prst="rect">
            <a:avLst/>
          </a:prstGeom>
        </p:spPr>
        <p:txBody>
          <a:bodyPr lIns="0" tIns="0" rIns="0" bIns="0"/>
          <a:lstStyle>
            <a:lvl1pPr marL="0" indent="0">
              <a:lnSpc>
                <a:spcPct val="80000"/>
              </a:lnSpc>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920754"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pic>
        <p:nvPicPr>
          <p:cNvPr id="5" name="Picture 4" descr="Logo, company name&#10;&#10;Description automatically generated">
            <a:extLst>
              <a:ext uri="{FF2B5EF4-FFF2-40B4-BE49-F238E27FC236}">
                <a16:creationId xmlns:a16="http://schemas.microsoft.com/office/drawing/2014/main" id="{41355119-D5CF-C1BE-738D-07465B8CB5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0" y="476007"/>
            <a:ext cx="1053819" cy="393626"/>
          </a:xfrm>
          <a:prstGeom prst="rect">
            <a:avLst/>
          </a:prstGeom>
        </p:spPr>
      </p:pic>
      <p:pic>
        <p:nvPicPr>
          <p:cNvPr id="8" name="Picture 7" descr="A picture containing person, yellow&#10;&#10;Description automatically generated">
            <a:extLst>
              <a:ext uri="{FF2B5EF4-FFF2-40B4-BE49-F238E27FC236}">
                <a16:creationId xmlns:a16="http://schemas.microsoft.com/office/drawing/2014/main" id="{885BD8FC-03C9-B41E-CD04-B5D3ACB82B2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43913" y="1095133"/>
            <a:ext cx="6216074" cy="5783944"/>
          </a:xfrm>
          <a:prstGeom prst="rect">
            <a:avLst/>
          </a:prstGeom>
        </p:spPr>
      </p:pic>
      <p:sp>
        <p:nvSpPr>
          <p:cNvPr id="10" name="Text Placeholder 8">
            <a:extLst>
              <a:ext uri="{FF2B5EF4-FFF2-40B4-BE49-F238E27FC236}">
                <a16:creationId xmlns:a16="http://schemas.microsoft.com/office/drawing/2014/main" id="{1772C337-2DFB-96F7-A7A8-E96EE226940E}"/>
              </a:ext>
            </a:extLst>
          </p:cNvPr>
          <p:cNvSpPr>
            <a:spLocks noGrp="1"/>
          </p:cNvSpPr>
          <p:nvPr>
            <p:ph type="body" sz="quarter" idx="12" hasCustomPrompt="1"/>
          </p:nvPr>
        </p:nvSpPr>
        <p:spPr>
          <a:xfrm>
            <a:off x="920754" y="5596858"/>
            <a:ext cx="4412473"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2" name="Text Placeholder 8">
            <a:extLst>
              <a:ext uri="{FF2B5EF4-FFF2-40B4-BE49-F238E27FC236}">
                <a16:creationId xmlns:a16="http://schemas.microsoft.com/office/drawing/2014/main" id="{40E21877-539B-005F-4847-52B70FC47C68}"/>
              </a:ext>
            </a:extLst>
          </p:cNvPr>
          <p:cNvSpPr>
            <a:spLocks noGrp="1"/>
          </p:cNvSpPr>
          <p:nvPr>
            <p:ph type="body" sz="quarter" idx="13" hasCustomPrompt="1"/>
          </p:nvPr>
        </p:nvSpPr>
        <p:spPr>
          <a:xfrm>
            <a:off x="920754" y="6124286"/>
            <a:ext cx="4412479"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spTree>
    <p:extLst>
      <p:ext uri="{BB962C8B-B14F-4D97-AF65-F5344CB8AC3E}">
        <p14:creationId xmlns:p14="http://schemas.microsoft.com/office/powerpoint/2010/main" val="25833314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6A74D-1060-8D55-3399-C54E50846245}"/>
              </a:ext>
            </a:extLst>
          </p:cNvPr>
          <p:cNvSpPr/>
          <p:nvPr userDrawn="1"/>
        </p:nvSpPr>
        <p:spPr>
          <a:xfrm>
            <a:off x="-9625" y="-9625"/>
            <a:ext cx="12209584" cy="6896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6CE2DC-CB82-5CCA-48DB-5B86C54C36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33237" y="23853"/>
            <a:ext cx="6876347" cy="6876347"/>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920616" y="3429000"/>
            <a:ext cx="5599250" cy="1535112"/>
          </a:xfrm>
          <a:prstGeom prst="rect">
            <a:avLst/>
          </a:prstGeom>
        </p:spPr>
        <p:txBody>
          <a:bodyPr lIns="0" tIns="0" rIns="0" bIns="0"/>
          <a:lstStyle>
            <a:lvl1pPr marL="0" indent="0" algn="l">
              <a:spcBef>
                <a:spcPts val="0"/>
              </a:spcBef>
              <a:buNone/>
              <a:defRPr sz="2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920754" y="1795463"/>
            <a:ext cx="5599112" cy="1535112"/>
          </a:xfrm>
          <a:prstGeom prst="rect">
            <a:avLst/>
          </a:prstGeom>
        </p:spPr>
        <p:txBody>
          <a:bodyPr lIns="0" tIns="0" rIns="0" bIns="0"/>
          <a:lstStyle>
            <a:lvl1pPr marL="0" indent="0">
              <a:lnSpc>
                <a:spcPct val="80000"/>
              </a:lnSpc>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920754"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pic>
        <p:nvPicPr>
          <p:cNvPr id="5" name="Picture 4" descr="Logo, company name&#10;&#10;Description automatically generated">
            <a:extLst>
              <a:ext uri="{FF2B5EF4-FFF2-40B4-BE49-F238E27FC236}">
                <a16:creationId xmlns:a16="http://schemas.microsoft.com/office/drawing/2014/main" id="{41355119-D5CF-C1BE-738D-07465B8CB5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0" y="476007"/>
            <a:ext cx="1053819" cy="393626"/>
          </a:xfrm>
          <a:prstGeom prst="rect">
            <a:avLst/>
          </a:prstGeom>
        </p:spPr>
      </p:pic>
      <p:sp>
        <p:nvSpPr>
          <p:cNvPr id="10" name="Text Placeholder 8">
            <a:extLst>
              <a:ext uri="{FF2B5EF4-FFF2-40B4-BE49-F238E27FC236}">
                <a16:creationId xmlns:a16="http://schemas.microsoft.com/office/drawing/2014/main" id="{1772C337-2DFB-96F7-A7A8-E96EE226940E}"/>
              </a:ext>
            </a:extLst>
          </p:cNvPr>
          <p:cNvSpPr>
            <a:spLocks noGrp="1"/>
          </p:cNvSpPr>
          <p:nvPr>
            <p:ph type="body" sz="quarter" idx="12" hasCustomPrompt="1"/>
          </p:nvPr>
        </p:nvSpPr>
        <p:spPr>
          <a:xfrm>
            <a:off x="920754" y="5596858"/>
            <a:ext cx="4412473"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2" name="Text Placeholder 8">
            <a:extLst>
              <a:ext uri="{FF2B5EF4-FFF2-40B4-BE49-F238E27FC236}">
                <a16:creationId xmlns:a16="http://schemas.microsoft.com/office/drawing/2014/main" id="{40E21877-539B-005F-4847-52B70FC47C68}"/>
              </a:ext>
            </a:extLst>
          </p:cNvPr>
          <p:cNvSpPr>
            <a:spLocks noGrp="1"/>
          </p:cNvSpPr>
          <p:nvPr>
            <p:ph type="body" sz="quarter" idx="13" hasCustomPrompt="1"/>
          </p:nvPr>
        </p:nvSpPr>
        <p:spPr>
          <a:xfrm>
            <a:off x="920754" y="6124286"/>
            <a:ext cx="4412479"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7" name="Picture 6" descr="A picture containing person, holding, player, male&#10;&#10;Description automatically generated">
            <a:extLst>
              <a:ext uri="{FF2B5EF4-FFF2-40B4-BE49-F238E27FC236}">
                <a16:creationId xmlns:a16="http://schemas.microsoft.com/office/drawing/2014/main" id="{E18EA37A-7398-1789-52C3-EE612F0877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5384" y="-143435"/>
            <a:ext cx="10685991" cy="7123993"/>
          </a:xfrm>
          <a:prstGeom prst="rect">
            <a:avLst/>
          </a:prstGeom>
        </p:spPr>
      </p:pic>
    </p:spTree>
    <p:extLst>
      <p:ext uri="{BB962C8B-B14F-4D97-AF65-F5344CB8AC3E}">
        <p14:creationId xmlns:p14="http://schemas.microsoft.com/office/powerpoint/2010/main" val="2177363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1A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A299"/>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5" name="Text Placeholder 5">
            <a:extLst>
              <a:ext uri="{FF2B5EF4-FFF2-40B4-BE49-F238E27FC236}">
                <a16:creationId xmlns:a16="http://schemas.microsoft.com/office/drawing/2014/main" id="{5650F505-B83B-A441-812C-EE379E670B7C}"/>
              </a:ext>
            </a:extLst>
          </p:cNvPr>
          <p:cNvSpPr>
            <a:spLocks noGrp="1"/>
          </p:cNvSpPr>
          <p:nvPr>
            <p:ph type="body" sz="quarter" idx="10" hasCustomPrompt="1"/>
          </p:nvPr>
        </p:nvSpPr>
        <p:spPr>
          <a:xfrm>
            <a:off x="725213" y="681038"/>
            <a:ext cx="3751537"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Tree>
    <p:extLst>
      <p:ext uri="{BB962C8B-B14F-4D97-AF65-F5344CB8AC3E}">
        <p14:creationId xmlns:p14="http://schemas.microsoft.com/office/powerpoint/2010/main" val="1765455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714703" y="1826229"/>
            <a:ext cx="3762048" cy="928306"/>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78C306D6-5859-B742-8416-01097D2D288E}"/>
              </a:ext>
            </a:extLst>
          </p:cNvPr>
          <p:cNvSpPr>
            <a:spLocks noGrp="1"/>
          </p:cNvSpPr>
          <p:nvPr>
            <p:ph type="body" sz="quarter" idx="10" hasCustomPrompt="1"/>
          </p:nvPr>
        </p:nvSpPr>
        <p:spPr>
          <a:xfrm>
            <a:off x="714703" y="681038"/>
            <a:ext cx="3762048" cy="92830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
        <p:nvSpPr>
          <p:cNvPr id="6" name="Text Placeholder 2">
            <a:extLst>
              <a:ext uri="{FF2B5EF4-FFF2-40B4-BE49-F238E27FC236}">
                <a16:creationId xmlns:a16="http://schemas.microsoft.com/office/drawing/2014/main" id="{B7733069-2C87-144C-8EF4-E64E3F05E1D5}"/>
              </a:ext>
            </a:extLst>
          </p:cNvPr>
          <p:cNvSpPr>
            <a:spLocks noGrp="1"/>
          </p:cNvSpPr>
          <p:nvPr>
            <p:ph type="body" idx="1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Tree>
    <p:extLst>
      <p:ext uri="{BB962C8B-B14F-4D97-AF65-F5344CB8AC3E}">
        <p14:creationId xmlns:p14="http://schemas.microsoft.com/office/powerpoint/2010/main" val="346582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5">
            <a:extLst>
              <a:ext uri="{FF2B5EF4-FFF2-40B4-BE49-F238E27FC236}">
                <a16:creationId xmlns:a16="http://schemas.microsoft.com/office/drawing/2014/main" id="{32C6E66E-7E33-A44B-BD63-962BE2B94771}"/>
              </a:ext>
            </a:extLst>
          </p:cNvPr>
          <p:cNvSpPr>
            <a:spLocks noGrp="1"/>
          </p:cNvSpPr>
          <p:nvPr>
            <p:ph type="body" sz="quarter" idx="10" hasCustomPrompt="1"/>
          </p:nvPr>
        </p:nvSpPr>
        <p:spPr>
          <a:xfrm>
            <a:off x="714703" y="681038"/>
            <a:ext cx="3762048"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Appendix</a:t>
            </a:r>
          </a:p>
        </p:txBody>
      </p:sp>
    </p:spTree>
    <p:extLst>
      <p:ext uri="{BB962C8B-B14F-4D97-AF65-F5344CB8AC3E}">
        <p14:creationId xmlns:p14="http://schemas.microsoft.com/office/powerpoint/2010/main" val="390932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1AD3C5"/>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1AD3C5"/>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347663"/>
          </a:xfrm>
          <a:prstGeom prst="rect">
            <a:avLst/>
          </a:prstGeom>
        </p:spPr>
        <p:txBody>
          <a:bodyPr lIns="0" tIns="0" rIns="0" bIns="0"/>
          <a:lstStyle>
            <a:lvl1pPr marL="0" indent="0">
              <a:buNone/>
              <a:defRPr sz="1800" b="1">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5" name="Text Placeholder 2">
            <a:extLst>
              <a:ext uri="{FF2B5EF4-FFF2-40B4-BE49-F238E27FC236}">
                <a16:creationId xmlns:a16="http://schemas.microsoft.com/office/drawing/2014/main" id="{15092310-E0D1-F449-A33E-956CA1FFEECB}"/>
              </a:ext>
            </a:extLst>
          </p:cNvPr>
          <p:cNvSpPr>
            <a:spLocks noGrp="1"/>
          </p:cNvSpPr>
          <p:nvPr>
            <p:ph type="body" idx="10" hasCustomPrompt="1"/>
          </p:nvPr>
        </p:nvSpPr>
        <p:spPr>
          <a:xfrm>
            <a:off x="838200" y="1887537"/>
            <a:ext cx="3746500" cy="4119563"/>
          </a:xfrm>
          <a:prstGeom prst="rect">
            <a:avLst/>
          </a:prstGeom>
        </p:spPr>
        <p:txBody>
          <a:bodyPr lIns="0" tIns="0" rIns="0" bIns="0"/>
          <a:lstStyle>
            <a:lvl1pPr marL="0" indent="0">
              <a:buNone/>
              <a:defRPr sz="1800">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2">
            <a:extLst>
              <a:ext uri="{FF2B5EF4-FFF2-40B4-BE49-F238E27FC236}">
                <a16:creationId xmlns:a16="http://schemas.microsoft.com/office/drawing/2014/main" id="{C060CCD6-78D7-E747-9DF0-CDD86FD726AD}"/>
              </a:ext>
            </a:extLst>
          </p:cNvPr>
          <p:cNvSpPr>
            <a:spLocks noGrp="1"/>
          </p:cNvSpPr>
          <p:nvPr>
            <p:ph type="body" idx="11" hasCustomPrompt="1"/>
          </p:nvPr>
        </p:nvSpPr>
        <p:spPr>
          <a:xfrm>
            <a:off x="5308600" y="1028701"/>
            <a:ext cx="6051550" cy="1282699"/>
          </a:xfrm>
          <a:prstGeom prst="rect">
            <a:avLst/>
          </a:prstGeom>
        </p:spPr>
        <p:txBody>
          <a:bodyPr lIns="0" tIns="0" rIns="0" bIns="0"/>
          <a:lstStyle>
            <a:lvl1pPr marL="0" indent="0">
              <a:buNone/>
              <a:defRPr sz="1600">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9" name="Text Placeholder 2">
            <a:extLst>
              <a:ext uri="{FF2B5EF4-FFF2-40B4-BE49-F238E27FC236}">
                <a16:creationId xmlns:a16="http://schemas.microsoft.com/office/drawing/2014/main" id="{E54DB73B-550C-AA4E-91C2-5152291FD412}"/>
              </a:ext>
            </a:extLst>
          </p:cNvPr>
          <p:cNvSpPr>
            <a:spLocks noGrp="1"/>
          </p:cNvSpPr>
          <p:nvPr>
            <p:ph type="body" idx="12" hasCustomPrompt="1"/>
          </p:nvPr>
        </p:nvSpPr>
        <p:spPr>
          <a:xfrm>
            <a:off x="5321300" y="2332037"/>
            <a:ext cx="6026150" cy="347663"/>
          </a:xfrm>
          <a:prstGeom prst="rect">
            <a:avLst/>
          </a:prstGeom>
        </p:spPr>
        <p:txBody>
          <a:bodyPr lIns="0" tIns="0" rIns="0" bIns="0"/>
          <a:lstStyle>
            <a:lvl1pPr marL="0" indent="0">
              <a:buNone/>
              <a:defRPr sz="1800" b="1">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00C98627-AC03-D548-A99A-BF2BC082068E}"/>
              </a:ext>
            </a:extLst>
          </p:cNvPr>
          <p:cNvSpPr>
            <a:spLocks noGrp="1"/>
          </p:cNvSpPr>
          <p:nvPr>
            <p:ph type="body" idx="13" hasCustomPrompt="1"/>
          </p:nvPr>
        </p:nvSpPr>
        <p:spPr>
          <a:xfrm>
            <a:off x="5308600" y="2679701"/>
            <a:ext cx="6051550" cy="1282699"/>
          </a:xfrm>
          <a:prstGeom prst="rect">
            <a:avLst/>
          </a:prstGeom>
        </p:spPr>
        <p:txBody>
          <a:bodyPr lIns="0" tIns="0" rIns="0" bIns="0"/>
          <a:lstStyle>
            <a:lvl1pPr marL="0" indent="0">
              <a:buNone/>
              <a:defRPr sz="1600">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1" name="Text Placeholder 2">
            <a:extLst>
              <a:ext uri="{FF2B5EF4-FFF2-40B4-BE49-F238E27FC236}">
                <a16:creationId xmlns:a16="http://schemas.microsoft.com/office/drawing/2014/main" id="{369EE424-708D-BE43-B5C3-438424102CF8}"/>
              </a:ext>
            </a:extLst>
          </p:cNvPr>
          <p:cNvSpPr>
            <a:spLocks noGrp="1"/>
          </p:cNvSpPr>
          <p:nvPr>
            <p:ph type="body" idx="14" hasCustomPrompt="1"/>
          </p:nvPr>
        </p:nvSpPr>
        <p:spPr>
          <a:xfrm>
            <a:off x="5321300" y="3970337"/>
            <a:ext cx="6026150" cy="347663"/>
          </a:xfrm>
          <a:prstGeom prst="rect">
            <a:avLst/>
          </a:prstGeom>
        </p:spPr>
        <p:txBody>
          <a:bodyPr lIns="0" tIns="0" rIns="0" bIns="0"/>
          <a:lstStyle>
            <a:lvl1pPr marL="0" indent="0">
              <a:buNone/>
              <a:defRPr sz="1800" b="1">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636E3D2E-A7EC-B54C-A80C-93F6573D0A3C}"/>
              </a:ext>
            </a:extLst>
          </p:cNvPr>
          <p:cNvSpPr>
            <a:spLocks noGrp="1"/>
          </p:cNvSpPr>
          <p:nvPr>
            <p:ph type="body" idx="15" hasCustomPrompt="1"/>
          </p:nvPr>
        </p:nvSpPr>
        <p:spPr>
          <a:xfrm>
            <a:off x="5308600" y="4318001"/>
            <a:ext cx="6051550" cy="1282699"/>
          </a:xfrm>
          <a:prstGeom prst="rect">
            <a:avLst/>
          </a:prstGeom>
        </p:spPr>
        <p:txBody>
          <a:bodyPr lIns="0" tIns="0" rIns="0" bIns="0"/>
          <a:lstStyle>
            <a:lvl1pPr marL="0" indent="0">
              <a:buNone/>
              <a:defRPr sz="1600">
                <a:solidFill>
                  <a:schemeClr val="bg1">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3" name="Text Placeholder 5">
            <a:extLst>
              <a:ext uri="{FF2B5EF4-FFF2-40B4-BE49-F238E27FC236}">
                <a16:creationId xmlns:a16="http://schemas.microsoft.com/office/drawing/2014/main" id="{EED7380D-8105-3244-A71C-2CC3E68B6C2B}"/>
              </a:ext>
            </a:extLst>
          </p:cNvPr>
          <p:cNvSpPr>
            <a:spLocks noGrp="1"/>
          </p:cNvSpPr>
          <p:nvPr>
            <p:ph type="body" sz="quarter" idx="16" hasCustomPrompt="1"/>
          </p:nvPr>
        </p:nvSpPr>
        <p:spPr>
          <a:xfrm>
            <a:off x="831850" y="681037"/>
            <a:ext cx="3752850" cy="1206500"/>
          </a:xfrm>
          <a:prstGeom prst="rect">
            <a:avLst/>
          </a:prstGeom>
        </p:spPr>
        <p:txBody>
          <a:bodyPr lIns="0" tIns="0" rIns="0" bIns="0"/>
          <a:lstStyle>
            <a:lvl1pPr marL="0" indent="0">
              <a:spcBef>
                <a:spcPts val="0"/>
              </a:spcBef>
              <a:buFontTx/>
              <a:buNone/>
              <a:defRPr sz="5400" b="1" i="0">
                <a:solidFill>
                  <a:schemeClr val="bg1">
                    <a:lumMod val="10000"/>
                  </a:schemeClr>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Contact</a:t>
            </a:r>
          </a:p>
        </p:txBody>
      </p:sp>
    </p:spTree>
    <p:extLst>
      <p:ext uri="{BB962C8B-B14F-4D97-AF65-F5344CB8AC3E}">
        <p14:creationId xmlns:p14="http://schemas.microsoft.com/office/powerpoint/2010/main" val="27607868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68696"/>
      </p:ext>
    </p:extLst>
  </p:cSld>
  <p:clrMap bg1="lt1" tx1="dk1" bg2="lt2" tx2="dk2" accent1="accent1" accent2="accent2" accent3="accent3" accent4="accent4" accent5="accent5" accent6="accent6" hlink="hlink" folHlink="folHlink"/>
  <p:sldLayoutIdLst>
    <p:sldLayoutId id="2147483649" r:id="rId1"/>
    <p:sldLayoutId id="2147483724" r:id="rId2"/>
    <p:sldLayoutId id="2147483689" r:id="rId3"/>
    <p:sldLayoutId id="2147483688" r:id="rId4"/>
    <p:sldLayoutId id="2147483690" r:id="rId5"/>
    <p:sldLayoutId id="2147483651" r:id="rId6"/>
    <p:sldLayoutId id="2147483665" r:id="rId7"/>
    <p:sldLayoutId id="2147483666" r:id="rId8"/>
    <p:sldLayoutId id="2147483667" r:id="rId9"/>
    <p:sldLayoutId id="2147483701" r:id="rId10"/>
    <p:sldLayoutId id="2147483726" r:id="rId11"/>
    <p:sldLayoutId id="2147483702" r:id="rId12"/>
    <p:sldLayoutId id="2147483676" r:id="rId13"/>
    <p:sldLayoutId id="2147483675" r:id="rId14"/>
    <p:sldLayoutId id="2147483678" r:id="rId15"/>
    <p:sldLayoutId id="2147483650" r:id="rId16"/>
    <p:sldLayoutId id="2147483652" r:id="rId17"/>
    <p:sldLayoutId id="2147483677" r:id="rId18"/>
    <p:sldLayoutId id="2147483655" r:id="rId19"/>
    <p:sldLayoutId id="2147483725" r:id="rId20"/>
    <p:sldLayoutId id="2147483657" r:id="rId21"/>
    <p:sldLayoutId id="2147483654" r:id="rId22"/>
    <p:sldLayoutId id="2147483653" r:id="rId23"/>
    <p:sldLayoutId id="2147483656" r:id="rId24"/>
    <p:sldLayoutId id="2147483727" r:id="rId25"/>
    <p:sldLayoutId id="2147483658" r:id="rId26"/>
    <p:sldLayoutId id="2147483679" r:id="rId27"/>
    <p:sldLayoutId id="2147483687" r:id="rId28"/>
    <p:sldLayoutId id="2147483685" r:id="rId29"/>
    <p:sldLayoutId id="2147483684" r:id="rId30"/>
    <p:sldLayoutId id="2147483686" r:id="rId31"/>
    <p:sldLayoutId id="2147483671" r:id="rId32"/>
    <p:sldLayoutId id="2147483672" r:id="rId33"/>
    <p:sldLayoutId id="2147483723" r:id="rId3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donotcall.gov/" TargetMode="Externa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www.bbb.org/"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benefitscheckup.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www.ftc.gov/"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7.xml"/><Relationship Id="rId7" Type="http://schemas.openxmlformats.org/officeDocument/2006/relationships/image" Target="../media/image15.emf"/><Relationship Id="rId2" Type="http://schemas.openxmlformats.org/officeDocument/2006/relationships/slideLayout" Target="../slideLayouts/slideLayout16.xml"/><Relationship Id="rId1" Type="http://schemas.openxmlformats.org/officeDocument/2006/relationships/tags" Target="../tags/tag13.xml"/><Relationship Id="rId6" Type="http://schemas.openxmlformats.org/officeDocument/2006/relationships/image" Target="../media/image35.jpeg"/><Relationship Id="rId5" Type="http://schemas.openxmlformats.org/officeDocument/2006/relationships/hyperlink" Target="http://ncoa.org/Age-Well-Planner" TargetMode="External"/><Relationship Id="rId4" Type="http://schemas.openxmlformats.org/officeDocument/2006/relationships/hyperlink" Target="https://www.nfcc.org/" TargetMode="Externa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D3F7EB-8980-3696-3ECC-7064B8EBD132}"/>
              </a:ext>
            </a:extLst>
          </p:cNvPr>
          <p:cNvSpPr>
            <a:spLocks noGrp="1"/>
          </p:cNvSpPr>
          <p:nvPr>
            <p:ph type="subTitle" idx="1"/>
          </p:nvPr>
        </p:nvSpPr>
        <p:spPr/>
        <p:txBody>
          <a:bodyPr/>
          <a:lstStyle/>
          <a:p>
            <a:r>
              <a:rPr lang="en-US" dirty="0"/>
              <a:t>Organization/Event Name</a:t>
            </a:r>
          </a:p>
          <a:p>
            <a:endParaRPr lang="en-US" dirty="0"/>
          </a:p>
          <a:p>
            <a:r>
              <a:rPr lang="en-US" dirty="0"/>
              <a:t>Date</a:t>
            </a:r>
          </a:p>
          <a:p>
            <a:endParaRPr lang="en-US" dirty="0"/>
          </a:p>
        </p:txBody>
      </p:sp>
      <p:sp>
        <p:nvSpPr>
          <p:cNvPr id="3" name="Text Placeholder 2" descr="Welcome">
            <a:extLst>
              <a:ext uri="{FF2B5EF4-FFF2-40B4-BE49-F238E27FC236}">
                <a16:creationId xmlns:a16="http://schemas.microsoft.com/office/drawing/2014/main" id="{A8AC702E-9E82-275C-6038-E2F493FFEB2C}"/>
              </a:ext>
            </a:extLst>
          </p:cNvPr>
          <p:cNvSpPr>
            <a:spLocks noGrp="1"/>
          </p:cNvSpPr>
          <p:nvPr>
            <p:ph type="body" sz="quarter" idx="10"/>
          </p:nvPr>
        </p:nvSpPr>
        <p:spPr/>
        <p:txBody>
          <a:bodyPr/>
          <a:lstStyle/>
          <a:p>
            <a:r>
              <a:rPr lang="en-US" spc="-500" dirty="0"/>
              <a:t>W</a:t>
            </a:r>
            <a:r>
              <a:rPr lang="en-US" dirty="0"/>
              <a:t>elcome</a:t>
            </a:r>
          </a:p>
        </p:txBody>
      </p:sp>
      <p:pic>
        <p:nvPicPr>
          <p:cNvPr id="7" name="Picture 6" descr="Savvy Saving Seniors Participant Handbook cover page">
            <a:extLst>
              <a:ext uri="{FF2B5EF4-FFF2-40B4-BE49-F238E27FC236}">
                <a16:creationId xmlns:a16="http://schemas.microsoft.com/office/drawing/2014/main" id="{E51FFF26-5C19-47AB-1692-FD47E05D5D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92295" y="1074370"/>
            <a:ext cx="4131643" cy="5450253"/>
          </a:xfrm>
          <a:prstGeom prst="rect">
            <a:avLst/>
          </a:prstGeom>
        </p:spPr>
      </p:pic>
      <p:pic>
        <p:nvPicPr>
          <p:cNvPr id="9" name="Picture 8" descr="Logo, Bank of America">
            <a:extLst>
              <a:ext uri="{FF2B5EF4-FFF2-40B4-BE49-F238E27FC236}">
                <a16:creationId xmlns:a16="http://schemas.microsoft.com/office/drawing/2014/main" id="{C87ED82A-2EB9-7AA6-DF2F-15FF27400F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616" y="5133975"/>
            <a:ext cx="3905243" cy="390525"/>
          </a:xfrm>
          <a:prstGeom prst="rect">
            <a:avLst/>
          </a:prstGeom>
        </p:spPr>
      </p:pic>
      <p:pic>
        <p:nvPicPr>
          <p:cNvPr id="10" name="Picture 9" descr="Logo, NCOA">
            <a:extLst>
              <a:ext uri="{FF2B5EF4-FFF2-40B4-BE49-F238E27FC236}">
                <a16:creationId xmlns:a16="http://schemas.microsoft.com/office/drawing/2014/main" id="{7FF7632B-1D87-B65B-1B76-C6E35656CB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616" y="5915025"/>
            <a:ext cx="1374909" cy="516650"/>
          </a:xfrm>
          <a:prstGeom prst="rect">
            <a:avLst/>
          </a:prstGeom>
        </p:spPr>
      </p:pic>
      <p:sp>
        <p:nvSpPr>
          <p:cNvPr id="4" name="Rectangle 3">
            <a:extLst>
              <a:ext uri="{FF2B5EF4-FFF2-40B4-BE49-F238E27FC236}">
                <a16:creationId xmlns:a16="http://schemas.microsoft.com/office/drawing/2014/main" id="{A7B8DAD5-2776-DE37-6C73-F1F1F0AFDFE5}"/>
              </a:ext>
            </a:extLst>
          </p:cNvPr>
          <p:cNvSpPr/>
          <p:nvPr/>
        </p:nvSpPr>
        <p:spPr>
          <a:xfrm>
            <a:off x="304800" y="314325"/>
            <a:ext cx="1428750" cy="6592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descr="Savvy Saving Seniors: Steps to Avoid Scams">
            <a:extLst>
              <a:ext uri="{FF2B5EF4-FFF2-40B4-BE49-F238E27FC236}">
                <a16:creationId xmlns:a16="http://schemas.microsoft.com/office/drawing/2014/main" id="{96F6EC51-7A05-C0A1-8F72-702EFFE7E65B}"/>
              </a:ext>
            </a:extLst>
          </p:cNvPr>
          <p:cNvSpPr txBox="1">
            <a:spLocks/>
          </p:cNvSpPr>
          <p:nvPr/>
        </p:nvSpPr>
        <p:spPr>
          <a:xfrm>
            <a:off x="920616" y="511491"/>
            <a:ext cx="8470896" cy="462089"/>
          </a:xfrm>
          <a:prstGeom prst="rect">
            <a:avLst/>
          </a:prstGeom>
        </p:spPr>
        <p:txBody>
          <a:bodyPr lIns="0" tIns="0" rIns="0" bIns="0"/>
          <a:lstStyle>
            <a:lvl1pPr marL="0" indent="0" algn="l" defTabSz="914400" rtl="0" eaLnBrk="1" latinLnBrk="0" hangingPunct="1">
              <a:lnSpc>
                <a:spcPct val="80000"/>
              </a:lnSpc>
              <a:spcBef>
                <a:spcPts val="0"/>
              </a:spcBef>
              <a:buFontTx/>
              <a:buNone/>
              <a:defRPr sz="5400" b="1" i="0" kern="1200">
                <a:solidFill>
                  <a:schemeClr val="tx2"/>
                </a:solidFill>
                <a:latin typeface="Source Serif Pro" panose="02040603050405020204" pitchFamily="18" charset="0"/>
                <a:ea typeface="Source Serif Pro" panose="02040603050405020204" pitchFamily="18" charset="0"/>
                <a:cs typeface="+mn-cs"/>
              </a:defRPr>
            </a:lvl1pPr>
            <a:lvl2pPr marL="0" indent="0" algn="l" defTabSz="914400" rtl="0" eaLnBrk="1" latinLnBrk="0" hangingPunct="1">
              <a:lnSpc>
                <a:spcPct val="90000"/>
              </a:lnSpc>
              <a:spcBef>
                <a:spcPts val="0"/>
              </a:spcBef>
              <a:buFontTx/>
              <a:buNone/>
              <a:defRPr sz="2400" b="1" i="0" kern="1200">
                <a:solidFill>
                  <a:schemeClr val="bg1"/>
                </a:solidFill>
                <a:latin typeface="Source Serif Pro" panose="02040603050405020204" pitchFamily="18" charset="0"/>
                <a:ea typeface="Source Serif Pro" panose="02040603050405020204" pitchFamily="18" charset="0"/>
                <a:cs typeface="+mn-cs"/>
              </a:defRPr>
            </a:lvl2pPr>
            <a:lvl3pPr marL="0" indent="0" algn="l" defTabSz="914400" rtl="0" eaLnBrk="1" latinLnBrk="0" hangingPunct="1">
              <a:lnSpc>
                <a:spcPct val="90000"/>
              </a:lnSpc>
              <a:spcBef>
                <a:spcPts val="0"/>
              </a:spcBef>
              <a:buFontTx/>
              <a:buNone/>
              <a:defRPr sz="2000" b="1" i="0" kern="1200">
                <a:solidFill>
                  <a:schemeClr val="bg1"/>
                </a:solidFill>
                <a:latin typeface="Source Serif Pro" panose="02040603050405020204" pitchFamily="18" charset="0"/>
                <a:ea typeface="Source Serif Pro" panose="02040603050405020204" pitchFamily="18" charset="0"/>
                <a:cs typeface="+mn-cs"/>
              </a:defRPr>
            </a:lvl3pPr>
            <a:lvl4pPr marL="0" indent="0" algn="l" defTabSz="914400" rtl="0" eaLnBrk="1" latinLnBrk="0" hangingPunct="1">
              <a:lnSpc>
                <a:spcPct val="90000"/>
              </a:lnSpc>
              <a:spcBef>
                <a:spcPts val="0"/>
              </a:spcBef>
              <a:buFontTx/>
              <a:buNone/>
              <a:defRPr sz="1800" b="1" i="0" kern="1200">
                <a:solidFill>
                  <a:schemeClr val="bg1"/>
                </a:solidFill>
                <a:latin typeface="Source Serif Pro" panose="02040603050405020204" pitchFamily="18" charset="0"/>
                <a:ea typeface="Source Serif Pro" panose="02040603050405020204" pitchFamily="18" charset="0"/>
                <a:cs typeface="+mn-cs"/>
              </a:defRPr>
            </a:lvl4pPr>
            <a:lvl5pPr marL="0" indent="0" algn="l" defTabSz="914400" rtl="0" eaLnBrk="1" latinLnBrk="0" hangingPunct="1">
              <a:lnSpc>
                <a:spcPct val="90000"/>
              </a:lnSpc>
              <a:spcBef>
                <a:spcPts val="0"/>
              </a:spcBef>
              <a:buFontTx/>
              <a:buNone/>
              <a:defRPr sz="1800" b="1" i="0" kern="1200">
                <a:solidFill>
                  <a:schemeClr val="bg1"/>
                </a:solidFill>
                <a:latin typeface="Source Serif Pro" panose="02040603050405020204" pitchFamily="18" charset="0"/>
                <a:ea typeface="Source Serif Pro"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Savvy Saving Seniors</a:t>
            </a:r>
            <a:r>
              <a:rPr lang="en-US" sz="2400" b="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Steps to Avoid Scams</a:t>
            </a:r>
          </a:p>
        </p:txBody>
      </p:sp>
    </p:spTree>
    <p:extLst>
      <p:ext uri="{BB962C8B-B14F-4D97-AF65-F5344CB8AC3E}">
        <p14:creationId xmlns:p14="http://schemas.microsoft.com/office/powerpoint/2010/main" val="123139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Top 12 Scams Targeting Older Adults">
            <a:extLst>
              <a:ext uri="{FF2B5EF4-FFF2-40B4-BE49-F238E27FC236}">
                <a16:creationId xmlns:a16="http://schemas.microsoft.com/office/drawing/2014/main" id="{D8722476-08EC-4C4E-8FD9-7BDB420030BC}"/>
              </a:ext>
            </a:extLst>
          </p:cNvPr>
          <p:cNvSpPr>
            <a:spLocks noGrp="1"/>
          </p:cNvSpPr>
          <p:nvPr>
            <p:ph type="title"/>
          </p:nvPr>
        </p:nvSpPr>
        <p:spPr>
          <a:xfrm>
            <a:off x="711220" y="479130"/>
            <a:ext cx="10403816" cy="914958"/>
          </a:xfrm>
        </p:spPr>
        <p:txBody>
          <a:bodyPr/>
          <a:lstStyle/>
          <a:p>
            <a:r>
              <a:rPr lang="en-US" dirty="0"/>
              <a:t>The Dirty Dozen: </a:t>
            </a:r>
            <a:br>
              <a:rPr lang="en-US" dirty="0"/>
            </a:br>
            <a:r>
              <a:rPr lang="en-US" dirty="0"/>
              <a:t>Top 12 Scams Targeting Older Adults</a:t>
            </a:r>
          </a:p>
        </p:txBody>
      </p:sp>
      <p:sp>
        <p:nvSpPr>
          <p:cNvPr id="5" name="Text Placeholder 14" descr="Social Security Impersonation Scams">
            <a:extLst>
              <a:ext uri="{FF2B5EF4-FFF2-40B4-BE49-F238E27FC236}">
                <a16:creationId xmlns:a16="http://schemas.microsoft.com/office/drawing/2014/main" id="{ECE32234-402F-CC3B-7260-6A09D541A26D}"/>
              </a:ext>
            </a:extLst>
          </p:cNvPr>
          <p:cNvSpPr>
            <a:spLocks noGrp="1"/>
          </p:cNvSpPr>
          <p:nvPr>
            <p:ph type="body" sz="quarter" idx="12"/>
          </p:nvPr>
        </p:nvSpPr>
        <p:spPr>
          <a:xfrm>
            <a:off x="576465" y="2159132"/>
            <a:ext cx="4048431" cy="3709067"/>
          </a:xfrm>
        </p:spPr>
        <p:txBody>
          <a:bodyPr/>
          <a:lstStyle/>
          <a:p>
            <a:endParaRPr lang="en-US" dirty="0"/>
          </a:p>
          <a:p>
            <a:pPr marL="571500" lvl="2" indent="-342900">
              <a:buFont typeface="+mj-lt"/>
              <a:buAutoNum type="arabicPeriod"/>
            </a:pPr>
            <a:r>
              <a:rPr lang="en-US" b="1" dirty="0"/>
              <a:t>​</a:t>
            </a:r>
            <a:r>
              <a:rPr lang="en-US" dirty="0"/>
              <a:t>Social Security Impersonation Scams</a:t>
            </a:r>
          </a:p>
          <a:p>
            <a:pPr marL="571500" lvl="2" indent="-342900">
              <a:buFont typeface="+mj-lt"/>
              <a:buAutoNum type="arabicPeriod"/>
            </a:pPr>
            <a:endParaRPr lang="en-US" dirty="0"/>
          </a:p>
          <a:p>
            <a:pPr marL="571500" lvl="2" indent="-342900">
              <a:buFont typeface="+mj-lt"/>
              <a:buAutoNum type="arabicPeriod"/>
            </a:pPr>
            <a:r>
              <a:rPr lang="en-US" b="1" dirty="0"/>
              <a:t>​</a:t>
            </a:r>
            <a:r>
              <a:rPr lang="en-US" dirty="0"/>
              <a:t>Romance Scams</a:t>
            </a:r>
          </a:p>
          <a:p>
            <a:pPr marL="571500" lvl="2" indent="-342900">
              <a:buFont typeface="+mj-lt"/>
              <a:buAutoNum type="arabicPeriod"/>
            </a:pPr>
            <a:endParaRPr lang="en-US" dirty="0"/>
          </a:p>
          <a:p>
            <a:pPr marL="571500" lvl="2" indent="-342900">
              <a:buFont typeface="+mj-lt"/>
              <a:buAutoNum type="arabicPeriod"/>
            </a:pPr>
            <a:r>
              <a:rPr lang="en-US" b="1" dirty="0"/>
              <a:t>​</a:t>
            </a:r>
            <a:r>
              <a:rPr lang="en-US" dirty="0"/>
              <a:t>Telemarketing/Robocall Scams</a:t>
            </a:r>
          </a:p>
          <a:p>
            <a:pPr marL="571500" lvl="2" indent="-342900">
              <a:buFont typeface="+mj-lt"/>
              <a:buAutoNum type="arabicPeriod"/>
            </a:pPr>
            <a:endParaRPr lang="en-US" dirty="0"/>
          </a:p>
          <a:p>
            <a:pPr marL="571500" lvl="2" indent="-342900">
              <a:buFont typeface="+mj-lt"/>
              <a:buAutoNum type="arabicPeriod"/>
            </a:pPr>
            <a:r>
              <a:rPr lang="en-US" b="1" dirty="0"/>
              <a:t>​</a:t>
            </a:r>
            <a:r>
              <a:rPr lang="en-US" dirty="0"/>
              <a:t>Investment Schemes</a:t>
            </a:r>
          </a:p>
          <a:p>
            <a:pPr marL="571500" lvl="2" indent="-342900">
              <a:buFont typeface="+mj-lt"/>
              <a:buAutoNum type="arabicPeriod"/>
            </a:pPr>
            <a:endParaRPr lang="en-US" dirty="0"/>
          </a:p>
          <a:p>
            <a:pPr marL="571500" lvl="2" indent="-342900">
              <a:buFont typeface="+mj-lt"/>
              <a:buAutoNum type="arabicPeriod"/>
            </a:pPr>
            <a:r>
              <a:rPr lang="en-US" b="1" dirty="0"/>
              <a:t>​</a:t>
            </a:r>
            <a:r>
              <a:rPr lang="en-US" dirty="0"/>
              <a:t>Tech Support/Internet Fraud</a:t>
            </a:r>
          </a:p>
          <a:p>
            <a:pPr marL="571500" lvl="2" indent="-342900">
              <a:buFont typeface="+mj-lt"/>
              <a:buAutoNum type="arabicPeriod"/>
            </a:pPr>
            <a:endParaRPr lang="en-US" dirty="0"/>
          </a:p>
          <a:p>
            <a:pPr marL="571500" lvl="2" indent="-342900">
              <a:buFont typeface="+mj-lt"/>
              <a:buAutoNum type="arabicPeriod"/>
            </a:pPr>
            <a:r>
              <a:rPr lang="en-US" b="1" dirty="0"/>
              <a:t>​</a:t>
            </a:r>
            <a:r>
              <a:rPr lang="en-US" dirty="0"/>
              <a:t>Spousal Death/Funeral Scams</a:t>
            </a:r>
          </a:p>
          <a:p>
            <a:pPr marL="571500" lvl="2" indent="-342900">
              <a:buFont typeface="+mj-lt"/>
              <a:buAutoNum type="arabicPeriod"/>
            </a:pPr>
            <a:endParaRPr lang="en-US" dirty="0"/>
          </a:p>
        </p:txBody>
      </p:sp>
      <p:sp>
        <p:nvSpPr>
          <p:cNvPr id="6" name="Text Placeholder 14" descr="Medicare/Medicaid Fraud">
            <a:extLst>
              <a:ext uri="{FF2B5EF4-FFF2-40B4-BE49-F238E27FC236}">
                <a16:creationId xmlns:a16="http://schemas.microsoft.com/office/drawing/2014/main" id="{5F896A81-6197-2774-D2F5-224B56144372}"/>
              </a:ext>
            </a:extLst>
          </p:cNvPr>
          <p:cNvSpPr txBox="1">
            <a:spLocks/>
          </p:cNvSpPr>
          <p:nvPr/>
        </p:nvSpPr>
        <p:spPr>
          <a:xfrm>
            <a:off x="6124830" y="2159132"/>
            <a:ext cx="4048431" cy="3159559"/>
          </a:xfrm>
          <a:prstGeom prst="rect">
            <a:avLst/>
          </a:prstGeom>
        </p:spPr>
        <p:txBody>
          <a:bodyPr lIns="0" tIns="0" rIns="0" bIns="0"/>
          <a:lstStyle>
            <a:lvl1pPr marL="0" indent="-228600" algn="l" defTabSz="457200" rtl="0" eaLnBrk="1" latinLnBrk="0" hangingPunct="1">
              <a:lnSpc>
                <a:spcPct val="100000"/>
              </a:lnSpc>
              <a:spcBef>
                <a:spcPts val="0"/>
              </a:spcBef>
              <a:spcAft>
                <a:spcPts val="0"/>
              </a:spcAft>
              <a:buFontTx/>
              <a:buNone/>
              <a:tabLst>
                <a:tab pos="457200" algn="l"/>
              </a:tabLst>
              <a:defRPr sz="1600" kern="1200">
                <a:solidFill>
                  <a:schemeClr val="tx1"/>
                </a:solidFill>
                <a:latin typeface="+mn-lt"/>
                <a:ea typeface="+mn-ea"/>
                <a:cs typeface="+mn-cs"/>
              </a:defRPr>
            </a:lvl1pPr>
            <a:lvl2pPr marL="2286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2pPr>
            <a:lvl3pPr marL="4572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3pPr>
            <a:lvl4pPr marL="6858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4pPr>
            <a:lvl5pPr marL="9144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indent="0">
              <a:buNone/>
            </a:pPr>
            <a:endParaRPr lang="en-US" dirty="0"/>
          </a:p>
          <a:p>
            <a:pPr marL="571500" lvl="2" indent="-342900">
              <a:buFont typeface="+mj-lt"/>
              <a:buAutoNum type="arabicPeriod" startAt="7"/>
            </a:pPr>
            <a:r>
              <a:rPr lang="en-US" b="1" dirty="0"/>
              <a:t>​</a:t>
            </a:r>
            <a:r>
              <a:rPr lang="en-US" dirty="0"/>
              <a:t>Medicare/Medicaid Fraud</a:t>
            </a:r>
          </a:p>
          <a:p>
            <a:pPr marL="571500" lvl="2" indent="-342900">
              <a:buFont typeface="+mj-lt"/>
              <a:buAutoNum type="arabicPeriod" startAt="7"/>
            </a:pPr>
            <a:endParaRPr lang="en-US" dirty="0"/>
          </a:p>
          <a:p>
            <a:pPr marL="571500" lvl="2" indent="-342900">
              <a:buFont typeface="+mj-lt"/>
              <a:buAutoNum type="arabicPeriod" startAt="7"/>
            </a:pPr>
            <a:r>
              <a:rPr lang="en-US" b="1" dirty="0"/>
              <a:t>​</a:t>
            </a:r>
            <a:r>
              <a:rPr lang="en-US" dirty="0"/>
              <a:t>Home Repair/Contractor Scams</a:t>
            </a:r>
          </a:p>
          <a:p>
            <a:pPr marL="571500" lvl="2" indent="-342900">
              <a:buFont typeface="+mj-lt"/>
              <a:buAutoNum type="arabicPeriod" startAt="7"/>
            </a:pPr>
            <a:endParaRPr lang="en-US" dirty="0"/>
          </a:p>
          <a:p>
            <a:pPr marL="571500" lvl="2" indent="-342900">
              <a:buFont typeface="+mj-lt"/>
              <a:buAutoNum type="arabicPeriod" startAt="7"/>
            </a:pPr>
            <a:r>
              <a:rPr lang="en-US" b="1" dirty="0"/>
              <a:t>​</a:t>
            </a:r>
            <a:r>
              <a:rPr lang="en-US" dirty="0"/>
              <a:t>Sweepstakes and Lottery Scams</a:t>
            </a:r>
          </a:p>
          <a:p>
            <a:pPr marL="571500" lvl="2" indent="-342900">
              <a:buFont typeface="+mj-lt"/>
              <a:buAutoNum type="arabicPeriod" startAt="7"/>
            </a:pPr>
            <a:endParaRPr lang="en-US" dirty="0"/>
          </a:p>
          <a:p>
            <a:pPr marL="571500" lvl="2" indent="-342900">
              <a:buFont typeface="+mj-lt"/>
              <a:buAutoNum type="arabicPeriod" startAt="7"/>
            </a:pPr>
            <a:r>
              <a:rPr lang="en-US" b="1" dirty="0"/>
              <a:t>​</a:t>
            </a:r>
            <a:r>
              <a:rPr lang="en-US" dirty="0"/>
              <a:t>The Grandparent Scam</a:t>
            </a:r>
          </a:p>
          <a:p>
            <a:pPr marL="571500" lvl="2" indent="-342900">
              <a:buFont typeface="+mj-lt"/>
              <a:buAutoNum type="arabicPeriod" startAt="7"/>
            </a:pPr>
            <a:endParaRPr lang="en-US" dirty="0"/>
          </a:p>
          <a:p>
            <a:pPr marL="571500" lvl="2" indent="-342900">
              <a:buFont typeface="+mj-lt"/>
              <a:buAutoNum type="arabicPeriod" startAt="7"/>
            </a:pPr>
            <a:r>
              <a:rPr lang="en-US" b="1" dirty="0"/>
              <a:t>​</a:t>
            </a:r>
            <a:r>
              <a:rPr lang="en-US" dirty="0"/>
              <a:t>Employment Scams</a:t>
            </a:r>
          </a:p>
          <a:p>
            <a:pPr marL="571500" lvl="2" indent="-342900">
              <a:buFont typeface="+mj-lt"/>
              <a:buAutoNum type="arabicPeriod" startAt="7"/>
            </a:pPr>
            <a:endParaRPr lang="en-US" dirty="0"/>
          </a:p>
          <a:p>
            <a:pPr marL="571500" lvl="2" indent="-342900">
              <a:buFont typeface="+mj-lt"/>
              <a:buAutoNum type="arabicPeriod" startAt="7"/>
            </a:pPr>
            <a:r>
              <a:rPr lang="en-US" b="1" dirty="0"/>
              <a:t>​</a:t>
            </a:r>
            <a:r>
              <a:rPr lang="en-US" dirty="0"/>
              <a:t>COVID-19 Scams</a:t>
            </a:r>
          </a:p>
          <a:p>
            <a:pPr marL="571500" lvl="2" indent="-342900">
              <a:buFont typeface="+mj-lt"/>
              <a:buAutoNum type="arabicPeriod" startAt="7"/>
            </a:pPr>
            <a:endParaRPr lang="en-US" dirty="0"/>
          </a:p>
        </p:txBody>
      </p:sp>
      <p:cxnSp>
        <p:nvCxnSpPr>
          <p:cNvPr id="2" name="Straight Connector 1">
            <a:extLst>
              <a:ext uri="{FF2B5EF4-FFF2-40B4-BE49-F238E27FC236}">
                <a16:creationId xmlns:a16="http://schemas.microsoft.com/office/drawing/2014/main" id="{CF28E616-F6EA-BD08-CB06-50577FEDF694}"/>
              </a:ext>
            </a:extLst>
          </p:cNvPr>
          <p:cNvCxnSpPr>
            <a:cxnSpLocks/>
          </p:cNvCxnSpPr>
          <p:nvPr/>
        </p:nvCxnSpPr>
        <p:spPr>
          <a:xfrm>
            <a:off x="5388011" y="2271562"/>
            <a:ext cx="0" cy="2974206"/>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grpSp>
        <p:nvGrpSpPr>
          <p:cNvPr id="3" name="Group 2" descr="Logos, Bank of America and NCOA">
            <a:extLst>
              <a:ext uri="{FF2B5EF4-FFF2-40B4-BE49-F238E27FC236}">
                <a16:creationId xmlns:a16="http://schemas.microsoft.com/office/drawing/2014/main" id="{53A26EEC-E373-3776-D0B7-DC053F5489D3}"/>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86C65F62-E75E-A117-EBB4-6E3F858163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7" name="Picture 6">
              <a:extLst>
                <a:ext uri="{FF2B5EF4-FFF2-40B4-BE49-F238E27FC236}">
                  <a16:creationId xmlns:a16="http://schemas.microsoft.com/office/drawing/2014/main" id="{7679F436-ADF5-D1FC-DAE4-0A8ACE43A8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8" name="Straight Connector 7">
              <a:extLst>
                <a:ext uri="{FF2B5EF4-FFF2-40B4-BE49-F238E27FC236}">
                  <a16:creationId xmlns:a16="http://schemas.microsoft.com/office/drawing/2014/main" id="{35A203BF-6438-2240-6E6A-D6E431EB47AB}"/>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82965731"/>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Tips to Avoid Scams">
            <a:extLst>
              <a:ext uri="{FF2B5EF4-FFF2-40B4-BE49-F238E27FC236}">
                <a16:creationId xmlns:a16="http://schemas.microsoft.com/office/drawing/2014/main" id="{02367878-4984-F7F3-882A-E2B5C8175C6F}"/>
              </a:ext>
            </a:extLst>
          </p:cNvPr>
          <p:cNvSpPr>
            <a:spLocks noGrp="1"/>
          </p:cNvSpPr>
          <p:nvPr>
            <p:ph type="body" sz="quarter" idx="10"/>
          </p:nvPr>
        </p:nvSpPr>
        <p:spPr/>
        <p:txBody>
          <a:bodyPr/>
          <a:lstStyle/>
          <a:p>
            <a:r>
              <a:rPr lang="en-US" dirty="0"/>
              <a:t>Tips to Avoid Scams</a:t>
            </a:r>
          </a:p>
          <a:p>
            <a:endParaRPr lang="en-US" dirty="0"/>
          </a:p>
        </p:txBody>
      </p:sp>
      <p:pic>
        <p:nvPicPr>
          <p:cNvPr id="5" name="Picture Placeholder 4" descr="Couple at computer">
            <a:extLst>
              <a:ext uri="{FF2B5EF4-FFF2-40B4-BE49-F238E27FC236}">
                <a16:creationId xmlns:a16="http://schemas.microsoft.com/office/drawing/2014/main" id="{7AF48292-9D92-F5AF-9D3D-E1D20314F8E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38200" y="2989263"/>
            <a:ext cx="2897188" cy="2897187"/>
          </a:xfrm>
        </p:spPr>
      </p:pic>
      <p:grpSp>
        <p:nvGrpSpPr>
          <p:cNvPr id="3" name="Group 2" descr="Logos, Bank of America and NCOA">
            <a:extLst>
              <a:ext uri="{FF2B5EF4-FFF2-40B4-BE49-F238E27FC236}">
                <a16:creationId xmlns:a16="http://schemas.microsoft.com/office/drawing/2014/main" id="{613C7DDE-0AAD-0D4C-4D8E-A17DFE240E2A}"/>
              </a:ext>
            </a:extLst>
          </p:cNvPr>
          <p:cNvGrpSpPr/>
          <p:nvPr/>
        </p:nvGrpSpPr>
        <p:grpSpPr>
          <a:xfrm>
            <a:off x="8404926" y="6308226"/>
            <a:ext cx="3520366" cy="340307"/>
            <a:chOff x="8404926" y="6308226"/>
            <a:chExt cx="3520366" cy="340307"/>
          </a:xfrm>
        </p:grpSpPr>
        <p:cxnSp>
          <p:nvCxnSpPr>
            <p:cNvPr id="4" name="Straight Connector 3">
              <a:extLst>
                <a:ext uri="{FF2B5EF4-FFF2-40B4-BE49-F238E27FC236}">
                  <a16:creationId xmlns:a16="http://schemas.microsoft.com/office/drawing/2014/main" id="{6AD491E3-0301-0272-7E6E-E2F6F27798C9}"/>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F82AA4E-F87F-B73B-2EA3-8B52F9D16B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5039" cy="316890"/>
            </a:xfrm>
            <a:prstGeom prst="rect">
              <a:avLst/>
            </a:prstGeom>
          </p:spPr>
        </p:pic>
        <p:pic>
          <p:nvPicPr>
            <p:cNvPr id="7" name="Picture 6">
              <a:extLst>
                <a:ext uri="{FF2B5EF4-FFF2-40B4-BE49-F238E27FC236}">
                  <a16:creationId xmlns:a16="http://schemas.microsoft.com/office/drawing/2014/main" id="{91D00E3F-A6F7-D11F-129F-24A47889D2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4926" y="6323192"/>
              <a:ext cx="2303839" cy="230384"/>
            </a:xfrm>
            <a:prstGeom prst="rect">
              <a:avLst/>
            </a:prstGeom>
          </p:spPr>
        </p:pic>
      </p:grpSp>
    </p:spTree>
    <p:extLst>
      <p:ext uri="{BB962C8B-B14F-4D97-AF65-F5344CB8AC3E}">
        <p14:creationId xmlns:p14="http://schemas.microsoft.com/office/powerpoint/2010/main" val="78476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8" name="Text Placeholder 8">
            <a:extLst>
              <a:ext uri="{FF2B5EF4-FFF2-40B4-BE49-F238E27FC236}">
                <a16:creationId xmlns:a16="http://schemas.microsoft.com/office/drawing/2014/main" id="{0DF3FC51-315B-CC65-9E3E-6D304761B3A6}"/>
              </a:ext>
            </a:extLst>
          </p:cNvPr>
          <p:cNvSpPr>
            <a:spLocks noGrp="1"/>
          </p:cNvSpPr>
          <p:nvPr>
            <p:ph type="body" sz="quarter" idx="17"/>
          </p:nvPr>
        </p:nvSpPr>
        <p:spPr>
          <a:xfrm>
            <a:off x="6305153" y="4286914"/>
            <a:ext cx="5194299" cy="393266"/>
          </a:xfrm>
        </p:spPr>
        <p:txBody>
          <a:bodyPr/>
          <a:lstStyle/>
          <a:p>
            <a:r>
              <a:rPr lang="en-US" dirty="0"/>
              <a:t>Tip 4</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0"/>
            <a:ext cx="3886844" cy="1371597"/>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Don’t rely on your caller ID as confirmation. It is still safest to hang </a:t>
            </a:r>
            <a:br>
              <a:rPr lang="en-US" dirty="0"/>
            </a:br>
            <a:r>
              <a:rPr lang="en-US" dirty="0"/>
              <a:t>up and call back directly.</a:t>
            </a:r>
          </a:p>
        </p:txBody>
      </p:sp>
      <p:sp>
        <p:nvSpPr>
          <p:cNvPr id="20" name="Text Placeholder 12">
            <a:extLst>
              <a:ext uri="{FF2B5EF4-FFF2-40B4-BE49-F238E27FC236}">
                <a16:creationId xmlns:a16="http://schemas.microsoft.com/office/drawing/2014/main" id="{DA521862-AF6F-9734-043A-AE300760E89A}"/>
              </a:ext>
            </a:extLst>
          </p:cNvPr>
          <p:cNvSpPr txBox="1">
            <a:spLocks/>
          </p:cNvSpPr>
          <p:nvPr/>
        </p:nvSpPr>
        <p:spPr>
          <a:xfrm>
            <a:off x="6339306" y="4795490"/>
            <a:ext cx="3886844" cy="1300162"/>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a:t>Do not click on email or text links that appear to be from the Social Security Administration.</a:t>
            </a:r>
            <a:endParaRPr lang="en-US" dirty="0"/>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Know the Social Security Administration will never call, email, text, or send direct messages to obtain money or confirm your information.</a:t>
            </a:r>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In fact, immediately end any unsolicited calls claiming to be from the Social Security Administration. You can call a verified number to inquire if they contacted you or not.</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5" name="Straight Connector 36">
            <a:extLst>
              <a:ext uri="{FF2B5EF4-FFF2-40B4-BE49-F238E27FC236}">
                <a16:creationId xmlns:a16="http://schemas.microsoft.com/office/drawing/2014/main" id="{C2B07BDE-0C6E-FD82-FDAE-2DD931455D80}"/>
              </a:ext>
            </a:extLst>
          </p:cNvPr>
          <p:cNvCxnSpPr>
            <a:cxnSpLocks/>
          </p:cNvCxnSpPr>
          <p:nvPr/>
        </p:nvCxnSpPr>
        <p:spPr>
          <a:xfrm>
            <a:off x="6305153" y="4235800"/>
            <a:ext cx="4215260"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35" name="Title 26" descr="Tips to Avoid Social Security Impersonation Scams">
            <a:extLst>
              <a:ext uri="{FF2B5EF4-FFF2-40B4-BE49-F238E27FC236}">
                <a16:creationId xmlns:a16="http://schemas.microsoft.com/office/drawing/2014/main" id="{05481DB8-9013-EB87-D49D-F4F4EC1AF808}"/>
              </a:ext>
            </a:extLst>
          </p:cNvPr>
          <p:cNvSpPr txBox="1">
            <a:spLocks/>
          </p:cNvSpPr>
          <p:nvPr/>
        </p:nvSpPr>
        <p:spPr>
          <a:xfrm>
            <a:off x="711220" y="479130"/>
            <a:ext cx="10403816" cy="914958"/>
          </a:xfrm>
          <a:prstGeom prst="rect">
            <a:avLst/>
          </a:prstGeom>
        </p:spPr>
        <p:txBody>
          <a:bodyPr lIns="0" tIns="0" rIns="0" bIns="0" anchor="ctr"/>
          <a:lstStyle>
            <a:lvl1pPr algn="l" defTabSz="914400" rtl="0" eaLnBrk="1" latinLnBrk="0" hangingPunct="1">
              <a:lnSpc>
                <a:spcPct val="90000"/>
              </a:lnSpc>
              <a:spcBef>
                <a:spcPct val="0"/>
              </a:spcBef>
              <a:buNone/>
              <a:defRPr sz="3600" b="1" i="0" kern="1200">
                <a:solidFill>
                  <a:schemeClr val="tx2"/>
                </a:solidFill>
                <a:latin typeface="Source Serif Pro" panose="02040603050405020204" pitchFamily="18" charset="0"/>
                <a:ea typeface="Source Serif Pro" panose="02040603050405020204" pitchFamily="18" charset="0"/>
                <a:cs typeface="+mj-cs"/>
              </a:defRPr>
            </a:lvl1pPr>
          </a:lstStyle>
          <a:p>
            <a:r>
              <a:rPr lang="en-US" dirty="0"/>
              <a:t>Tips to Avoid Social Security</a:t>
            </a:r>
            <a:br>
              <a:rPr lang="en-US" dirty="0"/>
            </a:br>
            <a:r>
              <a:rPr lang="en-US" dirty="0"/>
              <a:t>Impersonation Scams</a:t>
            </a:r>
          </a:p>
        </p:txBody>
      </p:sp>
      <p:grpSp>
        <p:nvGrpSpPr>
          <p:cNvPr id="2" name="Group 1" descr="Logos, Bank of America and NCOA">
            <a:extLst>
              <a:ext uri="{FF2B5EF4-FFF2-40B4-BE49-F238E27FC236}">
                <a16:creationId xmlns:a16="http://schemas.microsoft.com/office/drawing/2014/main" id="{6B46ED56-0077-9537-1F69-9C4C7C182674}"/>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15AE18AE-7CF2-BFF9-BEE2-A3D37F84B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4" name="Picture 3">
              <a:extLst>
                <a:ext uri="{FF2B5EF4-FFF2-40B4-BE49-F238E27FC236}">
                  <a16:creationId xmlns:a16="http://schemas.microsoft.com/office/drawing/2014/main" id="{12AD80B7-CB14-1EEC-5FA1-E0708EC594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5" name="Straight Connector 4">
              <a:extLst>
                <a:ext uri="{FF2B5EF4-FFF2-40B4-BE49-F238E27FC236}">
                  <a16:creationId xmlns:a16="http://schemas.microsoft.com/office/drawing/2014/main" id="{71797E32-EF25-66D2-E458-E86A7C8B5097}"/>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990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8" name="Text Placeholder 8">
            <a:extLst>
              <a:ext uri="{FF2B5EF4-FFF2-40B4-BE49-F238E27FC236}">
                <a16:creationId xmlns:a16="http://schemas.microsoft.com/office/drawing/2014/main" id="{0DF3FC51-315B-CC65-9E3E-6D304761B3A6}"/>
              </a:ext>
            </a:extLst>
          </p:cNvPr>
          <p:cNvSpPr>
            <a:spLocks noGrp="1"/>
          </p:cNvSpPr>
          <p:nvPr>
            <p:ph type="body" sz="quarter" idx="17"/>
          </p:nvPr>
        </p:nvSpPr>
        <p:spPr>
          <a:xfrm>
            <a:off x="6305153" y="4286914"/>
            <a:ext cx="5194299" cy="393266"/>
          </a:xfrm>
        </p:spPr>
        <p:txBody>
          <a:bodyPr/>
          <a:lstStyle/>
          <a:p>
            <a:r>
              <a:rPr lang="en-US" dirty="0"/>
              <a:t>Tip 4</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0"/>
            <a:ext cx="3886844" cy="1371597"/>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Never send money or gifts to someone you haven’t met in person—not for an emergency, not for travel expenses to meet, and not even if they send you money first.</a:t>
            </a:r>
          </a:p>
        </p:txBody>
      </p:sp>
      <p:sp>
        <p:nvSpPr>
          <p:cNvPr id="20" name="Text Placeholder 12">
            <a:extLst>
              <a:ext uri="{FF2B5EF4-FFF2-40B4-BE49-F238E27FC236}">
                <a16:creationId xmlns:a16="http://schemas.microsoft.com/office/drawing/2014/main" id="{DA521862-AF6F-9734-043A-AE300760E89A}"/>
              </a:ext>
            </a:extLst>
          </p:cNvPr>
          <p:cNvSpPr txBox="1">
            <a:spLocks/>
          </p:cNvSpPr>
          <p:nvPr/>
        </p:nvSpPr>
        <p:spPr>
          <a:xfrm>
            <a:off x="6339306" y="4795490"/>
            <a:ext cx="3886844" cy="1300162"/>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If they have sent you their picture, try a reverse image search on Google. If the picture shows up tied to another name, it is likely a scam.</a:t>
            </a:r>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Take new or online relationships slowly. Pressure to move quickly could be a red flag that their motives are not genuine.</a:t>
            </a:r>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Confide in someone you trust about the relationship, and reconsider or at least proceed with caution if they note any concerns.</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5" name="Straight Connector 36">
            <a:extLst>
              <a:ext uri="{FF2B5EF4-FFF2-40B4-BE49-F238E27FC236}">
                <a16:creationId xmlns:a16="http://schemas.microsoft.com/office/drawing/2014/main" id="{C2B07BDE-0C6E-FD82-FDAE-2DD931455D80}"/>
              </a:ext>
            </a:extLst>
          </p:cNvPr>
          <p:cNvCxnSpPr>
            <a:cxnSpLocks/>
          </p:cNvCxnSpPr>
          <p:nvPr/>
        </p:nvCxnSpPr>
        <p:spPr>
          <a:xfrm>
            <a:off x="6305153" y="4235800"/>
            <a:ext cx="4215260"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2" name="Title 26" descr="Tips to Avoid Romance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Romance Scams</a:t>
            </a:r>
          </a:p>
        </p:txBody>
      </p:sp>
      <p:grpSp>
        <p:nvGrpSpPr>
          <p:cNvPr id="3" name="Group 2" descr="Logos, Bank of America and NCOA">
            <a:extLst>
              <a:ext uri="{FF2B5EF4-FFF2-40B4-BE49-F238E27FC236}">
                <a16:creationId xmlns:a16="http://schemas.microsoft.com/office/drawing/2014/main" id="{E39FFBA6-F889-F51E-570F-BC152276BCA9}"/>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C2D74C50-5AC5-D26D-D6C7-C4EFEF4ADF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547BFFAE-10BF-2CD3-3EC3-551C1E49B4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4BA19650-A6A2-E6EA-31DC-198BD5CFEBFA}"/>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027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8" name="Text Placeholder 8">
            <a:extLst>
              <a:ext uri="{FF2B5EF4-FFF2-40B4-BE49-F238E27FC236}">
                <a16:creationId xmlns:a16="http://schemas.microsoft.com/office/drawing/2014/main" id="{0DF3FC51-315B-CC65-9E3E-6D304761B3A6}"/>
              </a:ext>
            </a:extLst>
          </p:cNvPr>
          <p:cNvSpPr>
            <a:spLocks noGrp="1"/>
          </p:cNvSpPr>
          <p:nvPr>
            <p:ph type="body" sz="quarter" idx="17"/>
          </p:nvPr>
        </p:nvSpPr>
        <p:spPr>
          <a:xfrm>
            <a:off x="6305153" y="4286914"/>
            <a:ext cx="5194299" cy="393266"/>
          </a:xfrm>
        </p:spPr>
        <p:txBody>
          <a:bodyPr/>
          <a:lstStyle/>
          <a:p>
            <a:r>
              <a:rPr lang="en-US" dirty="0"/>
              <a:t>Tip 4</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0"/>
            <a:ext cx="3886844" cy="1371597"/>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Never give your personal or financial information to someone who calls you unsolicited—especially if they are pressuring or threatening you.</a:t>
            </a:r>
          </a:p>
        </p:txBody>
      </p:sp>
      <p:sp>
        <p:nvSpPr>
          <p:cNvPr id="20" name="Text Placeholder 12">
            <a:extLst>
              <a:ext uri="{FF2B5EF4-FFF2-40B4-BE49-F238E27FC236}">
                <a16:creationId xmlns:a16="http://schemas.microsoft.com/office/drawing/2014/main" id="{DA521862-AF6F-9734-043A-AE300760E89A}"/>
              </a:ext>
            </a:extLst>
          </p:cNvPr>
          <p:cNvSpPr txBox="1">
            <a:spLocks/>
          </p:cNvSpPr>
          <p:nvPr/>
        </p:nvSpPr>
        <p:spPr>
          <a:xfrm>
            <a:off x="6339306" y="4795490"/>
            <a:ext cx="3886844" cy="1300162"/>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If you are met with a recorded message asking you to push a button to continue or to confirm information, do not do it. Simply hang up.</a:t>
            </a:r>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Sign up for the National Do Not Call Registry at </a:t>
            </a:r>
            <a:r>
              <a:rPr lang="en-US" i="1" dirty="0" err="1">
                <a:solidFill>
                  <a:srgbClr val="04A299"/>
                </a:solidFill>
              </a:rPr>
              <a:t>DoNotCall.gov</a:t>
            </a:r>
            <a:r>
              <a:rPr lang="en-US" dirty="0"/>
              <a:t>.</a:t>
            </a:r>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Ask your phone service provider if it offers tools to stop scam calls and texts or if it offers the option to block anonymous calls.</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5" name="Straight Connector 36">
            <a:extLst>
              <a:ext uri="{FF2B5EF4-FFF2-40B4-BE49-F238E27FC236}">
                <a16:creationId xmlns:a16="http://schemas.microsoft.com/office/drawing/2014/main" id="{C2B07BDE-0C6E-FD82-FDAE-2DD931455D80}"/>
              </a:ext>
            </a:extLst>
          </p:cNvPr>
          <p:cNvCxnSpPr>
            <a:cxnSpLocks/>
          </p:cNvCxnSpPr>
          <p:nvPr/>
        </p:nvCxnSpPr>
        <p:spPr>
          <a:xfrm>
            <a:off x="6305153" y="4235800"/>
            <a:ext cx="4215260"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2" name="Title 26" descr="Tips to Avoid Telemarketing/Robocall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Telemarketing/Robocall Scams</a:t>
            </a:r>
          </a:p>
        </p:txBody>
      </p:sp>
      <p:sp>
        <p:nvSpPr>
          <p:cNvPr id="3" name="Rectangle 2">
            <a:hlinkClick r:id="rId2"/>
            <a:extLst>
              <a:ext uri="{FF2B5EF4-FFF2-40B4-BE49-F238E27FC236}">
                <a16:creationId xmlns:a16="http://schemas.microsoft.com/office/drawing/2014/main" id="{C83E0372-640C-E60C-7784-5FF852F8DB74}"/>
              </a:ext>
            </a:extLst>
          </p:cNvPr>
          <p:cNvSpPr/>
          <p:nvPr/>
        </p:nvSpPr>
        <p:spPr>
          <a:xfrm>
            <a:off x="2055043" y="2809188"/>
            <a:ext cx="1338606" cy="263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Logos, Bank of America and NCOA">
            <a:extLst>
              <a:ext uri="{FF2B5EF4-FFF2-40B4-BE49-F238E27FC236}">
                <a16:creationId xmlns:a16="http://schemas.microsoft.com/office/drawing/2014/main" id="{5D828F4E-213E-B516-5189-2B49F48F7496}"/>
              </a:ext>
            </a:extLst>
          </p:cNvPr>
          <p:cNvGrpSpPr/>
          <p:nvPr/>
        </p:nvGrpSpPr>
        <p:grpSpPr>
          <a:xfrm>
            <a:off x="8468168" y="6208715"/>
            <a:ext cx="3515964" cy="340307"/>
            <a:chOff x="8407597" y="6308226"/>
            <a:chExt cx="3515964" cy="340307"/>
          </a:xfrm>
        </p:grpSpPr>
        <p:pic>
          <p:nvPicPr>
            <p:cNvPr id="5" name="Picture 4">
              <a:extLst>
                <a:ext uri="{FF2B5EF4-FFF2-40B4-BE49-F238E27FC236}">
                  <a16:creationId xmlns:a16="http://schemas.microsoft.com/office/drawing/2014/main" id="{49D6C914-44D3-4625-E151-7CD7B7D4BA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6" name="Picture 5">
              <a:extLst>
                <a:ext uri="{FF2B5EF4-FFF2-40B4-BE49-F238E27FC236}">
                  <a16:creationId xmlns:a16="http://schemas.microsoft.com/office/drawing/2014/main" id="{9BEAC5E4-55EB-5035-14B7-6DD661737F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7" name="Straight Connector 6">
              <a:extLst>
                <a:ext uri="{FF2B5EF4-FFF2-40B4-BE49-F238E27FC236}">
                  <a16:creationId xmlns:a16="http://schemas.microsoft.com/office/drawing/2014/main" id="{31D6969C-4C39-B4E0-CBC3-98E8D316732F}"/>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892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8" name="Text Placeholder 8">
            <a:extLst>
              <a:ext uri="{FF2B5EF4-FFF2-40B4-BE49-F238E27FC236}">
                <a16:creationId xmlns:a16="http://schemas.microsoft.com/office/drawing/2014/main" id="{0DF3FC51-315B-CC65-9E3E-6D304761B3A6}"/>
              </a:ext>
            </a:extLst>
          </p:cNvPr>
          <p:cNvSpPr>
            <a:spLocks noGrp="1"/>
          </p:cNvSpPr>
          <p:nvPr>
            <p:ph type="body" sz="quarter" idx="17"/>
          </p:nvPr>
        </p:nvSpPr>
        <p:spPr>
          <a:xfrm>
            <a:off x="6305153" y="4286914"/>
            <a:ext cx="5194299" cy="393266"/>
          </a:xfrm>
        </p:spPr>
        <p:txBody>
          <a:bodyPr/>
          <a:lstStyle/>
          <a:p>
            <a:r>
              <a:rPr lang="en-US" dirty="0"/>
              <a:t>Tip 4</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0"/>
            <a:ext cx="3886844" cy="1371597"/>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Do additional research before investing in any company you learned about through unsolicited information</a:t>
            </a:r>
            <a:r>
              <a:rPr lang="en-US" dirty="0"/>
              <a:t>.</a:t>
            </a:r>
          </a:p>
        </p:txBody>
      </p:sp>
      <p:sp>
        <p:nvSpPr>
          <p:cNvPr id="20" name="Text Placeholder 12">
            <a:extLst>
              <a:ext uri="{FF2B5EF4-FFF2-40B4-BE49-F238E27FC236}">
                <a16:creationId xmlns:a16="http://schemas.microsoft.com/office/drawing/2014/main" id="{DA521862-AF6F-9734-043A-AE300760E89A}"/>
              </a:ext>
            </a:extLst>
          </p:cNvPr>
          <p:cNvSpPr txBox="1">
            <a:spLocks/>
          </p:cNvSpPr>
          <p:nvPr/>
        </p:nvSpPr>
        <p:spPr>
          <a:xfrm>
            <a:off x="6339306" y="4795490"/>
            <a:ext cx="3886844" cy="1300162"/>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Reconsider making investments under pressure, in pressing time constraints, or soon after a major life event, such as the death of a spouse</a:t>
            </a:r>
            <a:r>
              <a:rPr lang="en-US" dirty="0"/>
              <a:t>.</a:t>
            </a:r>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Learn to look at any amazing money-making opportunity through the lens of skepticism. If it seems too good to be true, it probably is!</a:t>
            </a:r>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Be cautious of investments that promise a high yield, are promoted as having no risk, or are too complicated to understand</a:t>
            </a:r>
            <a:r>
              <a:rPr lang="en-US" dirty="0"/>
              <a:t>.</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5" name="Straight Connector 36">
            <a:extLst>
              <a:ext uri="{FF2B5EF4-FFF2-40B4-BE49-F238E27FC236}">
                <a16:creationId xmlns:a16="http://schemas.microsoft.com/office/drawing/2014/main" id="{C2B07BDE-0C6E-FD82-FDAE-2DD931455D80}"/>
              </a:ext>
            </a:extLst>
          </p:cNvPr>
          <p:cNvCxnSpPr>
            <a:cxnSpLocks/>
          </p:cNvCxnSpPr>
          <p:nvPr/>
        </p:nvCxnSpPr>
        <p:spPr>
          <a:xfrm>
            <a:off x="6305153" y="4235800"/>
            <a:ext cx="4215260"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2" name="Title 26" descr="Tips to Avoid Tech Support Scams/Internet Fraud">
            <a:extLst>
              <a:ext uri="{FF2B5EF4-FFF2-40B4-BE49-F238E27FC236}">
                <a16:creationId xmlns:a16="http://schemas.microsoft.com/office/drawing/2014/main" id="{140B2DB2-A61D-489F-631C-A36BD80EDA84}"/>
              </a:ext>
            </a:extLst>
          </p:cNvPr>
          <p:cNvSpPr>
            <a:spLocks noGrp="1"/>
          </p:cNvSpPr>
          <p:nvPr>
            <p:ph type="title"/>
          </p:nvPr>
        </p:nvSpPr>
        <p:spPr>
          <a:xfrm>
            <a:off x="711219" y="219247"/>
            <a:ext cx="10585671" cy="914958"/>
          </a:xfrm>
        </p:spPr>
        <p:txBody>
          <a:bodyPr/>
          <a:lstStyle/>
          <a:p>
            <a:r>
              <a:rPr lang="en-US" dirty="0"/>
              <a:t>Tips to Avoid Tech Support Scams/Internet Fraud</a:t>
            </a:r>
          </a:p>
        </p:txBody>
      </p:sp>
      <p:grpSp>
        <p:nvGrpSpPr>
          <p:cNvPr id="3" name="Group 2" descr="Logos, Bank of America and NCOA">
            <a:extLst>
              <a:ext uri="{FF2B5EF4-FFF2-40B4-BE49-F238E27FC236}">
                <a16:creationId xmlns:a16="http://schemas.microsoft.com/office/drawing/2014/main" id="{D7F2E48D-FCB7-ACAF-1F3D-0B55486DAA40}"/>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FED002C9-CE91-4FE8-E138-3CB06EB3D4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392C051E-8DDE-A200-EA82-2FAC550F1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2DEDAD6E-E03A-30ED-7B0D-63E8D48AFDAF}"/>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559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1"/>
            <a:ext cx="3886844" cy="18269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Sometimes there are local computer tech companies in your area</a:t>
            </a:r>
            <a:r>
              <a:rPr lang="en-US" dirty="0"/>
              <a:t>.</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sz="1600" dirty="0"/>
              <a:t>Contact the Better Business Bureau (BBB) for a few trusted tech support business names and get a few quotes.</a:t>
            </a:r>
          </a:p>
          <a:p>
            <a:pPr marL="285750" indent="-285750">
              <a:buClr>
                <a:srgbClr val="0ED882"/>
              </a:buClr>
              <a:buSzPct val="125000"/>
              <a:buFont typeface="Arial" panose="020B0604020202020204" pitchFamily="34" charset="0"/>
              <a:buChar char="•"/>
            </a:pPr>
            <a:endParaRPr lang="en-US" dirty="0"/>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Never give out your password or security information to a third party who is calling you unsolicited</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If you have concerns about a slow-running computer, errors, or antivirus software, simply contact the tech support number on your software package</a:t>
            </a:r>
            <a:r>
              <a:rPr lang="en-US" dirty="0"/>
              <a:t>.</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2" name="Title 26" descr="Tips to Avoid Investment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Investment Schemes</a:t>
            </a:r>
          </a:p>
        </p:txBody>
      </p:sp>
      <p:grpSp>
        <p:nvGrpSpPr>
          <p:cNvPr id="3" name="Group 2" descr="Logos, Bank of America and NCOA">
            <a:extLst>
              <a:ext uri="{FF2B5EF4-FFF2-40B4-BE49-F238E27FC236}">
                <a16:creationId xmlns:a16="http://schemas.microsoft.com/office/drawing/2014/main" id="{96D0CDE1-2903-F1DA-3DB4-E982AC675875}"/>
              </a:ext>
            </a:extLst>
          </p:cNvPr>
          <p:cNvGrpSpPr/>
          <p:nvPr/>
        </p:nvGrpSpPr>
        <p:grpSpPr>
          <a:xfrm>
            <a:off x="8468168" y="6298446"/>
            <a:ext cx="3515964" cy="340307"/>
            <a:chOff x="8407597" y="6308226"/>
            <a:chExt cx="3515964" cy="340307"/>
          </a:xfrm>
        </p:grpSpPr>
        <p:pic>
          <p:nvPicPr>
            <p:cNvPr id="4" name="Picture 3">
              <a:extLst>
                <a:ext uri="{FF2B5EF4-FFF2-40B4-BE49-F238E27FC236}">
                  <a16:creationId xmlns:a16="http://schemas.microsoft.com/office/drawing/2014/main" id="{D9C0EDB3-BF96-99A0-0BD8-B293260011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DEF7F0B9-7C16-AE19-81B5-039D628F2F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C7F2B95A-BB77-D174-2844-03BBD241ADCD}"/>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590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1"/>
            <a:ext cx="3886844" cy="18269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Check out the business with the Better Business Bureau</a:t>
            </a:r>
            <a:r>
              <a:rPr lang="en-US" dirty="0"/>
              <a:t>.</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sz="1600" dirty="0"/>
              <a:t>If someone states they represent an organization that your loved one did business with, tell them to send it to you in writing for review.</a:t>
            </a:r>
          </a:p>
          <a:p>
            <a:pPr marL="285750" indent="-285750">
              <a:buClr>
                <a:srgbClr val="0ED882"/>
              </a:buClr>
              <a:buSzPct val="125000"/>
              <a:buFont typeface="Arial" panose="020B0604020202020204" pitchFamily="34" charset="0"/>
              <a:buChar char="•"/>
            </a:pPr>
            <a:endParaRPr lang="en-US" dirty="0"/>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Never agree to anything over the phone until you’ve had a chance to read it </a:t>
            </a:r>
            <a:br>
              <a:rPr lang="en-US" sz="1600" dirty="0"/>
            </a:br>
            <a:r>
              <a:rPr lang="en-US" sz="1600" dirty="0"/>
              <a:t>in writing</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Never agree to pressure sales</a:t>
            </a:r>
            <a:r>
              <a:rPr lang="en-US" dirty="0"/>
              <a:t>.</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sz="1600" dirty="0"/>
              <a:t>Get everything in writing.</a:t>
            </a:r>
          </a:p>
          <a:p>
            <a:pPr marL="594360" lvl="4" indent="-285750">
              <a:buClr>
                <a:schemeClr val="bg1">
                  <a:lumMod val="50000"/>
                </a:schemeClr>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sz="1600" dirty="0"/>
              <a:t>Take it home and review it first.</a:t>
            </a:r>
          </a:p>
          <a:p>
            <a:pPr marL="594360" lvl="4" indent="-285750">
              <a:buClr>
                <a:schemeClr val="bg1">
                  <a:lumMod val="50000"/>
                </a:schemeClr>
              </a:buClr>
              <a:buSzPct val="125000"/>
              <a:buFont typeface="Arial" panose="020B0604020202020204" pitchFamily="34" charset="0"/>
              <a:buChar char="•"/>
            </a:pPr>
            <a:endParaRPr lang="en-US" sz="1600" dirty="0"/>
          </a:p>
          <a:p>
            <a:pPr marL="285750" indent="-285750">
              <a:buClr>
                <a:srgbClr val="0ED882"/>
              </a:buClr>
              <a:buSzPct val="125000"/>
              <a:buFont typeface="Arial" panose="020B0604020202020204" pitchFamily="34" charset="0"/>
              <a:buChar char="•"/>
            </a:pPr>
            <a:endParaRPr lang="en-US" dirty="0"/>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2" name="Title 26" descr="Tips to Avoid Investment Scheme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Investment Schemes</a:t>
            </a:r>
          </a:p>
        </p:txBody>
      </p:sp>
      <p:grpSp>
        <p:nvGrpSpPr>
          <p:cNvPr id="3" name="Group 2" descr="Logos, Bank of America and NCOA">
            <a:extLst>
              <a:ext uri="{FF2B5EF4-FFF2-40B4-BE49-F238E27FC236}">
                <a16:creationId xmlns:a16="http://schemas.microsoft.com/office/drawing/2014/main" id="{12511228-3721-5852-9ECA-BA518F8EE7F6}"/>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17F33985-6EA4-CD54-84E4-78D6EB136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41E63D9C-00E0-C343-A3B1-FB1C711AD0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17E661F9-D8DD-FF85-550C-95722421D80F}"/>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604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1661207"/>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1661207"/>
            <a:ext cx="5169216" cy="383019"/>
          </a:xfrm>
        </p:spPr>
        <p:txBody>
          <a:bodyPr/>
          <a:lstStyle/>
          <a:p>
            <a:r>
              <a:rPr lang="en-US" dirty="0"/>
              <a:t>Tip 4</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3314768"/>
            <a:ext cx="4963885" cy="393266"/>
          </a:xfrm>
        </p:spPr>
        <p:txBody>
          <a:bodyPr/>
          <a:lstStyle/>
          <a:p>
            <a:r>
              <a:rPr lang="en-US" dirty="0"/>
              <a:t>Tip 2</a:t>
            </a:r>
          </a:p>
        </p:txBody>
      </p:sp>
      <p:sp>
        <p:nvSpPr>
          <p:cNvPr id="18" name="Text Placeholder 8">
            <a:extLst>
              <a:ext uri="{FF2B5EF4-FFF2-40B4-BE49-F238E27FC236}">
                <a16:creationId xmlns:a16="http://schemas.microsoft.com/office/drawing/2014/main" id="{0DF3FC51-315B-CC65-9E3E-6D304761B3A6}"/>
              </a:ext>
            </a:extLst>
          </p:cNvPr>
          <p:cNvSpPr>
            <a:spLocks noGrp="1"/>
          </p:cNvSpPr>
          <p:nvPr>
            <p:ph type="body" sz="quarter" idx="17"/>
          </p:nvPr>
        </p:nvSpPr>
        <p:spPr>
          <a:xfrm>
            <a:off x="6305153" y="3314768"/>
            <a:ext cx="5194299" cy="393266"/>
          </a:xfrm>
        </p:spPr>
        <p:txBody>
          <a:bodyPr/>
          <a:lstStyle/>
          <a:p>
            <a:r>
              <a:rPr lang="en-US" dirty="0"/>
              <a:t>Tip 5</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159106"/>
            <a:ext cx="3886844" cy="986062"/>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Report suspicious activities to </a:t>
            </a:r>
            <a:br>
              <a:rPr lang="en-US" dirty="0"/>
            </a:br>
            <a:r>
              <a:rPr lang="en-US" b="1" dirty="0"/>
              <a:t>80</a:t>
            </a:r>
            <a:r>
              <a:rPr lang="en-US" b="1" spc="150" dirty="0"/>
              <a:t>0</a:t>
            </a:r>
            <a:r>
              <a:rPr lang="en-US" b="1" spc="300" dirty="0"/>
              <a:t>-</a:t>
            </a:r>
            <a:r>
              <a:rPr lang="en-US" b="1" dirty="0"/>
              <a:t>MEDICARE</a:t>
            </a:r>
            <a:r>
              <a:rPr lang="en-US" dirty="0"/>
              <a:t>.</a:t>
            </a:r>
          </a:p>
        </p:txBody>
      </p:sp>
      <p:sp>
        <p:nvSpPr>
          <p:cNvPr id="20" name="Text Placeholder 12">
            <a:extLst>
              <a:ext uri="{FF2B5EF4-FFF2-40B4-BE49-F238E27FC236}">
                <a16:creationId xmlns:a16="http://schemas.microsoft.com/office/drawing/2014/main" id="{DA521862-AF6F-9734-043A-AE300760E89A}"/>
              </a:ext>
            </a:extLst>
          </p:cNvPr>
          <p:cNvSpPr txBox="1">
            <a:spLocks/>
          </p:cNvSpPr>
          <p:nvPr/>
        </p:nvSpPr>
        <p:spPr>
          <a:xfrm>
            <a:off x="6339306" y="3823344"/>
            <a:ext cx="3886844" cy="1300162"/>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Contact your local Senior Medicare Patrol program by visiting </a:t>
            </a:r>
            <a:r>
              <a:rPr lang="en-US" i="1" dirty="0" err="1">
                <a:solidFill>
                  <a:srgbClr val="04A299"/>
                </a:solidFill>
              </a:rPr>
              <a:t>smpResource.org</a:t>
            </a:r>
            <a:r>
              <a:rPr lang="en-US" dirty="0"/>
              <a:t>.</a:t>
            </a:r>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160692"/>
            <a:ext cx="3886845" cy="986061"/>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Protect your Medicare number as you do your credit card numbers, and do not allow anyone else to use it</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3824931"/>
            <a:ext cx="3886845" cy="115364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Be wary of salespeople trying to sell you something they claim will be paid for by Medicare.</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1619735"/>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1619735"/>
            <a:ext cx="4200129" cy="0"/>
          </a:xfrm>
          <a:prstGeom prst="straightConnector1">
            <a:avLst/>
          </a:prstGeom>
          <a:noFill/>
          <a:ln w="9525" cap="flat">
            <a:solidFill>
              <a:srgbClr val="F76366"/>
            </a:solidFill>
            <a:prstDash val="solid"/>
            <a:miter/>
          </a:ln>
        </p:spPr>
      </p:cxnSp>
      <p:cxnSp>
        <p:nvCxnSpPr>
          <p:cNvPr id="25" name="Straight Connector 36">
            <a:extLst>
              <a:ext uri="{FF2B5EF4-FFF2-40B4-BE49-F238E27FC236}">
                <a16:creationId xmlns:a16="http://schemas.microsoft.com/office/drawing/2014/main" id="{C2B07BDE-0C6E-FD82-FDAE-2DD931455D80}"/>
              </a:ext>
            </a:extLst>
          </p:cNvPr>
          <p:cNvCxnSpPr>
            <a:cxnSpLocks/>
          </p:cNvCxnSpPr>
          <p:nvPr/>
        </p:nvCxnSpPr>
        <p:spPr>
          <a:xfrm>
            <a:off x="6305153" y="3263654"/>
            <a:ext cx="4215260"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3263654"/>
            <a:ext cx="4200129" cy="0"/>
          </a:xfrm>
          <a:prstGeom prst="straightConnector1">
            <a:avLst/>
          </a:prstGeom>
          <a:noFill/>
          <a:ln w="9525" cap="flat">
            <a:solidFill>
              <a:srgbClr val="F76366"/>
            </a:solidFill>
            <a:prstDash val="solid"/>
            <a:miter/>
          </a:ln>
        </p:spPr>
      </p:cxnSp>
      <p:sp>
        <p:nvSpPr>
          <p:cNvPr id="2" name="Title 26" descr="Tips to Avoid Medicare/Medicaid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Medicare/Medicaid Scams</a:t>
            </a:r>
          </a:p>
        </p:txBody>
      </p:sp>
      <p:sp>
        <p:nvSpPr>
          <p:cNvPr id="3" name="Text Placeholder 8">
            <a:extLst>
              <a:ext uri="{FF2B5EF4-FFF2-40B4-BE49-F238E27FC236}">
                <a16:creationId xmlns:a16="http://schemas.microsoft.com/office/drawing/2014/main" id="{2DF023A2-4CA6-0154-0A01-B68F7794FCD1}"/>
              </a:ext>
            </a:extLst>
          </p:cNvPr>
          <p:cNvSpPr txBox="1">
            <a:spLocks/>
          </p:cNvSpPr>
          <p:nvPr/>
        </p:nvSpPr>
        <p:spPr>
          <a:xfrm>
            <a:off x="742906" y="4960686"/>
            <a:ext cx="5194299" cy="393266"/>
          </a:xfrm>
          <a:prstGeom prst="rect">
            <a:avLst/>
          </a:prstGeom>
        </p:spPr>
        <p:txBody>
          <a:bodyPr lIns="0" tIns="0" rIns="0" bIns="0"/>
          <a:lstStyle>
            <a:lvl1pPr marL="0" indent="0" algn="l" defTabSz="914400" rtl="0" eaLnBrk="1" latinLnBrk="0" hangingPunct="1">
              <a:lnSpc>
                <a:spcPct val="100000"/>
              </a:lnSpc>
              <a:spcBef>
                <a:spcPts val="0"/>
              </a:spcBef>
              <a:buFontTx/>
              <a:buNone/>
              <a:defRPr sz="2000" b="1" i="0" kern="1200">
                <a:solidFill>
                  <a:srgbClr val="16726E"/>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i="0" kern="1200">
                <a:solidFill>
                  <a:srgbClr val="F76466"/>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000" b="1" i="0" kern="1200">
                <a:solidFill>
                  <a:srgbClr val="F7646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Tip 3</a:t>
            </a:r>
          </a:p>
        </p:txBody>
      </p:sp>
      <p:sp>
        <p:nvSpPr>
          <p:cNvPr id="4" name="Text Placeholder 12">
            <a:extLst>
              <a:ext uri="{FF2B5EF4-FFF2-40B4-BE49-F238E27FC236}">
                <a16:creationId xmlns:a16="http://schemas.microsoft.com/office/drawing/2014/main" id="{78AD08B7-4ED0-346F-5731-EDC20A8ABFA4}"/>
              </a:ext>
            </a:extLst>
          </p:cNvPr>
          <p:cNvSpPr txBox="1">
            <a:spLocks/>
          </p:cNvSpPr>
          <p:nvPr/>
        </p:nvSpPr>
        <p:spPr>
          <a:xfrm>
            <a:off x="777059" y="5469262"/>
            <a:ext cx="3886844" cy="90689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Review your Medicare statements to be sure you have actually received the services billed.</a:t>
            </a:r>
          </a:p>
        </p:txBody>
      </p:sp>
      <p:cxnSp>
        <p:nvCxnSpPr>
          <p:cNvPr id="5" name="Straight Connector 36">
            <a:extLst>
              <a:ext uri="{FF2B5EF4-FFF2-40B4-BE49-F238E27FC236}">
                <a16:creationId xmlns:a16="http://schemas.microsoft.com/office/drawing/2014/main" id="{CF494795-C08E-A8CD-5E4A-CA378C451BF4}"/>
              </a:ext>
            </a:extLst>
          </p:cNvPr>
          <p:cNvCxnSpPr>
            <a:cxnSpLocks/>
          </p:cNvCxnSpPr>
          <p:nvPr/>
        </p:nvCxnSpPr>
        <p:spPr>
          <a:xfrm>
            <a:off x="742906" y="4909572"/>
            <a:ext cx="4215260" cy="0"/>
          </a:xfrm>
          <a:prstGeom prst="straightConnector1">
            <a:avLst/>
          </a:prstGeom>
          <a:noFill/>
          <a:ln w="9525" cap="flat">
            <a:solidFill>
              <a:srgbClr val="F76366"/>
            </a:solidFill>
            <a:prstDash val="solid"/>
            <a:miter/>
          </a:ln>
        </p:spPr>
      </p:cxnSp>
      <p:sp>
        <p:nvSpPr>
          <p:cNvPr id="6" name="Rectangle 5">
            <a:hlinkClick r:id="rId3"/>
            <a:extLst>
              <a:ext uri="{FF2B5EF4-FFF2-40B4-BE49-F238E27FC236}">
                <a16:creationId xmlns:a16="http://schemas.microsoft.com/office/drawing/2014/main" id="{12573E15-2476-F43E-31E4-4952B8514D2F}"/>
              </a:ext>
            </a:extLst>
          </p:cNvPr>
          <p:cNvSpPr/>
          <p:nvPr/>
        </p:nvSpPr>
        <p:spPr>
          <a:xfrm>
            <a:off x="6604000" y="4334933"/>
            <a:ext cx="1659467" cy="237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Logos, Bank of America and NCOA">
            <a:extLst>
              <a:ext uri="{FF2B5EF4-FFF2-40B4-BE49-F238E27FC236}">
                <a16:creationId xmlns:a16="http://schemas.microsoft.com/office/drawing/2014/main" id="{2CBEA35B-98AC-1B23-74BA-B383D68AFC7F}"/>
              </a:ext>
            </a:extLst>
          </p:cNvPr>
          <p:cNvGrpSpPr/>
          <p:nvPr/>
        </p:nvGrpSpPr>
        <p:grpSpPr>
          <a:xfrm>
            <a:off x="8468168" y="6206004"/>
            <a:ext cx="3515964" cy="340307"/>
            <a:chOff x="8407597" y="6308226"/>
            <a:chExt cx="3515964" cy="340307"/>
          </a:xfrm>
        </p:grpSpPr>
        <p:pic>
          <p:nvPicPr>
            <p:cNvPr id="8" name="Picture 7">
              <a:extLst>
                <a:ext uri="{FF2B5EF4-FFF2-40B4-BE49-F238E27FC236}">
                  <a16:creationId xmlns:a16="http://schemas.microsoft.com/office/drawing/2014/main" id="{3B23DF29-87C4-7ACB-A83C-332BDDCF4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9" name="Picture 8">
              <a:extLst>
                <a:ext uri="{FF2B5EF4-FFF2-40B4-BE49-F238E27FC236}">
                  <a16:creationId xmlns:a16="http://schemas.microsoft.com/office/drawing/2014/main" id="{E83211E1-9B0D-1D36-052B-356D00C136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10" name="Straight Connector 9">
              <a:extLst>
                <a:ext uri="{FF2B5EF4-FFF2-40B4-BE49-F238E27FC236}">
                  <a16:creationId xmlns:a16="http://schemas.microsoft.com/office/drawing/2014/main" id="{6DEEAC7B-8D4B-8956-DC81-33ADEE22A703}"/>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173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1401325"/>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1401325"/>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2726305"/>
            <a:ext cx="4963885" cy="393266"/>
          </a:xfrm>
        </p:spPr>
        <p:txBody>
          <a:bodyPr/>
          <a:lstStyle/>
          <a:p>
            <a:r>
              <a:rPr lang="en-US" dirty="0"/>
              <a:t>Tip 2</a:t>
            </a:r>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1900810"/>
            <a:ext cx="3886845" cy="986061"/>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Never do business with someone who just shows up at your door</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3236468"/>
            <a:ext cx="3886845" cy="115364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Never pay up front for the whole job; wait until all work is complete and inspected.</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1359853"/>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1359853"/>
            <a:ext cx="4200129"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2675191"/>
            <a:ext cx="4200129" cy="0"/>
          </a:xfrm>
          <a:prstGeom prst="straightConnector1">
            <a:avLst/>
          </a:prstGeom>
          <a:noFill/>
          <a:ln w="9525" cap="flat">
            <a:solidFill>
              <a:srgbClr val="F76366"/>
            </a:solidFill>
            <a:prstDash val="solid"/>
            <a:miter/>
          </a:ln>
        </p:spPr>
      </p:cxnSp>
      <p:sp>
        <p:nvSpPr>
          <p:cNvPr id="2" name="Title 26" descr="Tips to Avoid Home Repair/Contractor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Home Repair/Contractor Scams</a:t>
            </a:r>
          </a:p>
        </p:txBody>
      </p:sp>
      <p:sp>
        <p:nvSpPr>
          <p:cNvPr id="12" name="Text Placeholder 8">
            <a:extLst>
              <a:ext uri="{FF2B5EF4-FFF2-40B4-BE49-F238E27FC236}">
                <a16:creationId xmlns:a16="http://schemas.microsoft.com/office/drawing/2014/main" id="{6F8B0AE1-940D-3CF2-F7F4-CFE0B6874D47}"/>
              </a:ext>
            </a:extLst>
          </p:cNvPr>
          <p:cNvSpPr txBox="1">
            <a:spLocks/>
          </p:cNvSpPr>
          <p:nvPr/>
        </p:nvSpPr>
        <p:spPr>
          <a:xfrm>
            <a:off x="6305153" y="3698464"/>
            <a:ext cx="5194299" cy="393266"/>
          </a:xfrm>
          <a:prstGeom prst="rect">
            <a:avLst/>
          </a:prstGeom>
        </p:spPr>
        <p:txBody>
          <a:bodyPr lIns="0" tIns="0" rIns="0" bIns="0"/>
          <a:lstStyle>
            <a:lvl1pPr marL="0" indent="0" algn="l" defTabSz="914400" rtl="0" eaLnBrk="1" latinLnBrk="0" hangingPunct="1">
              <a:lnSpc>
                <a:spcPct val="100000"/>
              </a:lnSpc>
              <a:spcBef>
                <a:spcPts val="0"/>
              </a:spcBef>
              <a:buFontTx/>
              <a:buNone/>
              <a:defRPr sz="2000" b="1" i="0" kern="1200">
                <a:solidFill>
                  <a:srgbClr val="16726E"/>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i="0" kern="1200">
                <a:solidFill>
                  <a:srgbClr val="F76466"/>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000" b="1" i="0" kern="1200">
                <a:solidFill>
                  <a:srgbClr val="F7646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Tip 4</a:t>
            </a:r>
          </a:p>
        </p:txBody>
      </p:sp>
      <p:sp>
        <p:nvSpPr>
          <p:cNvPr id="13" name="Text Placeholder 12">
            <a:extLst>
              <a:ext uri="{FF2B5EF4-FFF2-40B4-BE49-F238E27FC236}">
                <a16:creationId xmlns:a16="http://schemas.microsoft.com/office/drawing/2014/main" id="{DCC5FC32-5272-305C-7347-F42853FB9592}"/>
              </a:ext>
            </a:extLst>
          </p:cNvPr>
          <p:cNvSpPr txBox="1">
            <a:spLocks/>
          </p:cNvSpPr>
          <p:nvPr/>
        </p:nvSpPr>
        <p:spPr>
          <a:xfrm>
            <a:off x="6339306" y="4207040"/>
            <a:ext cx="3886844" cy="48046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Get everything in writing.</a:t>
            </a:r>
          </a:p>
        </p:txBody>
      </p:sp>
      <p:cxnSp>
        <p:nvCxnSpPr>
          <p:cNvPr id="14" name="Straight Connector 36">
            <a:extLst>
              <a:ext uri="{FF2B5EF4-FFF2-40B4-BE49-F238E27FC236}">
                <a16:creationId xmlns:a16="http://schemas.microsoft.com/office/drawing/2014/main" id="{4D5D2885-423A-1C40-3DF4-AF0DB2467A8B}"/>
              </a:ext>
            </a:extLst>
          </p:cNvPr>
          <p:cNvCxnSpPr>
            <a:cxnSpLocks/>
          </p:cNvCxnSpPr>
          <p:nvPr/>
        </p:nvCxnSpPr>
        <p:spPr>
          <a:xfrm>
            <a:off x="6305153" y="3647350"/>
            <a:ext cx="4215260" cy="0"/>
          </a:xfrm>
          <a:prstGeom prst="straightConnector1">
            <a:avLst/>
          </a:prstGeom>
          <a:noFill/>
          <a:ln w="9525" cap="flat">
            <a:solidFill>
              <a:srgbClr val="F76366"/>
            </a:solidFill>
            <a:prstDash val="solid"/>
            <a:miter/>
          </a:ln>
        </p:spPr>
      </p:cxnSp>
      <p:sp>
        <p:nvSpPr>
          <p:cNvPr id="32" name="Text Placeholder 10">
            <a:extLst>
              <a:ext uri="{FF2B5EF4-FFF2-40B4-BE49-F238E27FC236}">
                <a16:creationId xmlns:a16="http://schemas.microsoft.com/office/drawing/2014/main" id="{F2158A0F-C962-69A6-B5D4-3821A3961A6D}"/>
              </a:ext>
            </a:extLst>
          </p:cNvPr>
          <p:cNvSpPr txBox="1">
            <a:spLocks/>
          </p:cNvSpPr>
          <p:nvPr/>
        </p:nvSpPr>
        <p:spPr>
          <a:xfrm>
            <a:off x="6339305" y="1899224"/>
            <a:ext cx="4546868" cy="167976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If you would like to pursue an offer, get </a:t>
            </a:r>
            <a:br>
              <a:rPr lang="en-US" dirty="0"/>
            </a:br>
            <a:r>
              <a:rPr lang="en-US" dirty="0"/>
              <a:t>the name of the business and its telephone number and physical address. Tell them you will call them back, even if they urge you to commit to doing business now. Then check them out with the Better Business Bureau.</a:t>
            </a:r>
          </a:p>
        </p:txBody>
      </p:sp>
      <p:sp>
        <p:nvSpPr>
          <p:cNvPr id="33" name="Text Placeholder 8">
            <a:extLst>
              <a:ext uri="{FF2B5EF4-FFF2-40B4-BE49-F238E27FC236}">
                <a16:creationId xmlns:a16="http://schemas.microsoft.com/office/drawing/2014/main" id="{94004DE3-19B2-75A2-560D-3FEBFC33DA06}"/>
              </a:ext>
            </a:extLst>
          </p:cNvPr>
          <p:cNvSpPr txBox="1">
            <a:spLocks/>
          </p:cNvSpPr>
          <p:nvPr/>
        </p:nvSpPr>
        <p:spPr>
          <a:xfrm>
            <a:off x="6305153" y="4757247"/>
            <a:ext cx="5194299" cy="393266"/>
          </a:xfrm>
          <a:prstGeom prst="rect">
            <a:avLst/>
          </a:prstGeom>
        </p:spPr>
        <p:txBody>
          <a:bodyPr lIns="0" tIns="0" rIns="0" bIns="0"/>
          <a:lstStyle>
            <a:lvl1pPr marL="0" indent="0" algn="l" defTabSz="914400" rtl="0" eaLnBrk="1" latinLnBrk="0" hangingPunct="1">
              <a:lnSpc>
                <a:spcPct val="100000"/>
              </a:lnSpc>
              <a:spcBef>
                <a:spcPts val="0"/>
              </a:spcBef>
              <a:buFontTx/>
              <a:buNone/>
              <a:defRPr sz="2000" b="1" i="0" kern="1200">
                <a:solidFill>
                  <a:srgbClr val="16726E"/>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i="0" kern="1200">
                <a:solidFill>
                  <a:srgbClr val="F76466"/>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000" b="1" i="0" kern="1200">
                <a:solidFill>
                  <a:srgbClr val="F7646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Tip 5</a:t>
            </a:r>
          </a:p>
        </p:txBody>
      </p:sp>
      <p:sp>
        <p:nvSpPr>
          <p:cNvPr id="34" name="Text Placeholder 12">
            <a:extLst>
              <a:ext uri="{FF2B5EF4-FFF2-40B4-BE49-F238E27FC236}">
                <a16:creationId xmlns:a16="http://schemas.microsoft.com/office/drawing/2014/main" id="{234F0452-36FD-7D5E-B674-E9048E35BC92}"/>
              </a:ext>
            </a:extLst>
          </p:cNvPr>
          <p:cNvSpPr txBox="1">
            <a:spLocks/>
          </p:cNvSpPr>
          <p:nvPr/>
        </p:nvSpPr>
        <p:spPr>
          <a:xfrm>
            <a:off x="6339305" y="5265823"/>
            <a:ext cx="5278387" cy="901298"/>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Call the Better Business Bureau at </a:t>
            </a:r>
            <a:br>
              <a:rPr lang="en-US" dirty="0"/>
            </a:br>
            <a:r>
              <a:rPr lang="en-US" dirty="0"/>
              <a:t>80</a:t>
            </a:r>
            <a:r>
              <a:rPr lang="en-US" spc="100" dirty="0"/>
              <a:t>4-</a:t>
            </a:r>
            <a:r>
              <a:rPr lang="en-US" dirty="0"/>
              <a:t>64</a:t>
            </a:r>
            <a:r>
              <a:rPr lang="en-US" spc="100" dirty="0"/>
              <a:t>8-</a:t>
            </a:r>
            <a:r>
              <a:rPr lang="en-US" dirty="0"/>
              <a:t>0016 or go online at </a:t>
            </a:r>
            <a:r>
              <a:rPr lang="en-US" i="1" dirty="0" err="1">
                <a:solidFill>
                  <a:srgbClr val="04A299"/>
                </a:solidFill>
              </a:rPr>
              <a:t>bbb.org</a:t>
            </a:r>
            <a:r>
              <a:rPr lang="en-US" i="1" dirty="0">
                <a:solidFill>
                  <a:srgbClr val="04A299"/>
                </a:solidFill>
              </a:rPr>
              <a:t> </a:t>
            </a:r>
            <a:br>
              <a:rPr lang="en-US" dirty="0"/>
            </a:br>
            <a:r>
              <a:rPr lang="en-US" dirty="0"/>
              <a:t>to look up the business.</a:t>
            </a:r>
          </a:p>
        </p:txBody>
      </p:sp>
      <p:cxnSp>
        <p:nvCxnSpPr>
          <p:cNvPr id="35" name="Straight Connector 36">
            <a:extLst>
              <a:ext uri="{FF2B5EF4-FFF2-40B4-BE49-F238E27FC236}">
                <a16:creationId xmlns:a16="http://schemas.microsoft.com/office/drawing/2014/main" id="{E1A3A9C9-1FEF-CC39-FAB0-6621678F28AE}"/>
              </a:ext>
            </a:extLst>
          </p:cNvPr>
          <p:cNvCxnSpPr>
            <a:cxnSpLocks/>
          </p:cNvCxnSpPr>
          <p:nvPr/>
        </p:nvCxnSpPr>
        <p:spPr>
          <a:xfrm>
            <a:off x="6305153" y="4706133"/>
            <a:ext cx="4215260" cy="0"/>
          </a:xfrm>
          <a:prstGeom prst="straightConnector1">
            <a:avLst/>
          </a:prstGeom>
          <a:noFill/>
          <a:ln w="9525" cap="flat">
            <a:solidFill>
              <a:srgbClr val="F76366"/>
            </a:solidFill>
            <a:prstDash val="solid"/>
            <a:miter/>
          </a:ln>
        </p:spPr>
      </p:cxnSp>
      <p:sp>
        <p:nvSpPr>
          <p:cNvPr id="3" name="Rectangle 2">
            <a:hlinkClick r:id="rId3"/>
            <a:extLst>
              <a:ext uri="{FF2B5EF4-FFF2-40B4-BE49-F238E27FC236}">
                <a16:creationId xmlns:a16="http://schemas.microsoft.com/office/drawing/2014/main" id="{0EF7D661-C7CB-D8F4-EE43-862BF61D622E}"/>
              </a:ext>
            </a:extLst>
          </p:cNvPr>
          <p:cNvSpPr/>
          <p:nvPr/>
        </p:nvSpPr>
        <p:spPr>
          <a:xfrm>
            <a:off x="9324622" y="5915378"/>
            <a:ext cx="745067" cy="270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Logos, Bank of America and NCOA">
            <a:extLst>
              <a:ext uri="{FF2B5EF4-FFF2-40B4-BE49-F238E27FC236}">
                <a16:creationId xmlns:a16="http://schemas.microsoft.com/office/drawing/2014/main" id="{41715801-5CDD-3E57-38B5-D268EA6997E5}"/>
              </a:ext>
            </a:extLst>
          </p:cNvPr>
          <p:cNvGrpSpPr/>
          <p:nvPr/>
        </p:nvGrpSpPr>
        <p:grpSpPr>
          <a:xfrm>
            <a:off x="8407597" y="6308226"/>
            <a:ext cx="3515964" cy="340307"/>
            <a:chOff x="8407597" y="6308226"/>
            <a:chExt cx="3515964" cy="340307"/>
          </a:xfrm>
        </p:grpSpPr>
        <p:pic>
          <p:nvPicPr>
            <p:cNvPr id="5" name="Picture 4">
              <a:extLst>
                <a:ext uri="{FF2B5EF4-FFF2-40B4-BE49-F238E27FC236}">
                  <a16:creationId xmlns:a16="http://schemas.microsoft.com/office/drawing/2014/main" id="{085306C9-1BA3-1567-37D7-E207FCB799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6" name="Picture 5">
              <a:extLst>
                <a:ext uri="{FF2B5EF4-FFF2-40B4-BE49-F238E27FC236}">
                  <a16:creationId xmlns:a16="http://schemas.microsoft.com/office/drawing/2014/main" id="{F7E4E2C0-B57B-8104-3726-4829A6B284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7" name="Straight Connector 6">
              <a:extLst>
                <a:ext uri="{FF2B5EF4-FFF2-40B4-BE49-F238E27FC236}">
                  <a16:creationId xmlns:a16="http://schemas.microsoft.com/office/drawing/2014/main" id="{5213764F-1CFA-5919-A2ED-DA30BE6B4E8A}"/>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
        <p:nvSpPr>
          <p:cNvPr id="8" name="Rectangle 7" descr="Bbb.org">
            <a:hlinkClick r:id="rId3"/>
            <a:extLst>
              <a:ext uri="{FF2B5EF4-FFF2-40B4-BE49-F238E27FC236}">
                <a16:creationId xmlns:a16="http://schemas.microsoft.com/office/drawing/2014/main" id="{D8B1F213-5D56-90B6-4ABF-245953804690}"/>
              </a:ext>
            </a:extLst>
          </p:cNvPr>
          <p:cNvSpPr/>
          <p:nvPr/>
        </p:nvSpPr>
        <p:spPr>
          <a:xfrm>
            <a:off x="9324622" y="5505651"/>
            <a:ext cx="745067" cy="2406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5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Round Robin Introductions">
            <a:extLst>
              <a:ext uri="{FF2B5EF4-FFF2-40B4-BE49-F238E27FC236}">
                <a16:creationId xmlns:a16="http://schemas.microsoft.com/office/drawing/2014/main" id="{D8722476-08EC-4C4E-8FD9-7BDB420030BC}"/>
              </a:ext>
            </a:extLst>
          </p:cNvPr>
          <p:cNvSpPr>
            <a:spLocks noGrp="1"/>
          </p:cNvSpPr>
          <p:nvPr>
            <p:ph type="title"/>
          </p:nvPr>
        </p:nvSpPr>
        <p:spPr>
          <a:xfrm>
            <a:off x="711220" y="219247"/>
            <a:ext cx="10403816" cy="914958"/>
          </a:xfrm>
        </p:spPr>
        <p:txBody>
          <a:bodyPr/>
          <a:lstStyle/>
          <a:p>
            <a:r>
              <a:rPr lang="en-US" dirty="0"/>
              <a:t>Round Robin Introductions</a:t>
            </a:r>
          </a:p>
        </p:txBody>
      </p:sp>
      <p:sp>
        <p:nvSpPr>
          <p:cNvPr id="15" name="Text Placeholder 14" descr="Icebreaker: Take the quiz in your handbook to see how you stand against scams">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2924638"/>
            <a:ext cx="5154156" cy="3395136"/>
          </a:xfrm>
        </p:spPr>
        <p:txBody>
          <a:bodyPr/>
          <a:lstStyle/>
          <a:p>
            <a:endParaRPr lang="en-US" dirty="0"/>
          </a:p>
          <a:p>
            <a:pPr marL="228600" lvl="2" indent="0">
              <a:buNone/>
            </a:pPr>
            <a:r>
              <a:rPr lang="en-US" sz="2400" b="1" dirty="0">
                <a:solidFill>
                  <a:srgbClr val="16726E"/>
                </a:solidFill>
              </a:rPr>
              <a:t>Icebreaker</a:t>
            </a:r>
          </a:p>
          <a:p>
            <a:pPr marL="228600" lvl="2" indent="0">
              <a:buNone/>
            </a:pPr>
            <a:endParaRPr lang="en-US" dirty="0"/>
          </a:p>
          <a:p>
            <a:pPr marL="228600" lvl="2" indent="0">
              <a:buNone/>
            </a:pPr>
            <a:r>
              <a:rPr lang="en-US" dirty="0"/>
              <a:t>Take the quiz in your handbook to see how you stand against scams.</a:t>
            </a:r>
          </a:p>
        </p:txBody>
      </p:sp>
      <p:sp>
        <p:nvSpPr>
          <p:cNvPr id="3" name="Rectangle 2">
            <a:hlinkClick r:id="rId4"/>
            <a:extLst>
              <a:ext uri="{FF2B5EF4-FFF2-40B4-BE49-F238E27FC236}">
                <a16:creationId xmlns:a16="http://schemas.microsoft.com/office/drawing/2014/main" id="{5F9F7010-5B5D-835F-782B-925BB9DEA25A}"/>
              </a:ext>
            </a:extLst>
          </p:cNvPr>
          <p:cNvSpPr/>
          <p:nvPr/>
        </p:nvSpPr>
        <p:spPr>
          <a:xfrm>
            <a:off x="7781925" y="4810125"/>
            <a:ext cx="1971675"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Smiling couple">
            <a:extLst>
              <a:ext uri="{FF2B5EF4-FFF2-40B4-BE49-F238E27FC236}">
                <a16:creationId xmlns:a16="http://schemas.microsoft.com/office/drawing/2014/main" id="{BA04F7DF-7B31-CE3B-D2BD-F3CCCC3FDA00}"/>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a:stretch/>
        </p:blipFill>
        <p:spPr>
          <a:xfrm>
            <a:off x="828773" y="2258066"/>
            <a:ext cx="2897462" cy="2897461"/>
          </a:xfrm>
        </p:spPr>
      </p:pic>
      <p:grpSp>
        <p:nvGrpSpPr>
          <p:cNvPr id="2" name="Group 1" descr="Logos, Bank of America and NCOA">
            <a:extLst>
              <a:ext uri="{FF2B5EF4-FFF2-40B4-BE49-F238E27FC236}">
                <a16:creationId xmlns:a16="http://schemas.microsoft.com/office/drawing/2014/main" id="{11BFC1BA-9DA1-AFA2-182B-FA5D5E2B126A}"/>
              </a:ext>
            </a:extLst>
          </p:cNvPr>
          <p:cNvGrpSpPr/>
          <p:nvPr/>
        </p:nvGrpSpPr>
        <p:grpSpPr>
          <a:xfrm>
            <a:off x="8407597" y="6308226"/>
            <a:ext cx="3515964" cy="340307"/>
            <a:chOff x="8407597" y="6308226"/>
            <a:chExt cx="3515964" cy="340307"/>
          </a:xfrm>
        </p:grpSpPr>
        <p:pic>
          <p:nvPicPr>
            <p:cNvPr id="5" name="Picture 4">
              <a:extLst>
                <a:ext uri="{FF2B5EF4-FFF2-40B4-BE49-F238E27FC236}">
                  <a16:creationId xmlns:a16="http://schemas.microsoft.com/office/drawing/2014/main" id="{32BC2345-8B3D-AE3C-9788-12B15B2A07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6" name="Picture 5">
              <a:extLst>
                <a:ext uri="{FF2B5EF4-FFF2-40B4-BE49-F238E27FC236}">
                  <a16:creationId xmlns:a16="http://schemas.microsoft.com/office/drawing/2014/main" id="{D7364E5C-FAE2-EA67-6BDE-4E6884B022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7" name="Straight Connector 6">
              <a:extLst>
                <a:ext uri="{FF2B5EF4-FFF2-40B4-BE49-F238E27FC236}">
                  <a16:creationId xmlns:a16="http://schemas.microsoft.com/office/drawing/2014/main" id="{8D7CA664-0FDF-C67A-D7E6-38F1C11B1076}"/>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68079049"/>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1"/>
            <a:ext cx="3886844" cy="18269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U.S. citizens cannot play and win foreign lotteries. It is illegal</a:t>
            </a:r>
            <a:r>
              <a:rPr lang="en-US" dirty="0"/>
              <a:t>.</a:t>
            </a:r>
          </a:p>
          <a:p>
            <a:pPr marL="285750" indent="-285750">
              <a:buClr>
                <a:srgbClr val="0ED882"/>
              </a:buClr>
              <a:buSzPct val="125000"/>
              <a:buFont typeface="Arial" panose="020B0604020202020204" pitchFamily="34" charset="0"/>
              <a:buChar char="•"/>
            </a:pPr>
            <a:endParaRPr lang="en-US" dirty="0"/>
          </a:p>
          <a:p>
            <a:pPr marL="285750" indent="-285750">
              <a:buClr>
                <a:srgbClr val="0ED882"/>
              </a:buClr>
              <a:buSzPct val="125000"/>
              <a:buFont typeface="Arial" panose="020B0604020202020204" pitchFamily="34" charset="0"/>
              <a:buChar char="•"/>
            </a:pPr>
            <a:endParaRPr lang="en-US" dirty="0"/>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Legitimate sweepstakes/lotteries take the taxes and other fees out of any winning amount before you receive it</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You cannot win if you did not play</a:t>
            </a:r>
            <a:r>
              <a:rPr lang="en-US" dirty="0"/>
              <a:t>.</a:t>
            </a:r>
          </a:p>
          <a:p>
            <a:pPr marL="285750" indent="-285750">
              <a:buClr>
                <a:srgbClr val="0ED882"/>
              </a:buClr>
              <a:buSzPct val="125000"/>
              <a:buFont typeface="Arial" panose="020B0604020202020204" pitchFamily="34" charset="0"/>
              <a:buChar char="•"/>
            </a:pPr>
            <a:endParaRPr lang="en-US" dirty="0"/>
          </a:p>
          <a:p>
            <a:pPr marL="285750" indent="-285750">
              <a:buClr>
                <a:srgbClr val="0ED882"/>
              </a:buClr>
              <a:buSzPct val="125000"/>
              <a:buFont typeface="Arial" panose="020B0604020202020204" pitchFamily="34" charset="0"/>
              <a:buChar char="•"/>
            </a:pPr>
            <a:endParaRPr lang="en-US" dirty="0"/>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2" name="Title 26" descr="Tips to Avoid Sweepstakes/Lottery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Sweepstakes/Lottery Scams</a:t>
            </a:r>
          </a:p>
        </p:txBody>
      </p:sp>
      <p:grpSp>
        <p:nvGrpSpPr>
          <p:cNvPr id="3" name="Group 2" descr="Logos, Bank of America and NCOA">
            <a:extLst>
              <a:ext uri="{FF2B5EF4-FFF2-40B4-BE49-F238E27FC236}">
                <a16:creationId xmlns:a16="http://schemas.microsoft.com/office/drawing/2014/main" id="{BFD20272-1B49-5907-B84E-871D2F3D2617}"/>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DBBD7889-CF66-A0CE-B0D2-E402901087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64F556D6-A4D2-2C1E-2ED6-0297BF914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FD2A2EC7-A88A-9BA8-5A12-80F300C785C8}"/>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2872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3892278"/>
            <a:ext cx="4963885" cy="393266"/>
          </a:xfrm>
        </p:spPr>
        <p:txBody>
          <a:bodyPr/>
          <a:lstStyle/>
          <a:p>
            <a:r>
              <a:rPr lang="en-US" dirty="0"/>
              <a:t>Tip 2</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79981" y="2574577"/>
            <a:ext cx="4140432" cy="18269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Some families will also set up a password that only they know. In times like this, you can ask the caller for the family password</a:t>
            </a:r>
            <a:r>
              <a:rPr lang="en-US" dirty="0"/>
              <a:t>.</a:t>
            </a:r>
          </a:p>
          <a:p>
            <a:pPr marL="285750" indent="-285750">
              <a:buClr>
                <a:srgbClr val="0ED882"/>
              </a:buClr>
              <a:buSzPct val="125000"/>
              <a:buFont typeface="Arial" panose="020B0604020202020204" pitchFamily="34" charset="0"/>
              <a:buChar char="•"/>
            </a:pPr>
            <a:endParaRPr lang="en-US" dirty="0"/>
          </a:p>
          <a:p>
            <a:pPr indent="0">
              <a:buClr>
                <a:srgbClr val="0ED882"/>
              </a:buClr>
              <a:buSzPct val="125000"/>
            </a:pPr>
            <a:endParaRPr lang="en-US" dirty="0"/>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Hang up and call your grandchild or parent of the grandchild at a number you know belongs to them</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402440"/>
            <a:ext cx="3886845" cy="2060924"/>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If you feel compelled to listen and are worried this may be real, start asking the caller personal questions to confirm their identity. What’s your sister’s name? What’s your great aunt’s name? Ask questions a scammer would not be able to answer</a:t>
            </a:r>
            <a:r>
              <a:rPr lang="en-US" dirty="0"/>
              <a:t>.</a:t>
            </a:r>
          </a:p>
          <a:p>
            <a:pPr marL="285750" indent="-285750">
              <a:buClr>
                <a:srgbClr val="0ED882"/>
              </a:buClr>
              <a:buSzPct val="125000"/>
              <a:buFont typeface="Arial" panose="020B0604020202020204" pitchFamily="34" charset="0"/>
              <a:buChar char="•"/>
            </a:pPr>
            <a:endParaRPr lang="en-US" dirty="0"/>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3841164"/>
            <a:ext cx="4200129" cy="0"/>
          </a:xfrm>
          <a:prstGeom prst="straightConnector1">
            <a:avLst/>
          </a:prstGeom>
          <a:noFill/>
          <a:ln w="9525" cap="flat">
            <a:solidFill>
              <a:srgbClr val="F76366"/>
            </a:solidFill>
            <a:prstDash val="solid"/>
            <a:miter/>
          </a:ln>
        </p:spPr>
      </p:cxnSp>
      <p:sp>
        <p:nvSpPr>
          <p:cNvPr id="2" name="Title 26" descr="Tips to Avoid Grandparent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Grandparent Scams</a:t>
            </a:r>
          </a:p>
        </p:txBody>
      </p:sp>
      <p:grpSp>
        <p:nvGrpSpPr>
          <p:cNvPr id="3" name="Group 2" descr="Logos, Bank of America and NCOA">
            <a:extLst>
              <a:ext uri="{FF2B5EF4-FFF2-40B4-BE49-F238E27FC236}">
                <a16:creationId xmlns:a16="http://schemas.microsoft.com/office/drawing/2014/main" id="{F8339E40-0463-505B-7190-1F734E391058}"/>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5D2AFA08-6C25-783B-4573-A7442133F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D08BACDD-0E1A-A75D-C7DB-CAEFBF945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9AA631F4-25FE-0C33-4B59-D116AF68573E}"/>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403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1449451"/>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1449451"/>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3526523"/>
            <a:ext cx="4963885" cy="393266"/>
          </a:xfrm>
        </p:spPr>
        <p:txBody>
          <a:bodyPr/>
          <a:lstStyle/>
          <a:p>
            <a:r>
              <a:rPr lang="en-US" dirty="0"/>
              <a:t>Tip 2</a:t>
            </a:r>
          </a:p>
        </p:txBody>
      </p:sp>
      <p:sp>
        <p:nvSpPr>
          <p:cNvPr id="18" name="Text Placeholder 8">
            <a:extLst>
              <a:ext uri="{FF2B5EF4-FFF2-40B4-BE49-F238E27FC236}">
                <a16:creationId xmlns:a16="http://schemas.microsoft.com/office/drawing/2014/main" id="{0DF3FC51-315B-CC65-9E3E-6D304761B3A6}"/>
              </a:ext>
            </a:extLst>
          </p:cNvPr>
          <p:cNvSpPr>
            <a:spLocks noGrp="1"/>
          </p:cNvSpPr>
          <p:nvPr>
            <p:ph type="body" sz="quarter" idx="17"/>
          </p:nvPr>
        </p:nvSpPr>
        <p:spPr>
          <a:xfrm>
            <a:off x="6305153" y="3526521"/>
            <a:ext cx="5194299" cy="393266"/>
          </a:xfrm>
        </p:spPr>
        <p:txBody>
          <a:bodyPr/>
          <a:lstStyle/>
          <a:p>
            <a:r>
              <a:rPr lang="en-US" dirty="0"/>
              <a:t>Tip 4</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5" y="1947349"/>
            <a:ext cx="4181107" cy="1412729"/>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If a potential employer is immediately requesting personal and financial informatio</a:t>
            </a:r>
            <a:r>
              <a:rPr lang="en-US" spc="160" dirty="0"/>
              <a:t>n—</a:t>
            </a:r>
            <a:r>
              <a:rPr lang="en-US" dirty="0"/>
              <a:t>such as your Social Security number, driver’s license number, or bank-routing informatio</a:t>
            </a:r>
            <a:r>
              <a:rPr lang="en-US" spc="160" dirty="0"/>
              <a:t>n—</a:t>
            </a:r>
            <a:r>
              <a:rPr lang="en-US" dirty="0"/>
              <a:t>it is likely a scam.</a:t>
            </a:r>
          </a:p>
        </p:txBody>
      </p:sp>
      <p:sp>
        <p:nvSpPr>
          <p:cNvPr id="20" name="Text Placeholder 12">
            <a:extLst>
              <a:ext uri="{FF2B5EF4-FFF2-40B4-BE49-F238E27FC236}">
                <a16:creationId xmlns:a16="http://schemas.microsoft.com/office/drawing/2014/main" id="{DA521862-AF6F-9734-043A-AE300760E89A}"/>
              </a:ext>
            </a:extLst>
          </p:cNvPr>
          <p:cNvSpPr txBox="1">
            <a:spLocks/>
          </p:cNvSpPr>
          <p:nvPr/>
        </p:nvSpPr>
        <p:spPr>
          <a:xfrm>
            <a:off x="6339306" y="4035097"/>
            <a:ext cx="3886844" cy="73327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Don’t click on links in emails or texts if you didn’t initiate the communication.</a:t>
            </a:r>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1948936"/>
            <a:ext cx="3886845" cy="986061"/>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Never send money to a potential or new employer. A legitimate company will not ask you to pay for training, software, a start-up kit, or anything else as part of gaining employment</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036686"/>
            <a:ext cx="4108227" cy="115364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Stay alert for unprofessional hiring processes. If they will only interview you via text, email, or any way that seems odd, it is a good idea to stop and research the company and the job opening.</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1407979"/>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1407979"/>
            <a:ext cx="4200129" cy="0"/>
          </a:xfrm>
          <a:prstGeom prst="straightConnector1">
            <a:avLst/>
          </a:prstGeom>
          <a:noFill/>
          <a:ln w="9525" cap="flat">
            <a:solidFill>
              <a:srgbClr val="F76366"/>
            </a:solidFill>
            <a:prstDash val="solid"/>
            <a:miter/>
          </a:ln>
        </p:spPr>
      </p:cxnSp>
      <p:cxnSp>
        <p:nvCxnSpPr>
          <p:cNvPr id="25" name="Straight Connector 36">
            <a:extLst>
              <a:ext uri="{FF2B5EF4-FFF2-40B4-BE49-F238E27FC236}">
                <a16:creationId xmlns:a16="http://schemas.microsoft.com/office/drawing/2014/main" id="{C2B07BDE-0C6E-FD82-FDAE-2DD931455D80}"/>
              </a:ext>
            </a:extLst>
          </p:cNvPr>
          <p:cNvCxnSpPr>
            <a:cxnSpLocks/>
          </p:cNvCxnSpPr>
          <p:nvPr/>
        </p:nvCxnSpPr>
        <p:spPr>
          <a:xfrm>
            <a:off x="6305153" y="3475407"/>
            <a:ext cx="4215260"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3475409"/>
            <a:ext cx="4200129" cy="0"/>
          </a:xfrm>
          <a:prstGeom prst="straightConnector1">
            <a:avLst/>
          </a:prstGeom>
          <a:noFill/>
          <a:ln w="9525" cap="flat">
            <a:solidFill>
              <a:srgbClr val="F76366"/>
            </a:solidFill>
            <a:prstDash val="solid"/>
            <a:miter/>
          </a:ln>
        </p:spPr>
      </p:cxnSp>
      <p:sp>
        <p:nvSpPr>
          <p:cNvPr id="2" name="Title 26" descr="Tips to Avoid Employment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Employment Scams</a:t>
            </a:r>
          </a:p>
        </p:txBody>
      </p:sp>
      <p:sp>
        <p:nvSpPr>
          <p:cNvPr id="3" name="Text Placeholder 8">
            <a:extLst>
              <a:ext uri="{FF2B5EF4-FFF2-40B4-BE49-F238E27FC236}">
                <a16:creationId xmlns:a16="http://schemas.microsoft.com/office/drawing/2014/main" id="{2DF023A2-4CA6-0154-0A01-B68F7794FCD1}"/>
              </a:ext>
            </a:extLst>
          </p:cNvPr>
          <p:cNvSpPr txBox="1">
            <a:spLocks/>
          </p:cNvSpPr>
          <p:nvPr/>
        </p:nvSpPr>
        <p:spPr>
          <a:xfrm>
            <a:off x="6305153" y="4883683"/>
            <a:ext cx="5194299" cy="393266"/>
          </a:xfrm>
          <a:prstGeom prst="rect">
            <a:avLst/>
          </a:prstGeom>
        </p:spPr>
        <p:txBody>
          <a:bodyPr lIns="0" tIns="0" rIns="0" bIns="0"/>
          <a:lstStyle>
            <a:lvl1pPr marL="0" indent="0" algn="l" defTabSz="914400" rtl="0" eaLnBrk="1" latinLnBrk="0" hangingPunct="1">
              <a:lnSpc>
                <a:spcPct val="100000"/>
              </a:lnSpc>
              <a:spcBef>
                <a:spcPts val="0"/>
              </a:spcBef>
              <a:buFontTx/>
              <a:buNone/>
              <a:defRPr sz="2000" b="1" i="0" kern="1200">
                <a:solidFill>
                  <a:srgbClr val="16726E"/>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i="0" kern="1200">
                <a:solidFill>
                  <a:srgbClr val="F76466"/>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000" b="1" i="0" kern="1200">
                <a:solidFill>
                  <a:srgbClr val="F7646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buFontTx/>
              <a:buNone/>
              <a:defRPr sz="1800" b="1" i="0" kern="1200">
                <a:solidFill>
                  <a:srgbClr val="F764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Tip 5</a:t>
            </a:r>
          </a:p>
        </p:txBody>
      </p:sp>
      <p:sp>
        <p:nvSpPr>
          <p:cNvPr id="4" name="Text Placeholder 12">
            <a:extLst>
              <a:ext uri="{FF2B5EF4-FFF2-40B4-BE49-F238E27FC236}">
                <a16:creationId xmlns:a16="http://schemas.microsoft.com/office/drawing/2014/main" id="{78AD08B7-4ED0-346F-5731-EDC20A8ABFA4}"/>
              </a:ext>
            </a:extLst>
          </p:cNvPr>
          <p:cNvSpPr txBox="1">
            <a:spLocks/>
          </p:cNvSpPr>
          <p:nvPr/>
        </p:nvSpPr>
        <p:spPr>
          <a:xfrm>
            <a:off x="6339305" y="5392259"/>
            <a:ext cx="4372135" cy="90689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Never share personal information via email or text or on phone calls not initiated by you.</a:t>
            </a:r>
          </a:p>
        </p:txBody>
      </p:sp>
      <p:cxnSp>
        <p:nvCxnSpPr>
          <p:cNvPr id="5" name="Straight Connector 36">
            <a:extLst>
              <a:ext uri="{FF2B5EF4-FFF2-40B4-BE49-F238E27FC236}">
                <a16:creationId xmlns:a16="http://schemas.microsoft.com/office/drawing/2014/main" id="{CF494795-C08E-A8CD-5E4A-CA378C451BF4}"/>
              </a:ext>
            </a:extLst>
          </p:cNvPr>
          <p:cNvCxnSpPr>
            <a:cxnSpLocks/>
          </p:cNvCxnSpPr>
          <p:nvPr/>
        </p:nvCxnSpPr>
        <p:spPr>
          <a:xfrm>
            <a:off x="6305153" y="4832569"/>
            <a:ext cx="4215260" cy="0"/>
          </a:xfrm>
          <a:prstGeom prst="straightConnector1">
            <a:avLst/>
          </a:prstGeom>
          <a:noFill/>
          <a:ln w="9525" cap="flat">
            <a:solidFill>
              <a:srgbClr val="F76366"/>
            </a:solidFill>
            <a:prstDash val="solid"/>
            <a:miter/>
          </a:ln>
        </p:spPr>
      </p:cxnSp>
      <p:grpSp>
        <p:nvGrpSpPr>
          <p:cNvPr id="6" name="Group 5" descr="Logos, Bank of America and NCOA">
            <a:extLst>
              <a:ext uri="{FF2B5EF4-FFF2-40B4-BE49-F238E27FC236}">
                <a16:creationId xmlns:a16="http://schemas.microsoft.com/office/drawing/2014/main" id="{349120C0-9B97-E13D-21C7-24AA1D61F90E}"/>
              </a:ext>
            </a:extLst>
          </p:cNvPr>
          <p:cNvGrpSpPr/>
          <p:nvPr/>
        </p:nvGrpSpPr>
        <p:grpSpPr>
          <a:xfrm>
            <a:off x="8407597" y="6308226"/>
            <a:ext cx="3515964" cy="340307"/>
            <a:chOff x="8407597" y="6308226"/>
            <a:chExt cx="3515964" cy="340307"/>
          </a:xfrm>
        </p:grpSpPr>
        <p:pic>
          <p:nvPicPr>
            <p:cNvPr id="7" name="Picture 6">
              <a:extLst>
                <a:ext uri="{FF2B5EF4-FFF2-40B4-BE49-F238E27FC236}">
                  <a16:creationId xmlns:a16="http://schemas.microsoft.com/office/drawing/2014/main" id="{3475EE15-28AE-9B9B-99FE-80CAE7231D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8" name="Picture 7">
              <a:extLst>
                <a:ext uri="{FF2B5EF4-FFF2-40B4-BE49-F238E27FC236}">
                  <a16:creationId xmlns:a16="http://schemas.microsoft.com/office/drawing/2014/main" id="{DA865D82-B1D6-770B-84AD-E469913A7D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9" name="Straight Connector 8">
              <a:extLst>
                <a:ext uri="{FF2B5EF4-FFF2-40B4-BE49-F238E27FC236}">
                  <a16:creationId xmlns:a16="http://schemas.microsoft.com/office/drawing/2014/main" id="{DFD4147D-9544-38A2-5831-09FBEEE1A550}"/>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67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075092"/>
            <a:ext cx="4949377" cy="383019"/>
          </a:xfrm>
        </p:spPr>
        <p:txBody>
          <a:bodyPr/>
          <a:lstStyle/>
          <a:p>
            <a:r>
              <a:rPr lang="en-US" dirty="0"/>
              <a:t>Tip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075092"/>
            <a:ext cx="5169216" cy="383019"/>
          </a:xfrm>
        </p:spPr>
        <p:txBody>
          <a:bodyPr/>
          <a:lstStyle/>
          <a:p>
            <a:r>
              <a:rPr lang="en-US" dirty="0"/>
              <a:t>Tip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286914"/>
            <a:ext cx="4963885" cy="393266"/>
          </a:xfrm>
        </p:spPr>
        <p:txBody>
          <a:bodyPr/>
          <a:lstStyle/>
          <a:p>
            <a:r>
              <a:rPr lang="en-US" dirty="0"/>
              <a:t>Tip 2</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572991"/>
            <a:ext cx="3886844" cy="18269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Never give your Medicare information to a salesperson on the phone. Contact your doctor if you need vaccinations, testing, or treatment</a:t>
            </a:r>
            <a:r>
              <a:rPr lang="en-US" dirty="0"/>
              <a:t>.</a:t>
            </a:r>
          </a:p>
          <a:p>
            <a:pPr marL="285750" indent="-285750">
              <a:buClr>
                <a:srgbClr val="0ED882"/>
              </a:buClr>
              <a:buSzPct val="125000"/>
              <a:buFont typeface="Arial" panose="020B0604020202020204" pitchFamily="34" charset="0"/>
              <a:buChar char="•"/>
            </a:pPr>
            <a:endParaRPr lang="en-US" dirty="0"/>
          </a:p>
          <a:p>
            <a:pPr marL="285750" indent="-285750">
              <a:buClr>
                <a:srgbClr val="0ED882"/>
              </a:buClr>
              <a:buSzPct val="125000"/>
              <a:buFont typeface="Arial" panose="020B0604020202020204" pitchFamily="34" charset="0"/>
              <a:buChar char="•"/>
            </a:pPr>
            <a:endParaRPr lang="en-US" dirty="0"/>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574577"/>
            <a:ext cx="3886845" cy="1371600"/>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Always get your COVID-19 tests or treatments from a reputable source, such as your primary care doctor or a well-known pharmacy</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797076"/>
            <a:ext cx="3886845" cy="1581793"/>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Beware promises of miracle cures, particularly when they are not FDA approved or prescribed by a licensed medical professional</a:t>
            </a:r>
            <a:r>
              <a:rPr lang="en-US" dirty="0"/>
              <a:t>.</a:t>
            </a:r>
          </a:p>
          <a:p>
            <a:pPr marL="285750" indent="-285750">
              <a:buClr>
                <a:srgbClr val="0ED882"/>
              </a:buClr>
              <a:buSzPct val="125000"/>
              <a:buFont typeface="Arial" panose="020B0604020202020204" pitchFamily="34" charset="0"/>
              <a:buChar char="•"/>
            </a:pPr>
            <a:endParaRPr lang="en-US" dirty="0"/>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033620"/>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033620"/>
            <a:ext cx="4200129"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235800"/>
            <a:ext cx="4200129" cy="0"/>
          </a:xfrm>
          <a:prstGeom prst="straightConnector1">
            <a:avLst/>
          </a:prstGeom>
          <a:noFill/>
          <a:ln w="9525" cap="flat">
            <a:solidFill>
              <a:srgbClr val="F76366"/>
            </a:solidFill>
            <a:prstDash val="solid"/>
            <a:miter/>
          </a:ln>
        </p:spPr>
      </p:cxnSp>
      <p:sp>
        <p:nvSpPr>
          <p:cNvPr id="2" name="Title 26" descr="Tips to Avoid COVID-19 Scams">
            <a:extLst>
              <a:ext uri="{FF2B5EF4-FFF2-40B4-BE49-F238E27FC236}">
                <a16:creationId xmlns:a16="http://schemas.microsoft.com/office/drawing/2014/main" id="{140B2DB2-A61D-489F-631C-A36BD80EDA84}"/>
              </a:ext>
            </a:extLst>
          </p:cNvPr>
          <p:cNvSpPr>
            <a:spLocks noGrp="1"/>
          </p:cNvSpPr>
          <p:nvPr>
            <p:ph type="title"/>
          </p:nvPr>
        </p:nvSpPr>
        <p:spPr>
          <a:xfrm>
            <a:off x="711220" y="219247"/>
            <a:ext cx="10403816" cy="914958"/>
          </a:xfrm>
        </p:spPr>
        <p:txBody>
          <a:bodyPr/>
          <a:lstStyle/>
          <a:p>
            <a:r>
              <a:rPr lang="en-US" dirty="0"/>
              <a:t>Tips to Avoid COVID-19 Scams</a:t>
            </a:r>
          </a:p>
        </p:txBody>
      </p:sp>
      <p:grpSp>
        <p:nvGrpSpPr>
          <p:cNvPr id="3" name="Group 2" descr="Logos, Bank of America and NCOA">
            <a:extLst>
              <a:ext uri="{FF2B5EF4-FFF2-40B4-BE49-F238E27FC236}">
                <a16:creationId xmlns:a16="http://schemas.microsoft.com/office/drawing/2014/main" id="{FC3D17EE-0E34-6A20-EC6A-AC569F7A6671}"/>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0BF681E6-E352-5AF7-A4FF-F127B5C03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126294A1-D55F-3743-90FF-028013DADD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CC4FD49B-0880-8E05-95E8-4508D7939B60}"/>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826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Protecting Yourself and Your Loved Ones">
            <a:extLst>
              <a:ext uri="{FF2B5EF4-FFF2-40B4-BE49-F238E27FC236}">
                <a16:creationId xmlns:a16="http://schemas.microsoft.com/office/drawing/2014/main" id="{02367878-4984-F7F3-882A-E2B5C8175C6F}"/>
              </a:ext>
            </a:extLst>
          </p:cNvPr>
          <p:cNvSpPr>
            <a:spLocks noGrp="1"/>
          </p:cNvSpPr>
          <p:nvPr>
            <p:ph type="body" sz="quarter" idx="10"/>
          </p:nvPr>
        </p:nvSpPr>
        <p:spPr>
          <a:xfrm>
            <a:off x="819149" y="854294"/>
            <a:ext cx="7054316" cy="1516061"/>
          </a:xfrm>
        </p:spPr>
        <p:txBody>
          <a:bodyPr/>
          <a:lstStyle/>
          <a:p>
            <a:r>
              <a:rPr lang="en-US" dirty="0"/>
              <a:t>Protecting Yourself and Your Loved Ones</a:t>
            </a:r>
          </a:p>
        </p:txBody>
      </p:sp>
      <p:pic>
        <p:nvPicPr>
          <p:cNvPr id="5" name="Picture Placeholder 4" descr="Father and adult son at computer">
            <a:extLst>
              <a:ext uri="{FF2B5EF4-FFF2-40B4-BE49-F238E27FC236}">
                <a16:creationId xmlns:a16="http://schemas.microsoft.com/office/drawing/2014/main" id="{78E943CB-33AF-6F77-B6A9-164A3866790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38200" y="2989263"/>
            <a:ext cx="2897188" cy="2897187"/>
          </a:xfrm>
        </p:spPr>
      </p:pic>
      <p:grpSp>
        <p:nvGrpSpPr>
          <p:cNvPr id="3" name="Group 2" descr="Logos, Bank of America and NCOA">
            <a:extLst>
              <a:ext uri="{FF2B5EF4-FFF2-40B4-BE49-F238E27FC236}">
                <a16:creationId xmlns:a16="http://schemas.microsoft.com/office/drawing/2014/main" id="{E8970382-6DE4-6331-E7F1-54D78447BED7}"/>
              </a:ext>
            </a:extLst>
          </p:cNvPr>
          <p:cNvGrpSpPr/>
          <p:nvPr/>
        </p:nvGrpSpPr>
        <p:grpSpPr>
          <a:xfrm>
            <a:off x="8404926" y="6308226"/>
            <a:ext cx="3520366" cy="340307"/>
            <a:chOff x="8404926" y="6308226"/>
            <a:chExt cx="3520366" cy="340307"/>
          </a:xfrm>
        </p:grpSpPr>
        <p:cxnSp>
          <p:nvCxnSpPr>
            <p:cNvPr id="4" name="Straight Connector 3">
              <a:extLst>
                <a:ext uri="{FF2B5EF4-FFF2-40B4-BE49-F238E27FC236}">
                  <a16:creationId xmlns:a16="http://schemas.microsoft.com/office/drawing/2014/main" id="{C048D41D-41A3-02E2-4C96-4DA521C041C7}"/>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9A5F346-72D4-472A-7307-9DB4122853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5039" cy="316890"/>
            </a:xfrm>
            <a:prstGeom prst="rect">
              <a:avLst/>
            </a:prstGeom>
          </p:spPr>
        </p:pic>
        <p:pic>
          <p:nvPicPr>
            <p:cNvPr id="7" name="Picture 6">
              <a:extLst>
                <a:ext uri="{FF2B5EF4-FFF2-40B4-BE49-F238E27FC236}">
                  <a16:creationId xmlns:a16="http://schemas.microsoft.com/office/drawing/2014/main" id="{C2F6E050-B316-A095-A2AD-1EE0C4A0D6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4926" y="6323192"/>
              <a:ext cx="2303839" cy="230384"/>
            </a:xfrm>
            <a:prstGeom prst="rect">
              <a:avLst/>
            </a:prstGeom>
          </p:spPr>
        </p:pic>
      </p:grpSp>
    </p:spTree>
    <p:extLst>
      <p:ext uri="{BB962C8B-B14F-4D97-AF65-F5344CB8AC3E}">
        <p14:creationId xmlns:p14="http://schemas.microsoft.com/office/powerpoint/2010/main" val="109216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Protecting Your Identity ">
            <a:extLst>
              <a:ext uri="{FF2B5EF4-FFF2-40B4-BE49-F238E27FC236}">
                <a16:creationId xmlns:a16="http://schemas.microsoft.com/office/drawing/2014/main" id="{D8722476-08EC-4C4E-8FD9-7BDB420030BC}"/>
              </a:ext>
            </a:extLst>
          </p:cNvPr>
          <p:cNvSpPr>
            <a:spLocks noGrp="1"/>
          </p:cNvSpPr>
          <p:nvPr>
            <p:ph type="title"/>
          </p:nvPr>
        </p:nvSpPr>
        <p:spPr>
          <a:xfrm>
            <a:off x="711220" y="219247"/>
            <a:ext cx="10403816" cy="914958"/>
          </a:xfrm>
        </p:spPr>
        <p:txBody>
          <a:bodyPr/>
          <a:lstStyle/>
          <a:p>
            <a:r>
              <a:rPr lang="en-US" dirty="0"/>
              <a:t>Protecting Your Identity</a:t>
            </a:r>
          </a:p>
        </p:txBody>
      </p:sp>
      <p:sp>
        <p:nvSpPr>
          <p:cNvPr id="15" name="Text Placeholder 14">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1973178"/>
            <a:ext cx="6417364" cy="3858672"/>
          </a:xfrm>
        </p:spPr>
        <p:txBody>
          <a:bodyPr/>
          <a:lstStyle/>
          <a:p>
            <a:pPr marL="285750" indent="-285750">
              <a:buClr>
                <a:srgbClr val="0ED882"/>
              </a:buClr>
              <a:buSzPct val="125000"/>
              <a:buFont typeface="Arial" panose="020B0604020202020204" pitchFamily="34" charset="0"/>
              <a:buChar char="•"/>
            </a:pPr>
            <a:r>
              <a:rPr lang="en-US" sz="1800" b="1" dirty="0"/>
              <a:t>Identity Theft:</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sz="1800" dirty="0"/>
              <a:t>Without your consent, someone using your personal information (e.g., your Social Security, credit card, or driver’s license number) to access your accounts, open new accounts, or apply for loans or mortgages is </a:t>
            </a:r>
            <a:br>
              <a:rPr lang="en-US" sz="1800" dirty="0"/>
            </a:br>
            <a:r>
              <a:rPr lang="en-US" sz="1800" dirty="0"/>
              <a:t>a crime.</a:t>
            </a:r>
          </a:p>
          <a:p>
            <a:pPr indent="0">
              <a:buClr>
                <a:srgbClr val="0ED882"/>
              </a:buClr>
              <a:buSzPct val="125000"/>
            </a:pPr>
            <a:endParaRPr lang="en-US" sz="1800" dirty="0"/>
          </a:p>
          <a:p>
            <a:pPr marL="285750" indent="-285750">
              <a:buClr>
                <a:srgbClr val="0ED882"/>
              </a:buClr>
              <a:buSzPct val="125000"/>
              <a:buFont typeface="Arial" panose="020B0604020202020204" pitchFamily="34" charset="0"/>
              <a:buChar char="•"/>
            </a:pPr>
            <a:r>
              <a:rPr lang="en-US" sz="1800" b="1" dirty="0"/>
              <a:t>Medical Identity Theft:</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sz="1800" dirty="0"/>
              <a:t>Without your consent, someone using your personal and health insurance information to get medical treatment, prescription drugs, or surgery.</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endParaRPr lang="en-US" sz="1800" dirty="0"/>
          </a:p>
          <a:p>
            <a:pPr indent="0">
              <a:buClr>
                <a:srgbClr val="0ED882"/>
              </a:buClr>
              <a:buSzPct val="125000"/>
            </a:pPr>
            <a:endParaRPr lang="en-US" sz="1800" dirty="0"/>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endParaRPr lang="en-US" sz="1800" dirty="0"/>
          </a:p>
        </p:txBody>
      </p:sp>
      <p:pic>
        <p:nvPicPr>
          <p:cNvPr id="4" name="Picture Placeholder 3" descr="Woman at computer">
            <a:extLst>
              <a:ext uri="{FF2B5EF4-FFF2-40B4-BE49-F238E27FC236}">
                <a16:creationId xmlns:a16="http://schemas.microsoft.com/office/drawing/2014/main" id="{C2B4F0FC-0679-E10A-9870-EEE3409C05DB}"/>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838200" y="2258066"/>
            <a:ext cx="2897462" cy="2897461"/>
          </a:xfrm>
        </p:spPr>
      </p:pic>
      <p:grpSp>
        <p:nvGrpSpPr>
          <p:cNvPr id="2" name="Group 1" descr="Logos, Bank of America and NCOA">
            <a:extLst>
              <a:ext uri="{FF2B5EF4-FFF2-40B4-BE49-F238E27FC236}">
                <a16:creationId xmlns:a16="http://schemas.microsoft.com/office/drawing/2014/main" id="{AA1E9000-0556-866E-44EE-B1D02E917000}"/>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62471478-807F-18A7-F4DD-C516BBA905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BB58B6A2-E33C-9A09-384D-29BF40B940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4D5474A3-DE5E-707C-F710-2BC31ECBA9EC}"/>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7856936"/>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CBD44B-118D-EED5-935A-17D6277AF84A}"/>
              </a:ext>
            </a:extLst>
          </p:cNvPr>
          <p:cNvSpPr>
            <a:spLocks noGrp="1"/>
          </p:cNvSpPr>
          <p:nvPr>
            <p:ph type="body" sz="quarter" idx="11"/>
          </p:nvPr>
        </p:nvSpPr>
        <p:spPr>
          <a:xfrm>
            <a:off x="765041" y="2637991"/>
            <a:ext cx="2712995" cy="633868"/>
          </a:xfrm>
        </p:spPr>
        <p:txBody>
          <a:bodyPr/>
          <a:lstStyle/>
          <a:p>
            <a:r>
              <a:rPr lang="en-US" dirty="0">
                <a:solidFill>
                  <a:srgbClr val="16726E"/>
                </a:solidFill>
              </a:rPr>
              <a:t>Shoulder Su</a:t>
            </a:r>
            <a:r>
              <a:rPr lang="en-US" spc="100" dirty="0">
                <a:solidFill>
                  <a:srgbClr val="16726E"/>
                </a:solidFill>
              </a:rPr>
              <a:t>r</a:t>
            </a:r>
            <a:r>
              <a:rPr lang="en-US" dirty="0">
                <a:solidFill>
                  <a:srgbClr val="16726E"/>
                </a:solidFill>
              </a:rPr>
              <a:t>fing</a:t>
            </a:r>
          </a:p>
        </p:txBody>
      </p:sp>
      <p:sp>
        <p:nvSpPr>
          <p:cNvPr id="3" name="Title 2" descr="Common Methods of Identity Theft">
            <a:extLst>
              <a:ext uri="{FF2B5EF4-FFF2-40B4-BE49-F238E27FC236}">
                <a16:creationId xmlns:a16="http://schemas.microsoft.com/office/drawing/2014/main" id="{989D47E5-B61B-1FD2-DC2C-E2C58B8DDA3C}"/>
              </a:ext>
            </a:extLst>
          </p:cNvPr>
          <p:cNvSpPr>
            <a:spLocks noGrp="1"/>
          </p:cNvSpPr>
          <p:nvPr>
            <p:ph type="title"/>
          </p:nvPr>
        </p:nvSpPr>
        <p:spPr/>
        <p:txBody>
          <a:bodyPr/>
          <a:lstStyle/>
          <a:p>
            <a:r>
              <a:rPr lang="en-US" dirty="0"/>
              <a:t>Common Methods of Identity The</a:t>
            </a:r>
            <a:r>
              <a:rPr lang="en-US" spc="100" dirty="0"/>
              <a:t>f</a:t>
            </a:r>
            <a:r>
              <a:rPr lang="en-US" dirty="0"/>
              <a:t>t</a:t>
            </a:r>
          </a:p>
        </p:txBody>
      </p:sp>
      <p:sp>
        <p:nvSpPr>
          <p:cNvPr id="4" name="Text Placeholder 3">
            <a:extLst>
              <a:ext uri="{FF2B5EF4-FFF2-40B4-BE49-F238E27FC236}">
                <a16:creationId xmlns:a16="http://schemas.microsoft.com/office/drawing/2014/main" id="{707FDCAB-3184-ACE3-D05D-9CF8494E6427}"/>
              </a:ext>
            </a:extLst>
          </p:cNvPr>
          <p:cNvSpPr>
            <a:spLocks noGrp="1"/>
          </p:cNvSpPr>
          <p:nvPr>
            <p:ph type="body" sz="quarter" idx="12"/>
          </p:nvPr>
        </p:nvSpPr>
        <p:spPr>
          <a:xfrm>
            <a:off x="4116673" y="2637991"/>
            <a:ext cx="3080020" cy="643012"/>
          </a:xfrm>
        </p:spPr>
        <p:txBody>
          <a:bodyPr/>
          <a:lstStyle/>
          <a:p>
            <a:r>
              <a:rPr lang="en-US" dirty="0">
                <a:solidFill>
                  <a:srgbClr val="16726E"/>
                </a:solidFill>
              </a:rPr>
              <a:t>Dumpster Diving</a:t>
            </a:r>
          </a:p>
        </p:txBody>
      </p:sp>
      <p:sp>
        <p:nvSpPr>
          <p:cNvPr id="5" name="Text Placeholder 4">
            <a:extLst>
              <a:ext uri="{FF2B5EF4-FFF2-40B4-BE49-F238E27FC236}">
                <a16:creationId xmlns:a16="http://schemas.microsoft.com/office/drawing/2014/main" id="{CC76B605-DC56-3814-A982-67AC18D54BAC}"/>
              </a:ext>
            </a:extLst>
          </p:cNvPr>
          <p:cNvSpPr>
            <a:spLocks noGrp="1"/>
          </p:cNvSpPr>
          <p:nvPr>
            <p:ph type="body" sz="quarter" idx="13"/>
          </p:nvPr>
        </p:nvSpPr>
        <p:spPr>
          <a:xfrm>
            <a:off x="7778611" y="2637991"/>
            <a:ext cx="3264224" cy="643012"/>
          </a:xfrm>
        </p:spPr>
        <p:txBody>
          <a:bodyPr/>
          <a:lstStyle/>
          <a:p>
            <a:r>
              <a:rPr lang="en-US" dirty="0">
                <a:solidFill>
                  <a:srgbClr val="16726E"/>
                </a:solidFill>
              </a:rPr>
              <a:t>Phishing Scams</a:t>
            </a:r>
          </a:p>
        </p:txBody>
      </p:sp>
      <p:sp>
        <p:nvSpPr>
          <p:cNvPr id="6" name="Text Placeholder 5">
            <a:extLst>
              <a:ext uri="{FF2B5EF4-FFF2-40B4-BE49-F238E27FC236}">
                <a16:creationId xmlns:a16="http://schemas.microsoft.com/office/drawing/2014/main" id="{5A5B186B-46E1-E424-8569-C95778E11456}"/>
              </a:ext>
            </a:extLst>
          </p:cNvPr>
          <p:cNvSpPr>
            <a:spLocks noGrp="1"/>
          </p:cNvSpPr>
          <p:nvPr>
            <p:ph type="body" sz="quarter" idx="14"/>
          </p:nvPr>
        </p:nvSpPr>
        <p:spPr>
          <a:xfrm>
            <a:off x="764887" y="3448358"/>
            <a:ext cx="2713038" cy="2018792"/>
          </a:xfrm>
        </p:spPr>
        <p:txBody>
          <a:bodyPr/>
          <a:lstStyle/>
          <a:p>
            <a:pPr marL="285750" indent="-285750">
              <a:buClr>
                <a:srgbClr val="0ED882"/>
              </a:buClr>
              <a:buSzPct val="125000"/>
              <a:buFont typeface="Arial" panose="020B0604020202020204" pitchFamily="34" charset="0"/>
              <a:buChar char="•"/>
            </a:pPr>
            <a:r>
              <a:rPr lang="en-US" sz="1600" dirty="0"/>
              <a:t>Someone looking over your shoulder as you fill out forms or use your debit card PIN at an ATM or listening to you give your credit card number over the phone.</a:t>
            </a:r>
          </a:p>
        </p:txBody>
      </p:sp>
      <p:sp>
        <p:nvSpPr>
          <p:cNvPr id="7" name="Text Placeholder 6">
            <a:extLst>
              <a:ext uri="{FF2B5EF4-FFF2-40B4-BE49-F238E27FC236}">
                <a16:creationId xmlns:a16="http://schemas.microsoft.com/office/drawing/2014/main" id="{BEF74EB6-6CB4-2053-0E67-AB734C2D8FDD}"/>
              </a:ext>
            </a:extLst>
          </p:cNvPr>
          <p:cNvSpPr>
            <a:spLocks noGrp="1"/>
          </p:cNvSpPr>
          <p:nvPr>
            <p:ph type="body" sz="quarter" idx="15"/>
          </p:nvPr>
        </p:nvSpPr>
        <p:spPr>
          <a:xfrm>
            <a:off x="4116094" y="3448358"/>
            <a:ext cx="3081131" cy="2018792"/>
          </a:xfrm>
        </p:spPr>
        <p:txBody>
          <a:bodyPr/>
          <a:lstStyle/>
          <a:p>
            <a:pPr marL="285750" indent="-285750">
              <a:buClr>
                <a:srgbClr val="0ED882"/>
              </a:buClr>
              <a:buSzPct val="125000"/>
              <a:buFont typeface="Arial" panose="020B0604020202020204" pitchFamily="34" charset="0"/>
              <a:buChar char="•"/>
            </a:pPr>
            <a:r>
              <a:rPr lang="en-US" sz="1600" dirty="0"/>
              <a:t>Someone going through garbage for copies of your checks, credit card or bank statements, or preapproved credit card mailings in order to activate the cards.</a:t>
            </a:r>
          </a:p>
        </p:txBody>
      </p:sp>
      <p:sp>
        <p:nvSpPr>
          <p:cNvPr id="8" name="Text Placeholder 7">
            <a:extLst>
              <a:ext uri="{FF2B5EF4-FFF2-40B4-BE49-F238E27FC236}">
                <a16:creationId xmlns:a16="http://schemas.microsoft.com/office/drawing/2014/main" id="{6089FC70-B241-8EAA-C9B2-E3988840D04A}"/>
              </a:ext>
            </a:extLst>
          </p:cNvPr>
          <p:cNvSpPr>
            <a:spLocks noGrp="1"/>
          </p:cNvSpPr>
          <p:nvPr>
            <p:ph type="body" sz="quarter" idx="16"/>
          </p:nvPr>
        </p:nvSpPr>
        <p:spPr>
          <a:xfrm>
            <a:off x="7778457" y="3448358"/>
            <a:ext cx="3263900" cy="2018792"/>
          </a:xfrm>
        </p:spPr>
        <p:txBody>
          <a:bodyPr/>
          <a:lstStyle/>
          <a:p>
            <a:pPr marL="285750" indent="-285750">
              <a:buClr>
                <a:srgbClr val="0ED882"/>
              </a:buClr>
              <a:buSzPct val="125000"/>
              <a:buFont typeface="Arial" panose="020B0604020202020204" pitchFamily="34" charset="0"/>
              <a:buChar char="•"/>
            </a:pPr>
            <a:r>
              <a:rPr lang="en-US" sz="1600" dirty="0"/>
              <a:t>Emails that appear to be from a legitimate company or institution (like the IRS) asking you to update or verify your personal information in order to gain it.</a:t>
            </a:r>
          </a:p>
          <a:p>
            <a:pPr indent="0">
              <a:buClr>
                <a:srgbClr val="0ED882"/>
              </a:buClr>
              <a:buSzPct val="125000"/>
            </a:pPr>
            <a:endParaRPr lang="en-US" sz="1600" dirty="0"/>
          </a:p>
          <a:p>
            <a:pPr indent="0">
              <a:buClr>
                <a:srgbClr val="0ED882"/>
              </a:buClr>
              <a:buSzPct val="125000"/>
            </a:pPr>
            <a:endParaRPr lang="en-US" sz="1600" dirty="0"/>
          </a:p>
        </p:txBody>
      </p:sp>
      <p:cxnSp>
        <p:nvCxnSpPr>
          <p:cNvPr id="9" name="Straight Connector 8">
            <a:extLst>
              <a:ext uri="{FF2B5EF4-FFF2-40B4-BE49-F238E27FC236}">
                <a16:creationId xmlns:a16="http://schemas.microsoft.com/office/drawing/2014/main" id="{AD155515-D1EB-614A-C131-D8FBBCCE4A6E}"/>
              </a:ext>
            </a:extLst>
          </p:cNvPr>
          <p:cNvCxnSpPr>
            <a:cxnSpLocks/>
          </p:cNvCxnSpPr>
          <p:nvPr/>
        </p:nvCxnSpPr>
        <p:spPr>
          <a:xfrm>
            <a:off x="3799840" y="2637991"/>
            <a:ext cx="0" cy="2665530"/>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D5A88B54-C5C0-B5FC-D372-96B7514C2977}"/>
              </a:ext>
            </a:extLst>
          </p:cNvPr>
          <p:cNvCxnSpPr>
            <a:cxnSpLocks/>
          </p:cNvCxnSpPr>
          <p:nvPr/>
        </p:nvCxnSpPr>
        <p:spPr>
          <a:xfrm>
            <a:off x="7486316" y="2637991"/>
            <a:ext cx="0" cy="2665530"/>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grpSp>
        <p:nvGrpSpPr>
          <p:cNvPr id="10" name="Group 9" descr="Logos, Bank of America and NCOA">
            <a:extLst>
              <a:ext uri="{FF2B5EF4-FFF2-40B4-BE49-F238E27FC236}">
                <a16:creationId xmlns:a16="http://schemas.microsoft.com/office/drawing/2014/main" id="{8ADC868B-AD90-1FD7-A3FD-4CFA25BE41AB}"/>
              </a:ext>
            </a:extLst>
          </p:cNvPr>
          <p:cNvGrpSpPr/>
          <p:nvPr/>
        </p:nvGrpSpPr>
        <p:grpSpPr>
          <a:xfrm>
            <a:off x="8407597" y="6308226"/>
            <a:ext cx="3515964" cy="340307"/>
            <a:chOff x="8407597" y="6308226"/>
            <a:chExt cx="3515964" cy="340307"/>
          </a:xfrm>
        </p:grpSpPr>
        <p:pic>
          <p:nvPicPr>
            <p:cNvPr id="11" name="Picture 10">
              <a:extLst>
                <a:ext uri="{FF2B5EF4-FFF2-40B4-BE49-F238E27FC236}">
                  <a16:creationId xmlns:a16="http://schemas.microsoft.com/office/drawing/2014/main" id="{1CF1837F-0CF7-5B6F-1122-61BEDC4EFA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13" name="Picture 12">
              <a:extLst>
                <a:ext uri="{FF2B5EF4-FFF2-40B4-BE49-F238E27FC236}">
                  <a16:creationId xmlns:a16="http://schemas.microsoft.com/office/drawing/2014/main" id="{5C5EDB25-082D-9D7E-88B9-A5FE34F6C2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14" name="Straight Connector 13">
              <a:extLst>
                <a:ext uri="{FF2B5EF4-FFF2-40B4-BE49-F238E27FC236}">
                  <a16:creationId xmlns:a16="http://schemas.microsoft.com/office/drawing/2014/main" id="{1CAE2450-38FB-67C3-161A-7E029008B419}"/>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667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ECE32234-402F-CC3B-7260-6A09D541A26D}"/>
              </a:ext>
            </a:extLst>
          </p:cNvPr>
          <p:cNvSpPr>
            <a:spLocks noGrp="1"/>
          </p:cNvSpPr>
          <p:nvPr>
            <p:ph type="body" sz="quarter" idx="12"/>
          </p:nvPr>
        </p:nvSpPr>
        <p:spPr>
          <a:xfrm>
            <a:off x="576465" y="1860747"/>
            <a:ext cx="4472578" cy="3709067"/>
          </a:xfrm>
        </p:spPr>
        <p:txBody>
          <a:bodyPr/>
          <a:lstStyle/>
          <a:p>
            <a:endParaRPr lang="en-US" dirty="0"/>
          </a:p>
          <a:p>
            <a:pPr marL="285750" indent="-285750">
              <a:buClr>
                <a:srgbClr val="0ED882"/>
              </a:buClr>
              <a:buSzPct val="125000"/>
              <a:buFont typeface="Arial" panose="020B0604020202020204" pitchFamily="34" charset="0"/>
              <a:buChar char="•"/>
            </a:pPr>
            <a:r>
              <a:rPr lang="en-US" b="1" dirty="0"/>
              <a:t>Invest i</a:t>
            </a:r>
            <a:r>
              <a:rPr lang="en-US" b="1" spc="150" dirty="0"/>
              <a:t>n—</a:t>
            </a:r>
            <a:r>
              <a:rPr lang="en-US" b="1" dirty="0"/>
              <a:t>and us</a:t>
            </a:r>
            <a:r>
              <a:rPr lang="en-US" b="1" spc="150" dirty="0"/>
              <a:t>e—</a:t>
            </a:r>
            <a:r>
              <a:rPr lang="en-US" b="1" dirty="0"/>
              <a:t>a paper shredder.</a:t>
            </a:r>
          </a:p>
          <a:p>
            <a:pPr marL="228600" lvl="2" indent="0">
              <a:buNone/>
            </a:pPr>
            <a:endParaRPr lang="en-US" b="1" dirty="0"/>
          </a:p>
          <a:p>
            <a:pPr marL="285750" indent="-285750">
              <a:buClr>
                <a:srgbClr val="0ED882"/>
              </a:buClr>
              <a:buSzPct val="125000"/>
              <a:buFont typeface="Arial" panose="020B0604020202020204" pitchFamily="34" charset="0"/>
              <a:buChar char="•"/>
            </a:pPr>
            <a:r>
              <a:rPr lang="en-US" b="1" dirty="0"/>
              <a:t>Monitor your bank and credit card statements.</a:t>
            </a:r>
          </a:p>
          <a:p>
            <a:pPr marL="285750" indent="-285750">
              <a:buClr>
                <a:srgbClr val="0ED882"/>
              </a:buClr>
              <a:buSzPct val="125000"/>
              <a:buFont typeface="Arial" panose="020B0604020202020204" pitchFamily="34" charset="0"/>
              <a:buChar char="•"/>
            </a:pPr>
            <a:endParaRPr lang="en-US" dirty="0"/>
          </a:p>
          <a:p>
            <a:pPr marL="285750" indent="-285750">
              <a:buClr>
                <a:srgbClr val="0ED882"/>
              </a:buClr>
              <a:buSzPct val="125000"/>
              <a:buFont typeface="Arial" panose="020B0604020202020204" pitchFamily="34" charset="0"/>
              <a:buChar char="•"/>
            </a:pPr>
            <a:r>
              <a:rPr lang="en-US" b="1" dirty="0"/>
              <a:t>Stamp out identity theft with an ID Guard Stamp.</a:t>
            </a:r>
          </a:p>
          <a:p>
            <a:pPr marL="228600" lvl="2" indent="0">
              <a:buNone/>
            </a:pPr>
            <a:endParaRPr lang="en-US" b="1" dirty="0"/>
          </a:p>
          <a:p>
            <a:pPr marL="285750" indent="-285750">
              <a:buClr>
                <a:srgbClr val="0ED882"/>
              </a:buClr>
              <a:buSzPct val="125000"/>
              <a:buFont typeface="Arial" panose="020B0604020202020204" pitchFamily="34" charset="0"/>
              <a:buChar char="•"/>
            </a:pPr>
            <a:r>
              <a:rPr lang="en-US" b="1" dirty="0"/>
              <a:t>Do not fall for phishing scams.</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dirty="0"/>
              <a:t>When in doubt, do not share your personal or financial information. Instead, call the institution the email claims to come from </a:t>
            </a:r>
            <a:br>
              <a:rPr lang="en-US" dirty="0"/>
            </a:br>
            <a:r>
              <a:rPr lang="en-US" dirty="0"/>
              <a:t>or research the potential scam online.</a:t>
            </a:r>
          </a:p>
          <a:p>
            <a:pPr marL="228600" lvl="2" indent="0">
              <a:buNone/>
            </a:pPr>
            <a:endParaRPr lang="en-US" b="1" dirty="0"/>
          </a:p>
        </p:txBody>
      </p:sp>
      <p:sp>
        <p:nvSpPr>
          <p:cNvPr id="6" name="Text Placeholder 14">
            <a:extLst>
              <a:ext uri="{FF2B5EF4-FFF2-40B4-BE49-F238E27FC236}">
                <a16:creationId xmlns:a16="http://schemas.microsoft.com/office/drawing/2014/main" id="{5F896A81-6197-2774-D2F5-224B56144372}"/>
              </a:ext>
            </a:extLst>
          </p:cNvPr>
          <p:cNvSpPr txBox="1">
            <a:spLocks/>
          </p:cNvSpPr>
          <p:nvPr/>
        </p:nvSpPr>
        <p:spPr>
          <a:xfrm>
            <a:off x="6124830" y="1860747"/>
            <a:ext cx="4472581" cy="3667225"/>
          </a:xfrm>
          <a:prstGeom prst="rect">
            <a:avLst/>
          </a:prstGeom>
        </p:spPr>
        <p:txBody>
          <a:bodyPr lIns="0" tIns="0" rIns="0" bIns="0"/>
          <a:lstStyle>
            <a:lvl1pPr marL="0" indent="-228600" algn="l" defTabSz="457200" rtl="0" eaLnBrk="1" latinLnBrk="0" hangingPunct="1">
              <a:lnSpc>
                <a:spcPct val="100000"/>
              </a:lnSpc>
              <a:spcBef>
                <a:spcPts val="0"/>
              </a:spcBef>
              <a:spcAft>
                <a:spcPts val="0"/>
              </a:spcAft>
              <a:buFontTx/>
              <a:buNone/>
              <a:tabLst>
                <a:tab pos="457200" algn="l"/>
              </a:tabLst>
              <a:defRPr sz="1600" kern="1200">
                <a:solidFill>
                  <a:schemeClr val="tx1"/>
                </a:solidFill>
                <a:latin typeface="+mn-lt"/>
                <a:ea typeface="+mn-ea"/>
                <a:cs typeface="+mn-cs"/>
              </a:defRPr>
            </a:lvl1pPr>
            <a:lvl2pPr marL="2286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2pPr>
            <a:lvl3pPr marL="4572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3pPr>
            <a:lvl4pPr marL="6858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4pPr>
            <a:lvl5pPr marL="9144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indent="0">
              <a:buNone/>
            </a:pPr>
            <a:endParaRPr lang="en-US" dirty="0"/>
          </a:p>
          <a:p>
            <a:pPr marL="285750" indent="-285750">
              <a:buClr>
                <a:srgbClr val="0ED882"/>
              </a:buClr>
              <a:buSzPct val="125000"/>
              <a:buFont typeface="Arial" panose="020B0604020202020204" pitchFamily="34" charset="0"/>
              <a:buChar char="•"/>
            </a:pPr>
            <a:r>
              <a:rPr lang="en-US" b="1" dirty="0"/>
              <a:t>Beware of telephone scams.</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dirty="0"/>
              <a:t>Never give out personal information over the phone to someone who initiates the contact with you unsolicited.</a:t>
            </a:r>
          </a:p>
          <a:p>
            <a:pPr marL="228600" lvl="2" indent="0">
              <a:buNone/>
            </a:pPr>
            <a:endParaRPr lang="en-US" b="1" dirty="0"/>
          </a:p>
          <a:p>
            <a:pPr marL="285750" indent="-285750">
              <a:buClr>
                <a:srgbClr val="0ED882"/>
              </a:buClr>
              <a:buSzPct val="125000"/>
              <a:buFont typeface="Arial" panose="020B0604020202020204" pitchFamily="34" charset="0"/>
              <a:buChar char="•"/>
            </a:pPr>
            <a:r>
              <a:rPr lang="en-US" b="1" dirty="0"/>
              <a:t>Mind your mail.</a:t>
            </a:r>
          </a:p>
          <a:p>
            <a:pPr marL="285750" indent="-285750">
              <a:buClr>
                <a:srgbClr val="0ED882"/>
              </a:buClr>
              <a:buSzPct val="125000"/>
              <a:buFont typeface="Arial" panose="020B0604020202020204" pitchFamily="34" charset="0"/>
              <a:buChar char="•"/>
            </a:pPr>
            <a:endParaRPr lang="en-US" sz="1000" dirty="0"/>
          </a:p>
          <a:p>
            <a:pPr marL="594360" lvl="4" indent="-285750">
              <a:buClr>
                <a:schemeClr val="bg1">
                  <a:lumMod val="50000"/>
                </a:schemeClr>
              </a:buClr>
              <a:buSzPct val="125000"/>
              <a:buFont typeface="Arial" panose="020B0604020202020204" pitchFamily="34" charset="0"/>
              <a:buChar char="•"/>
            </a:pPr>
            <a:r>
              <a:rPr lang="en-US" dirty="0"/>
              <a:t>Do not let incoming mail sit in your mailbox for a long time. When sending out sensitive mail, consider dropping it off at a secure collection box or directly at the post office.</a:t>
            </a:r>
          </a:p>
          <a:p>
            <a:pPr marL="228600" lvl="2" indent="0">
              <a:buNone/>
            </a:pPr>
            <a:endParaRPr lang="en-US" dirty="0"/>
          </a:p>
        </p:txBody>
      </p:sp>
      <p:cxnSp>
        <p:nvCxnSpPr>
          <p:cNvPr id="2" name="Straight Connector 1">
            <a:extLst>
              <a:ext uri="{FF2B5EF4-FFF2-40B4-BE49-F238E27FC236}">
                <a16:creationId xmlns:a16="http://schemas.microsoft.com/office/drawing/2014/main" id="{CF28E616-F6EA-BD08-CB06-50577FEDF694}"/>
              </a:ext>
            </a:extLst>
          </p:cNvPr>
          <p:cNvCxnSpPr>
            <a:cxnSpLocks/>
          </p:cNvCxnSpPr>
          <p:nvPr/>
        </p:nvCxnSpPr>
        <p:spPr>
          <a:xfrm>
            <a:off x="5638269" y="1973177"/>
            <a:ext cx="0" cy="3734604"/>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sp>
        <p:nvSpPr>
          <p:cNvPr id="10" name="Title 26" descr="Ways to Protect Your Identity">
            <a:extLst>
              <a:ext uri="{FF2B5EF4-FFF2-40B4-BE49-F238E27FC236}">
                <a16:creationId xmlns:a16="http://schemas.microsoft.com/office/drawing/2014/main" id="{6DA77B71-7612-4D00-9C33-43350C3D2AD5}"/>
              </a:ext>
            </a:extLst>
          </p:cNvPr>
          <p:cNvSpPr>
            <a:spLocks noGrp="1"/>
          </p:cNvSpPr>
          <p:nvPr>
            <p:ph type="title"/>
          </p:nvPr>
        </p:nvSpPr>
        <p:spPr/>
        <p:txBody>
          <a:bodyPr/>
          <a:lstStyle/>
          <a:p>
            <a:r>
              <a:rPr lang="en-US" dirty="0"/>
              <a:t>Ways to Protect Your Identity</a:t>
            </a:r>
          </a:p>
        </p:txBody>
      </p:sp>
      <p:grpSp>
        <p:nvGrpSpPr>
          <p:cNvPr id="3" name="Group 2" descr="Logos, Bank of America and NCOA">
            <a:extLst>
              <a:ext uri="{FF2B5EF4-FFF2-40B4-BE49-F238E27FC236}">
                <a16:creationId xmlns:a16="http://schemas.microsoft.com/office/drawing/2014/main" id="{6B212104-F24A-4855-5744-C842E5E4C597}"/>
              </a:ext>
            </a:extLst>
          </p:cNvPr>
          <p:cNvGrpSpPr/>
          <p:nvPr/>
        </p:nvGrpSpPr>
        <p:grpSpPr>
          <a:xfrm>
            <a:off x="8419172" y="6215629"/>
            <a:ext cx="3515964" cy="340307"/>
            <a:chOff x="8407597" y="6308226"/>
            <a:chExt cx="3515964" cy="340307"/>
          </a:xfrm>
        </p:grpSpPr>
        <p:pic>
          <p:nvPicPr>
            <p:cNvPr id="4" name="Picture 3">
              <a:extLst>
                <a:ext uri="{FF2B5EF4-FFF2-40B4-BE49-F238E27FC236}">
                  <a16:creationId xmlns:a16="http://schemas.microsoft.com/office/drawing/2014/main" id="{E6CDDF70-FDB6-EE28-319C-D7C9CB37EC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7" name="Picture 6">
              <a:extLst>
                <a:ext uri="{FF2B5EF4-FFF2-40B4-BE49-F238E27FC236}">
                  <a16:creationId xmlns:a16="http://schemas.microsoft.com/office/drawing/2014/main" id="{899D4EBF-2338-E1A8-5D85-4F908C6812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8" name="Straight Connector 7">
              <a:extLst>
                <a:ext uri="{FF2B5EF4-FFF2-40B4-BE49-F238E27FC236}">
                  <a16:creationId xmlns:a16="http://schemas.microsoft.com/office/drawing/2014/main" id="{E416B595-659B-0CCC-74B6-72EC38EAA6A8}"/>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99841120"/>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C83C686-3B4A-535C-1BA1-C8C877CABCCB}"/>
              </a:ext>
            </a:extLst>
          </p:cNvPr>
          <p:cNvSpPr>
            <a:spLocks noGrp="1"/>
          </p:cNvSpPr>
          <p:nvPr>
            <p:ph type="body" sz="quarter" idx="14"/>
          </p:nvPr>
        </p:nvSpPr>
        <p:spPr>
          <a:xfrm>
            <a:off x="728006" y="2171349"/>
            <a:ext cx="4949377" cy="383019"/>
          </a:xfrm>
        </p:spPr>
        <p:txBody>
          <a:bodyPr/>
          <a:lstStyle/>
          <a:p>
            <a:r>
              <a:rPr lang="en-US" dirty="0"/>
              <a:t>Step 1</a:t>
            </a:r>
          </a:p>
        </p:txBody>
      </p:sp>
      <p:sp>
        <p:nvSpPr>
          <p:cNvPr id="16" name="Text Placeholder 6">
            <a:extLst>
              <a:ext uri="{FF2B5EF4-FFF2-40B4-BE49-F238E27FC236}">
                <a16:creationId xmlns:a16="http://schemas.microsoft.com/office/drawing/2014/main" id="{4BE85143-325E-090C-8042-9548BD13BC5A}"/>
              </a:ext>
            </a:extLst>
          </p:cNvPr>
          <p:cNvSpPr>
            <a:spLocks noGrp="1"/>
          </p:cNvSpPr>
          <p:nvPr>
            <p:ph type="body" sz="quarter" idx="15"/>
          </p:nvPr>
        </p:nvSpPr>
        <p:spPr>
          <a:xfrm>
            <a:off x="6305154" y="2171349"/>
            <a:ext cx="5169216" cy="383019"/>
          </a:xfrm>
        </p:spPr>
        <p:txBody>
          <a:bodyPr/>
          <a:lstStyle/>
          <a:p>
            <a:r>
              <a:rPr lang="en-US" dirty="0"/>
              <a:t>Step 3</a:t>
            </a:r>
          </a:p>
        </p:txBody>
      </p:sp>
      <p:sp>
        <p:nvSpPr>
          <p:cNvPr id="17" name="Text Placeholder 7">
            <a:extLst>
              <a:ext uri="{FF2B5EF4-FFF2-40B4-BE49-F238E27FC236}">
                <a16:creationId xmlns:a16="http://schemas.microsoft.com/office/drawing/2014/main" id="{C8724C03-A00D-27C9-E50A-0932AF395BD4}"/>
              </a:ext>
            </a:extLst>
          </p:cNvPr>
          <p:cNvSpPr>
            <a:spLocks noGrp="1"/>
          </p:cNvSpPr>
          <p:nvPr>
            <p:ph type="body" sz="quarter" idx="16"/>
          </p:nvPr>
        </p:nvSpPr>
        <p:spPr>
          <a:xfrm>
            <a:off x="728006" y="4084786"/>
            <a:ext cx="4963885" cy="393266"/>
          </a:xfrm>
        </p:spPr>
        <p:txBody>
          <a:bodyPr/>
          <a:lstStyle/>
          <a:p>
            <a:r>
              <a:rPr lang="en-US" dirty="0"/>
              <a:t>Step 2</a:t>
            </a:r>
          </a:p>
        </p:txBody>
      </p:sp>
      <p:sp>
        <p:nvSpPr>
          <p:cNvPr id="18" name="Text Placeholder 8">
            <a:extLst>
              <a:ext uri="{FF2B5EF4-FFF2-40B4-BE49-F238E27FC236}">
                <a16:creationId xmlns:a16="http://schemas.microsoft.com/office/drawing/2014/main" id="{0DF3FC51-315B-CC65-9E3E-6D304761B3A6}"/>
              </a:ext>
            </a:extLst>
          </p:cNvPr>
          <p:cNvSpPr>
            <a:spLocks noGrp="1"/>
          </p:cNvSpPr>
          <p:nvPr>
            <p:ph type="body" sz="quarter" idx="17"/>
          </p:nvPr>
        </p:nvSpPr>
        <p:spPr>
          <a:xfrm>
            <a:off x="6305153" y="4084786"/>
            <a:ext cx="5194299" cy="393266"/>
          </a:xfrm>
        </p:spPr>
        <p:txBody>
          <a:bodyPr/>
          <a:lstStyle/>
          <a:p>
            <a:r>
              <a:rPr lang="en-US" dirty="0"/>
              <a:t>Step 4</a:t>
            </a:r>
          </a:p>
        </p:txBody>
      </p:sp>
      <p:sp>
        <p:nvSpPr>
          <p:cNvPr id="19" name="Text Placeholder 10">
            <a:extLst>
              <a:ext uri="{FF2B5EF4-FFF2-40B4-BE49-F238E27FC236}">
                <a16:creationId xmlns:a16="http://schemas.microsoft.com/office/drawing/2014/main" id="{2C2F80CD-4703-7B59-D8B7-F39F158586F1}"/>
              </a:ext>
            </a:extLst>
          </p:cNvPr>
          <p:cNvSpPr txBox="1">
            <a:spLocks/>
          </p:cNvSpPr>
          <p:nvPr/>
        </p:nvSpPr>
        <p:spPr>
          <a:xfrm>
            <a:off x="6339306" y="2669248"/>
            <a:ext cx="3886844" cy="1106528"/>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File a complaint with the Federal Trade Commission by using its online complaint form at </a:t>
            </a:r>
            <a:r>
              <a:rPr lang="en-US" i="1" dirty="0" err="1">
                <a:solidFill>
                  <a:srgbClr val="04A299"/>
                </a:solidFill>
              </a:rPr>
              <a:t>ftc.gov</a:t>
            </a:r>
            <a:r>
              <a:rPr lang="en-US" i="1" dirty="0">
                <a:solidFill>
                  <a:srgbClr val="04A299"/>
                </a:solidFill>
              </a:rPr>
              <a:t> </a:t>
            </a:r>
            <a:r>
              <a:rPr lang="en-US" dirty="0"/>
              <a:t>or call the theft hotline at </a:t>
            </a:r>
            <a:r>
              <a:rPr lang="en-US" b="1" spc="150" dirty="0"/>
              <a:t>87</a:t>
            </a:r>
            <a:r>
              <a:rPr lang="en-US" b="1" dirty="0"/>
              <a:t>7</a:t>
            </a:r>
            <a:r>
              <a:rPr lang="en-US" b="1" spc="150" dirty="0"/>
              <a:t>-ID-THEFT</a:t>
            </a:r>
            <a:r>
              <a:rPr lang="en-US" dirty="0"/>
              <a:t>.</a:t>
            </a:r>
          </a:p>
        </p:txBody>
      </p:sp>
      <p:sp>
        <p:nvSpPr>
          <p:cNvPr id="20" name="Text Placeholder 12">
            <a:extLst>
              <a:ext uri="{FF2B5EF4-FFF2-40B4-BE49-F238E27FC236}">
                <a16:creationId xmlns:a16="http://schemas.microsoft.com/office/drawing/2014/main" id="{DA521862-AF6F-9734-043A-AE300760E89A}"/>
              </a:ext>
            </a:extLst>
          </p:cNvPr>
          <p:cNvSpPr txBox="1">
            <a:spLocks/>
          </p:cNvSpPr>
          <p:nvPr/>
        </p:nvSpPr>
        <p:spPr>
          <a:xfrm>
            <a:off x="6339306" y="4593362"/>
            <a:ext cx="3886844" cy="1300162"/>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Put out a fraud alert to the credit reporting agencies (Experian, Equifax, and TransUnion).</a:t>
            </a:r>
          </a:p>
        </p:txBody>
      </p:sp>
      <p:sp>
        <p:nvSpPr>
          <p:cNvPr id="21" name="Text Placeholder 9">
            <a:extLst>
              <a:ext uri="{FF2B5EF4-FFF2-40B4-BE49-F238E27FC236}">
                <a16:creationId xmlns:a16="http://schemas.microsoft.com/office/drawing/2014/main" id="{A0422199-4E52-A23B-944D-6929555090C4}"/>
              </a:ext>
            </a:extLst>
          </p:cNvPr>
          <p:cNvSpPr txBox="1">
            <a:spLocks/>
          </p:cNvSpPr>
          <p:nvPr/>
        </p:nvSpPr>
        <p:spPr>
          <a:xfrm>
            <a:off x="742906" y="2670834"/>
            <a:ext cx="3886845" cy="748189"/>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sz="1600" dirty="0"/>
              <a:t>Contact all your banks and credit card companies immediately</a:t>
            </a:r>
            <a:r>
              <a:rPr lang="en-US" dirty="0"/>
              <a:t>.</a:t>
            </a:r>
            <a:endParaRPr lang="en-US" sz="1600" dirty="0"/>
          </a:p>
        </p:txBody>
      </p:sp>
      <p:sp>
        <p:nvSpPr>
          <p:cNvPr id="22" name="Text Placeholder 11">
            <a:extLst>
              <a:ext uri="{FF2B5EF4-FFF2-40B4-BE49-F238E27FC236}">
                <a16:creationId xmlns:a16="http://schemas.microsoft.com/office/drawing/2014/main" id="{9279BF4E-E7D6-72D1-DCEC-822570E3138A}"/>
              </a:ext>
            </a:extLst>
          </p:cNvPr>
          <p:cNvSpPr txBox="1">
            <a:spLocks/>
          </p:cNvSpPr>
          <p:nvPr/>
        </p:nvSpPr>
        <p:spPr>
          <a:xfrm>
            <a:off x="742906" y="4594949"/>
            <a:ext cx="3886845" cy="1298576"/>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ED882"/>
              </a:buClr>
              <a:buSzPct val="125000"/>
              <a:buFont typeface="Arial" panose="020B0604020202020204" pitchFamily="34" charset="0"/>
              <a:buChar char="•"/>
            </a:pPr>
            <a:r>
              <a:rPr lang="en-US" dirty="0"/>
              <a:t>File a report with the police. The police may not be able to do very much themselves, but you may need a police report in order to clear up the problem.</a:t>
            </a:r>
          </a:p>
        </p:txBody>
      </p:sp>
      <p:cxnSp>
        <p:nvCxnSpPr>
          <p:cNvPr id="23" name="Straight Connector 36">
            <a:extLst>
              <a:ext uri="{FF2B5EF4-FFF2-40B4-BE49-F238E27FC236}">
                <a16:creationId xmlns:a16="http://schemas.microsoft.com/office/drawing/2014/main" id="{43ED799D-BE23-6FB4-369F-F671F70A5878}"/>
              </a:ext>
            </a:extLst>
          </p:cNvPr>
          <p:cNvCxnSpPr>
            <a:cxnSpLocks/>
          </p:cNvCxnSpPr>
          <p:nvPr/>
        </p:nvCxnSpPr>
        <p:spPr>
          <a:xfrm>
            <a:off x="6305153" y="2129877"/>
            <a:ext cx="4215260" cy="0"/>
          </a:xfrm>
          <a:prstGeom prst="straightConnector1">
            <a:avLst/>
          </a:prstGeom>
          <a:noFill/>
          <a:ln w="9525" cap="flat">
            <a:solidFill>
              <a:srgbClr val="F76366"/>
            </a:solidFill>
            <a:prstDash val="solid"/>
            <a:miter/>
          </a:ln>
        </p:spPr>
      </p:cxnSp>
      <p:cxnSp>
        <p:nvCxnSpPr>
          <p:cNvPr id="24" name="Straight Connector 36">
            <a:extLst>
              <a:ext uri="{FF2B5EF4-FFF2-40B4-BE49-F238E27FC236}">
                <a16:creationId xmlns:a16="http://schemas.microsoft.com/office/drawing/2014/main" id="{BFC50F15-9E2A-0981-CAF0-A563488FE03D}"/>
              </a:ext>
            </a:extLst>
          </p:cNvPr>
          <p:cNvCxnSpPr>
            <a:cxnSpLocks/>
          </p:cNvCxnSpPr>
          <p:nvPr/>
        </p:nvCxnSpPr>
        <p:spPr>
          <a:xfrm>
            <a:off x="728006" y="2129877"/>
            <a:ext cx="4200129" cy="0"/>
          </a:xfrm>
          <a:prstGeom prst="straightConnector1">
            <a:avLst/>
          </a:prstGeom>
          <a:noFill/>
          <a:ln w="9525" cap="flat">
            <a:solidFill>
              <a:srgbClr val="F76366"/>
            </a:solidFill>
            <a:prstDash val="solid"/>
            <a:miter/>
          </a:ln>
        </p:spPr>
      </p:cxnSp>
      <p:cxnSp>
        <p:nvCxnSpPr>
          <p:cNvPr id="25" name="Straight Connector 36">
            <a:extLst>
              <a:ext uri="{FF2B5EF4-FFF2-40B4-BE49-F238E27FC236}">
                <a16:creationId xmlns:a16="http://schemas.microsoft.com/office/drawing/2014/main" id="{C2B07BDE-0C6E-FD82-FDAE-2DD931455D80}"/>
              </a:ext>
            </a:extLst>
          </p:cNvPr>
          <p:cNvCxnSpPr>
            <a:cxnSpLocks/>
          </p:cNvCxnSpPr>
          <p:nvPr/>
        </p:nvCxnSpPr>
        <p:spPr>
          <a:xfrm>
            <a:off x="6305153" y="4033672"/>
            <a:ext cx="4215260" cy="0"/>
          </a:xfrm>
          <a:prstGeom prst="straightConnector1">
            <a:avLst/>
          </a:prstGeom>
          <a:noFill/>
          <a:ln w="9525" cap="flat">
            <a:solidFill>
              <a:srgbClr val="F76366"/>
            </a:solidFill>
            <a:prstDash val="solid"/>
            <a:miter/>
          </a:ln>
        </p:spPr>
      </p:cxnSp>
      <p:cxnSp>
        <p:nvCxnSpPr>
          <p:cNvPr id="26" name="Straight Connector 36">
            <a:extLst>
              <a:ext uri="{FF2B5EF4-FFF2-40B4-BE49-F238E27FC236}">
                <a16:creationId xmlns:a16="http://schemas.microsoft.com/office/drawing/2014/main" id="{5A96C5E2-A9B2-F03A-5DC3-05374675A261}"/>
              </a:ext>
            </a:extLst>
          </p:cNvPr>
          <p:cNvCxnSpPr>
            <a:cxnSpLocks/>
          </p:cNvCxnSpPr>
          <p:nvPr/>
        </p:nvCxnSpPr>
        <p:spPr>
          <a:xfrm>
            <a:off x="728006" y="4033672"/>
            <a:ext cx="4200129" cy="0"/>
          </a:xfrm>
          <a:prstGeom prst="straightConnector1">
            <a:avLst/>
          </a:prstGeom>
          <a:noFill/>
          <a:ln w="9525" cap="flat">
            <a:solidFill>
              <a:srgbClr val="F76366"/>
            </a:solidFill>
            <a:prstDash val="solid"/>
            <a:miter/>
          </a:ln>
        </p:spPr>
      </p:cxnSp>
      <p:sp>
        <p:nvSpPr>
          <p:cNvPr id="12" name="Title 26" descr="If You Suspect You're a Victim of Identity Theft">
            <a:extLst>
              <a:ext uri="{FF2B5EF4-FFF2-40B4-BE49-F238E27FC236}">
                <a16:creationId xmlns:a16="http://schemas.microsoft.com/office/drawing/2014/main" id="{DDE99399-DAF0-C10B-4C61-E90BF4A8BFEF}"/>
              </a:ext>
            </a:extLst>
          </p:cNvPr>
          <p:cNvSpPr>
            <a:spLocks noGrp="1"/>
          </p:cNvSpPr>
          <p:nvPr>
            <p:ph type="title"/>
          </p:nvPr>
        </p:nvSpPr>
        <p:spPr>
          <a:xfrm>
            <a:off x="711220" y="219247"/>
            <a:ext cx="10403816" cy="914958"/>
          </a:xfrm>
        </p:spPr>
        <p:txBody>
          <a:bodyPr/>
          <a:lstStyle/>
          <a:p>
            <a:r>
              <a:rPr lang="en-US" dirty="0"/>
              <a:t>If You Suspect You’re a Victim of Identity Theft</a:t>
            </a:r>
          </a:p>
        </p:txBody>
      </p:sp>
      <p:sp>
        <p:nvSpPr>
          <p:cNvPr id="2" name="Rectangle 1">
            <a:hlinkClick r:id="rId3"/>
            <a:extLst>
              <a:ext uri="{FF2B5EF4-FFF2-40B4-BE49-F238E27FC236}">
                <a16:creationId xmlns:a16="http://schemas.microsoft.com/office/drawing/2014/main" id="{B645E03D-1728-83C4-3706-5089CB406BE2}"/>
              </a:ext>
            </a:extLst>
          </p:cNvPr>
          <p:cNvSpPr/>
          <p:nvPr/>
        </p:nvSpPr>
        <p:spPr>
          <a:xfrm>
            <a:off x="8229600" y="3158028"/>
            <a:ext cx="643467" cy="2607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Logos, Bank of America and NCOA">
            <a:extLst>
              <a:ext uri="{FF2B5EF4-FFF2-40B4-BE49-F238E27FC236}">
                <a16:creationId xmlns:a16="http://schemas.microsoft.com/office/drawing/2014/main" id="{FD6E0EB4-88A1-D6ED-82A5-83D9445995D8}"/>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E963F7C2-856C-1702-8A4F-B12CA778D7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FA3E78CC-081F-D872-E70E-6298A8C1D6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284EEFFC-C6B5-0192-318C-D0AF6DC8AEC0}"/>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929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ECE32234-402F-CC3B-7260-6A09D541A26D}"/>
              </a:ext>
            </a:extLst>
          </p:cNvPr>
          <p:cNvSpPr>
            <a:spLocks noGrp="1"/>
          </p:cNvSpPr>
          <p:nvPr>
            <p:ph type="body" sz="quarter" idx="12"/>
          </p:nvPr>
        </p:nvSpPr>
        <p:spPr>
          <a:xfrm>
            <a:off x="576465" y="1860747"/>
            <a:ext cx="4472578" cy="4251295"/>
          </a:xfrm>
        </p:spPr>
        <p:txBody>
          <a:bodyPr/>
          <a:lstStyle/>
          <a:p>
            <a:endParaRPr lang="en-US" dirty="0"/>
          </a:p>
          <a:p>
            <a:pPr marL="571500" lvl="2" indent="-342900">
              <a:buFont typeface="+mj-lt"/>
              <a:buAutoNum type="arabicPeriod"/>
            </a:pPr>
            <a:r>
              <a:rPr lang="en-US" b="1" dirty="0"/>
              <a:t>​</a:t>
            </a:r>
            <a:r>
              <a:rPr lang="en-US" dirty="0"/>
              <a:t>Be aware that </a:t>
            </a:r>
            <a:r>
              <a:rPr lang="en-US" b="1" dirty="0"/>
              <a:t>you’re at risk </a:t>
            </a:r>
            <a:r>
              <a:rPr lang="en-US" dirty="0"/>
              <a:t>from both strangers and those closest to you.</a:t>
            </a:r>
          </a:p>
          <a:p>
            <a:pPr marL="571500" lvl="2" indent="-342900">
              <a:buFont typeface="+mj-lt"/>
              <a:buAutoNum type="arabicPeriod"/>
            </a:pPr>
            <a:endParaRPr lang="en-US" dirty="0"/>
          </a:p>
          <a:p>
            <a:pPr marL="571500" lvl="2" indent="-342900">
              <a:buFont typeface="+mj-lt"/>
              <a:buAutoNum type="arabicPeriod"/>
            </a:pPr>
            <a:r>
              <a:rPr lang="en-US" b="1" dirty="0"/>
              <a:t>Do not isolate yoursel</a:t>
            </a:r>
            <a:r>
              <a:rPr lang="en-US" b="1" spc="150" dirty="0"/>
              <a:t>f</a:t>
            </a:r>
            <a:r>
              <a:rPr lang="en-US" spc="150" dirty="0"/>
              <a:t>—</a:t>
            </a:r>
            <a:r>
              <a:rPr lang="en-US" dirty="0"/>
              <a:t>stay involved!</a:t>
            </a:r>
          </a:p>
          <a:p>
            <a:pPr marL="571500" lvl="2" indent="-342900">
              <a:buFont typeface="+mj-lt"/>
              <a:buAutoNum type="arabicPeriod"/>
            </a:pPr>
            <a:endParaRPr lang="en-US" b="1" dirty="0"/>
          </a:p>
          <a:p>
            <a:pPr marL="571500" lvl="2" indent="-342900">
              <a:buFont typeface="+mj-lt"/>
              <a:buAutoNum type="arabicPeriod"/>
            </a:pPr>
            <a:r>
              <a:rPr lang="en-US" b="1" dirty="0"/>
              <a:t>​</a:t>
            </a:r>
            <a:r>
              <a:rPr lang="en-US" dirty="0"/>
              <a:t>Always tell solicitors: “I never buy from </a:t>
            </a:r>
            <a:br>
              <a:rPr lang="en-US" dirty="0"/>
            </a:br>
            <a:r>
              <a:rPr lang="en-US" dirty="0"/>
              <a:t>or give to anyone who calls or visits me unannounced. </a:t>
            </a:r>
            <a:r>
              <a:rPr lang="en-US" b="1" dirty="0"/>
              <a:t>Send me something </a:t>
            </a:r>
            <a:br>
              <a:rPr lang="en-US" b="1" dirty="0"/>
            </a:br>
            <a:r>
              <a:rPr lang="en-US" b="1" dirty="0"/>
              <a:t>in writing.”</a:t>
            </a:r>
          </a:p>
          <a:p>
            <a:pPr marL="571500" lvl="2" indent="-342900">
              <a:buFont typeface="+mj-lt"/>
              <a:buAutoNum type="arabicPeriod"/>
            </a:pPr>
            <a:endParaRPr lang="en-US" dirty="0"/>
          </a:p>
          <a:p>
            <a:pPr marL="571500" lvl="2" indent="-342900">
              <a:buFont typeface="+mj-lt"/>
              <a:buAutoNum type="arabicPeriod" startAt="4"/>
            </a:pPr>
            <a:r>
              <a:rPr lang="en-US" b="1" dirty="0"/>
              <a:t>Shred </a:t>
            </a:r>
            <a:r>
              <a:rPr lang="en-US" dirty="0"/>
              <a:t>all documents that show your credit </a:t>
            </a:r>
            <a:br>
              <a:rPr lang="en-US" dirty="0"/>
            </a:br>
            <a:r>
              <a:rPr lang="en-US" dirty="0"/>
              <a:t>card number.</a:t>
            </a:r>
          </a:p>
          <a:p>
            <a:pPr marL="571500" lvl="2" indent="-342900">
              <a:buFont typeface="+mj-lt"/>
              <a:buAutoNum type="arabicPeriod" startAt="4"/>
            </a:pPr>
            <a:endParaRPr lang="en-US" dirty="0"/>
          </a:p>
          <a:p>
            <a:pPr marL="571500" lvl="2" indent="-342900">
              <a:buFont typeface="+mj-lt"/>
              <a:buAutoNum type="arabicPeriod"/>
            </a:pPr>
            <a:endParaRPr lang="en-US" dirty="0"/>
          </a:p>
        </p:txBody>
      </p:sp>
      <p:sp>
        <p:nvSpPr>
          <p:cNvPr id="6" name="Text Placeholder 14">
            <a:extLst>
              <a:ext uri="{FF2B5EF4-FFF2-40B4-BE49-F238E27FC236}">
                <a16:creationId xmlns:a16="http://schemas.microsoft.com/office/drawing/2014/main" id="{5F896A81-6197-2774-D2F5-224B56144372}"/>
              </a:ext>
            </a:extLst>
          </p:cNvPr>
          <p:cNvSpPr txBox="1">
            <a:spLocks/>
          </p:cNvSpPr>
          <p:nvPr/>
        </p:nvSpPr>
        <p:spPr>
          <a:xfrm>
            <a:off x="6124830" y="1860747"/>
            <a:ext cx="4472581" cy="3667225"/>
          </a:xfrm>
          <a:prstGeom prst="rect">
            <a:avLst/>
          </a:prstGeom>
        </p:spPr>
        <p:txBody>
          <a:bodyPr lIns="0" tIns="0" rIns="0" bIns="0"/>
          <a:lstStyle>
            <a:lvl1pPr marL="0" indent="-228600" algn="l" defTabSz="457200" rtl="0" eaLnBrk="1" latinLnBrk="0" hangingPunct="1">
              <a:lnSpc>
                <a:spcPct val="100000"/>
              </a:lnSpc>
              <a:spcBef>
                <a:spcPts val="0"/>
              </a:spcBef>
              <a:spcAft>
                <a:spcPts val="0"/>
              </a:spcAft>
              <a:buFontTx/>
              <a:buNone/>
              <a:tabLst>
                <a:tab pos="457200" algn="l"/>
              </a:tabLst>
              <a:defRPr sz="1600" kern="1200">
                <a:solidFill>
                  <a:schemeClr val="tx1"/>
                </a:solidFill>
                <a:latin typeface="+mn-lt"/>
                <a:ea typeface="+mn-ea"/>
                <a:cs typeface="+mn-cs"/>
              </a:defRPr>
            </a:lvl1pPr>
            <a:lvl2pPr marL="2286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2pPr>
            <a:lvl3pPr marL="4572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3pPr>
            <a:lvl4pPr marL="6858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4pPr>
            <a:lvl5pPr marL="914400" indent="-228600" algn="l" defTabSz="457200" rtl="0" eaLnBrk="1" latinLnBrk="0" hangingPunct="1">
              <a:lnSpc>
                <a:spcPct val="100000"/>
              </a:lnSpc>
              <a:spcBef>
                <a:spcPts val="0"/>
              </a:spcBef>
              <a:spcAft>
                <a:spcPts val="0"/>
              </a:spcAft>
              <a:buFont typeface="Arial" panose="020B0604020202020204" pitchFamily="34" charset="0"/>
              <a:buChar char="•"/>
              <a:tabLst>
                <a:tab pos="4572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indent="0">
              <a:buNone/>
            </a:pPr>
            <a:endParaRPr lang="en-US" dirty="0"/>
          </a:p>
          <a:p>
            <a:pPr marL="571500" lvl="2" indent="-342900">
              <a:buFont typeface="+mj-lt"/>
              <a:buAutoNum type="arabicPeriod" startAt="5"/>
            </a:pPr>
            <a:r>
              <a:rPr lang="en-US" b="1" dirty="0"/>
              <a:t>​</a:t>
            </a:r>
            <a:r>
              <a:rPr lang="en-US" dirty="0"/>
              <a:t>Sign up for the </a:t>
            </a:r>
            <a:r>
              <a:rPr lang="en-US" b="1" dirty="0"/>
              <a:t>National Do Not Call Registry </a:t>
            </a:r>
            <a:r>
              <a:rPr lang="en-US" dirty="0"/>
              <a:t>(88</a:t>
            </a:r>
            <a:r>
              <a:rPr lang="en-US" spc="150" dirty="0"/>
              <a:t>8</a:t>
            </a:r>
            <a:r>
              <a:rPr lang="en-US" spc="100" dirty="0"/>
              <a:t>-</a:t>
            </a:r>
            <a:r>
              <a:rPr lang="en-US" dirty="0"/>
              <a:t>38</a:t>
            </a:r>
            <a:r>
              <a:rPr lang="en-US" spc="100" dirty="0"/>
              <a:t>2</a:t>
            </a:r>
            <a:r>
              <a:rPr lang="en-US" dirty="0"/>
              <a:t>-1222) and take yourself off multiple mailing lists.</a:t>
            </a:r>
          </a:p>
          <a:p>
            <a:pPr marL="571500" lvl="2" indent="-342900">
              <a:buFont typeface="+mj-lt"/>
              <a:buAutoNum type="arabicPeriod" startAt="5"/>
            </a:pPr>
            <a:endParaRPr lang="en-US" dirty="0"/>
          </a:p>
          <a:p>
            <a:pPr marL="571500" lvl="2" indent="-342900">
              <a:buFont typeface="+mj-lt"/>
              <a:buAutoNum type="arabicPeriod" startAt="5"/>
            </a:pPr>
            <a:r>
              <a:rPr lang="en-US" b="1" dirty="0"/>
              <a:t>Use direct deposit </a:t>
            </a:r>
            <a:r>
              <a:rPr lang="en-US" dirty="0"/>
              <a:t>for benefits checks.</a:t>
            </a:r>
          </a:p>
          <a:p>
            <a:pPr marL="571500" lvl="2" indent="-342900">
              <a:buFont typeface="+mj-lt"/>
              <a:buAutoNum type="arabicPeriod" startAt="5"/>
            </a:pPr>
            <a:endParaRPr lang="en-US" b="1" dirty="0"/>
          </a:p>
          <a:p>
            <a:pPr marL="571500" lvl="2" indent="-342900">
              <a:buFont typeface="+mj-lt"/>
              <a:buAutoNum type="arabicPeriod" startAt="5"/>
            </a:pPr>
            <a:r>
              <a:rPr lang="en-US" b="1" dirty="0"/>
              <a:t>Never give </a:t>
            </a:r>
            <a:r>
              <a:rPr lang="en-US" dirty="0"/>
              <a:t>your credit card, banking, Social Security, Medicare, or other </a:t>
            </a:r>
            <a:r>
              <a:rPr lang="en-US" b="1" dirty="0"/>
              <a:t>personal information </a:t>
            </a:r>
            <a:r>
              <a:rPr lang="en-US" dirty="0"/>
              <a:t>over the phone unless you initiated the call.</a:t>
            </a:r>
          </a:p>
          <a:p>
            <a:pPr marL="571500" lvl="2" indent="-342900">
              <a:buFont typeface="+mj-lt"/>
              <a:buAutoNum type="arabicPeriod" startAt="5"/>
            </a:pPr>
            <a:endParaRPr lang="en-US" b="1" dirty="0"/>
          </a:p>
          <a:p>
            <a:pPr marL="571500" lvl="2" indent="-342900">
              <a:buFont typeface="+mj-lt"/>
              <a:buAutoNum type="arabicPeriod" startAt="5"/>
            </a:pPr>
            <a:r>
              <a:rPr lang="en-US" b="1" dirty="0"/>
              <a:t>Be skeptical </a:t>
            </a:r>
            <a:r>
              <a:rPr lang="en-US" dirty="0"/>
              <a:t>of all unsolicited offers.</a:t>
            </a:r>
          </a:p>
          <a:p>
            <a:pPr marL="571500" lvl="2" indent="-342900">
              <a:buFont typeface="+mj-lt"/>
              <a:buAutoNum type="arabicPeriod" startAt="5"/>
            </a:pPr>
            <a:endParaRPr lang="en-US" dirty="0"/>
          </a:p>
        </p:txBody>
      </p:sp>
      <p:cxnSp>
        <p:nvCxnSpPr>
          <p:cNvPr id="2" name="Straight Connector 1">
            <a:extLst>
              <a:ext uri="{FF2B5EF4-FFF2-40B4-BE49-F238E27FC236}">
                <a16:creationId xmlns:a16="http://schemas.microsoft.com/office/drawing/2014/main" id="{CF28E616-F6EA-BD08-CB06-50577FEDF694}"/>
              </a:ext>
            </a:extLst>
          </p:cNvPr>
          <p:cNvCxnSpPr>
            <a:cxnSpLocks/>
          </p:cNvCxnSpPr>
          <p:nvPr/>
        </p:nvCxnSpPr>
        <p:spPr>
          <a:xfrm>
            <a:off x="5619019" y="1973177"/>
            <a:ext cx="0" cy="3272591"/>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sp>
        <p:nvSpPr>
          <p:cNvPr id="10" name="Title 26" descr="Top 8 Ways to Protect Yourself">
            <a:extLst>
              <a:ext uri="{FF2B5EF4-FFF2-40B4-BE49-F238E27FC236}">
                <a16:creationId xmlns:a16="http://schemas.microsoft.com/office/drawing/2014/main" id="{6DA77B71-7612-4D00-9C33-43350C3D2AD5}"/>
              </a:ext>
            </a:extLst>
          </p:cNvPr>
          <p:cNvSpPr>
            <a:spLocks noGrp="1"/>
          </p:cNvSpPr>
          <p:nvPr>
            <p:ph type="title"/>
          </p:nvPr>
        </p:nvSpPr>
        <p:spPr/>
        <p:txBody>
          <a:bodyPr/>
          <a:lstStyle/>
          <a:p>
            <a:r>
              <a:rPr lang="en-US" dirty="0"/>
              <a:t>Top 8 Ways to Protect Yourself</a:t>
            </a:r>
          </a:p>
        </p:txBody>
      </p:sp>
      <p:grpSp>
        <p:nvGrpSpPr>
          <p:cNvPr id="3" name="Group 2" descr="Logos, Bank of America and NCOA">
            <a:extLst>
              <a:ext uri="{FF2B5EF4-FFF2-40B4-BE49-F238E27FC236}">
                <a16:creationId xmlns:a16="http://schemas.microsoft.com/office/drawing/2014/main" id="{A26A2F0F-1D2D-8238-826F-CBA5ABAC1701}"/>
              </a:ext>
            </a:extLst>
          </p:cNvPr>
          <p:cNvGrpSpPr/>
          <p:nvPr/>
        </p:nvGrpSpPr>
        <p:grpSpPr>
          <a:xfrm>
            <a:off x="8407597" y="6308226"/>
            <a:ext cx="3515964" cy="340307"/>
            <a:chOff x="8407597" y="6308226"/>
            <a:chExt cx="3515964" cy="340307"/>
          </a:xfrm>
        </p:grpSpPr>
        <p:pic>
          <p:nvPicPr>
            <p:cNvPr id="4" name="Picture 3">
              <a:extLst>
                <a:ext uri="{FF2B5EF4-FFF2-40B4-BE49-F238E27FC236}">
                  <a16:creationId xmlns:a16="http://schemas.microsoft.com/office/drawing/2014/main" id="{7F0C1F6F-0CB3-B8D5-20EE-8FA41C4686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7" name="Picture 6">
              <a:extLst>
                <a:ext uri="{FF2B5EF4-FFF2-40B4-BE49-F238E27FC236}">
                  <a16:creationId xmlns:a16="http://schemas.microsoft.com/office/drawing/2014/main" id="{CD3C2883-2377-CD0B-9DA2-7B1BE3EF87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8" name="Straight Connector 7">
              <a:extLst>
                <a:ext uri="{FF2B5EF4-FFF2-40B4-BE49-F238E27FC236}">
                  <a16:creationId xmlns:a16="http://schemas.microsoft.com/office/drawing/2014/main" id="{62595B92-5915-DA26-FEDF-669F296334F4}"/>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199941224"/>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4" descr="Today's Objectives">
            <a:extLst>
              <a:ext uri="{FF2B5EF4-FFF2-40B4-BE49-F238E27FC236}">
                <a16:creationId xmlns:a16="http://schemas.microsoft.com/office/drawing/2014/main" id="{FA84C452-B9AA-66C5-067B-C05B5CEF93EB}"/>
              </a:ext>
            </a:extLst>
          </p:cNvPr>
          <p:cNvSpPr>
            <a:spLocks noGrp="1"/>
          </p:cNvSpPr>
          <p:nvPr>
            <p:ph type="body" sz="quarter" idx="10"/>
          </p:nvPr>
        </p:nvSpPr>
        <p:spPr>
          <a:xfrm>
            <a:off x="725213" y="681038"/>
            <a:ext cx="3751537" cy="2638426"/>
          </a:xfrm>
        </p:spPr>
        <p:txBody>
          <a:bodyPr/>
          <a:lstStyle/>
          <a:p>
            <a:r>
              <a:rPr lang="en-US" spc="-300" dirty="0"/>
              <a:t>T</a:t>
            </a:r>
            <a:r>
              <a:rPr lang="en-US" dirty="0"/>
              <a:t>oda</a:t>
            </a:r>
            <a:r>
              <a:rPr lang="en-US" spc="300" dirty="0"/>
              <a:t>y</a:t>
            </a:r>
            <a:r>
              <a:rPr lang="en-US" spc="-500" dirty="0"/>
              <a:t>’</a:t>
            </a:r>
            <a:r>
              <a:rPr lang="en-US" dirty="0"/>
              <a:t>s Objectives</a:t>
            </a:r>
          </a:p>
          <a:p>
            <a:endParaRPr lang="en-US" dirty="0"/>
          </a:p>
        </p:txBody>
      </p:sp>
      <p:graphicFrame>
        <p:nvGraphicFramePr>
          <p:cNvPr id="7" name="Table" descr="How Much Do You Know About Scams? Why you're at risk, the usual suspect and types of scams, protecting yourself, and reporting scams">
            <a:extLst>
              <a:ext uri="{FF2B5EF4-FFF2-40B4-BE49-F238E27FC236}">
                <a16:creationId xmlns:a16="http://schemas.microsoft.com/office/drawing/2014/main" id="{4E90D726-67DA-E30C-DDA9-C1E7D1D2B17A}"/>
              </a:ext>
            </a:extLst>
          </p:cNvPr>
          <p:cNvGraphicFramePr>
            <a:graphicFrameLocks noGrp="1"/>
          </p:cNvGraphicFramePr>
          <p:nvPr>
            <p:extLst>
              <p:ext uri="{D42A27DB-BD31-4B8C-83A1-F6EECF244321}">
                <p14:modId xmlns:p14="http://schemas.microsoft.com/office/powerpoint/2010/main" val="3606415194"/>
              </p:ext>
            </p:extLst>
          </p:nvPr>
        </p:nvGraphicFramePr>
        <p:xfrm>
          <a:off x="5321300" y="1261198"/>
          <a:ext cx="6335711" cy="4471332"/>
        </p:xfrm>
        <a:graphic>
          <a:graphicData uri="http://schemas.openxmlformats.org/drawingml/2006/table">
            <a:tbl>
              <a:tblPr>
                <a:effectLst/>
              </a:tblPr>
              <a:tblGrid>
                <a:gridCol w="6335711">
                  <a:extLst>
                    <a:ext uri="{9D8B030D-6E8A-4147-A177-3AD203B41FA5}">
                      <a16:colId xmlns:a16="http://schemas.microsoft.com/office/drawing/2014/main" val="1415697778"/>
                    </a:ext>
                  </a:extLst>
                </a:gridCol>
              </a:tblGrid>
              <a:tr h="896684">
                <a:tc>
                  <a:txBody>
                    <a:bodyPr/>
                    <a:lstStyle/>
                    <a:p>
                      <a:pPr lvl="0" algn="l">
                        <a:lnSpc>
                          <a:spcPct val="110000"/>
                        </a:lnSpc>
                        <a:spcBef>
                          <a:spcPts val="4000"/>
                        </a:spcBef>
                        <a:buNone/>
                        <a:defRPr sz="4400" spc="-88">
                          <a:solidFill>
                            <a:srgbClr val="000000"/>
                          </a:solidFill>
                          <a:latin typeface="Arial"/>
                        </a:defRPr>
                      </a:pPr>
                      <a:r>
                        <a:rPr lang="en-US" sz="1600" b="0" i="0" spc="0" dirty="0">
                          <a:solidFill>
                            <a:schemeClr val="bg1"/>
                          </a:solidFill>
                          <a:latin typeface="Arial" pitchFamily="34"/>
                          <a:cs typeface="Arial" pitchFamily="34"/>
                        </a:rPr>
                        <a:t>1. How Much Do You Know About Scams?</a:t>
                      </a:r>
                      <a:endParaRPr lang="en-US" sz="1600" b="0" i="0" spc="0" dirty="0">
                        <a:solidFill>
                          <a:schemeClr val="bg1"/>
                        </a:solidFill>
                        <a:latin typeface="Arial" pitchFamily="34"/>
                        <a:ea typeface="Arimo Regular"/>
                        <a:cs typeface="Arial" pitchFamily="34"/>
                      </a:endParaRPr>
                    </a:p>
                  </a:txBody>
                  <a:tcPr marL="0" marR="0" marT="0" marB="0"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106383"/>
                  </a:ext>
                </a:extLst>
              </a:tr>
              <a:tr h="884596">
                <a:tc>
                  <a:txBody>
                    <a:bodyPr/>
                    <a:lstStyle/>
                    <a:p>
                      <a:pPr lvl="0" algn="l">
                        <a:lnSpc>
                          <a:spcPct val="110000"/>
                        </a:lnSpc>
                        <a:spcBef>
                          <a:spcPts val="4000"/>
                        </a:spcBef>
                        <a:buNone/>
                        <a:defRPr sz="1800" spc="0">
                          <a:solidFill>
                            <a:srgbClr val="000000"/>
                          </a:solidFill>
                        </a:defRPr>
                      </a:pPr>
                      <a:r>
                        <a:rPr lang="en-US" sz="1600" b="0" i="0" spc="0" dirty="0">
                          <a:solidFill>
                            <a:schemeClr val="bg1"/>
                          </a:solidFill>
                          <a:latin typeface="Arial" pitchFamily="34"/>
                          <a:ea typeface="Arimo Regular"/>
                          <a:cs typeface="Arial" pitchFamily="34"/>
                        </a:rPr>
                        <a:t>2. Why You’re at Risk for Financial Scams</a:t>
                      </a:r>
                    </a:p>
                  </a:txBody>
                  <a:tcPr marL="0" marR="0" marT="0" marB="0"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668940"/>
                  </a:ext>
                </a:extLst>
              </a:tr>
              <a:tr h="896684">
                <a:tc>
                  <a:txBody>
                    <a:bodyPr/>
                    <a:lstStyle/>
                    <a:p>
                      <a:pPr lvl="0" algn="l">
                        <a:lnSpc>
                          <a:spcPct val="110000"/>
                        </a:lnSpc>
                        <a:spcBef>
                          <a:spcPts val="4000"/>
                        </a:spcBef>
                        <a:buNone/>
                        <a:defRPr sz="4400" spc="-88">
                          <a:solidFill>
                            <a:srgbClr val="000000"/>
                          </a:solidFill>
                          <a:latin typeface="Arial"/>
                        </a:defRPr>
                      </a:pPr>
                      <a:r>
                        <a:rPr lang="en-US" sz="1600" b="0" i="0" spc="0" dirty="0">
                          <a:solidFill>
                            <a:schemeClr val="bg1"/>
                          </a:solidFill>
                          <a:latin typeface="Arial" pitchFamily="34"/>
                          <a:cs typeface="Arial" pitchFamily="34"/>
                        </a:rPr>
                        <a:t>3. The Usual Suspects and Types of Scams</a:t>
                      </a:r>
                      <a:endParaRPr lang="en-US" sz="1600" b="0" i="0" spc="0" dirty="0">
                        <a:solidFill>
                          <a:schemeClr val="bg1"/>
                        </a:solidFill>
                        <a:latin typeface="Arial" pitchFamily="34"/>
                        <a:ea typeface="Arimo Regular"/>
                        <a:cs typeface="Arial" pitchFamily="34"/>
                      </a:endParaRPr>
                    </a:p>
                  </a:txBody>
                  <a:tcPr marL="0" marR="0" marT="0" marB="0"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1483036"/>
                  </a:ext>
                </a:extLst>
              </a:tr>
              <a:tr h="896684">
                <a:tc>
                  <a:txBody>
                    <a:bodyPr/>
                    <a:lstStyle/>
                    <a:p>
                      <a:pPr lvl="0" algn="l">
                        <a:lnSpc>
                          <a:spcPct val="110000"/>
                        </a:lnSpc>
                        <a:spcBef>
                          <a:spcPts val="4000"/>
                        </a:spcBef>
                        <a:buNone/>
                        <a:defRPr sz="1800" spc="0">
                          <a:solidFill>
                            <a:srgbClr val="000000"/>
                          </a:solidFill>
                        </a:defRPr>
                      </a:pPr>
                      <a:r>
                        <a:rPr lang="en-US" sz="1600" b="0" i="0" spc="0" dirty="0">
                          <a:solidFill>
                            <a:schemeClr val="bg1"/>
                          </a:solidFill>
                          <a:latin typeface="Arial" pitchFamily="34"/>
                          <a:ea typeface="Arimo Regular"/>
                          <a:cs typeface="Arial" pitchFamily="34"/>
                        </a:rPr>
                        <a:t>4. Protecting Yourself and Loved Ones from Scams</a:t>
                      </a:r>
                    </a:p>
                  </a:txBody>
                  <a:tcPr marL="0" marR="0" marT="0" marB="0"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79216"/>
                  </a:ext>
                </a:extLst>
              </a:tr>
              <a:tr h="896684">
                <a:tc>
                  <a:txBody>
                    <a:bodyPr/>
                    <a:lstStyle/>
                    <a:p>
                      <a:pPr marL="0" marR="0" lvl="0" indent="0" algn="l" defTabSz="914400" rtl="0" eaLnBrk="1" fontAlgn="auto" latinLnBrk="0" hangingPunct="1">
                        <a:lnSpc>
                          <a:spcPct val="110000"/>
                        </a:lnSpc>
                        <a:spcBef>
                          <a:spcPts val="4000"/>
                        </a:spcBef>
                        <a:spcAft>
                          <a:spcPts val="0"/>
                        </a:spcAft>
                        <a:buClrTx/>
                        <a:buSzTx/>
                        <a:buFontTx/>
                        <a:buNone/>
                        <a:tabLst/>
                        <a:defRPr sz="1800" spc="0">
                          <a:solidFill>
                            <a:srgbClr val="000000"/>
                          </a:solidFill>
                        </a:defRPr>
                      </a:pPr>
                      <a:r>
                        <a:rPr lang="en-US" sz="1600" b="0" i="0" spc="0" dirty="0">
                          <a:solidFill>
                            <a:schemeClr val="bg1"/>
                          </a:solidFill>
                          <a:latin typeface="Arial" pitchFamily="34"/>
                          <a:ea typeface="Arimo Regular"/>
                          <a:cs typeface="Arial" pitchFamily="34"/>
                        </a:rPr>
                        <a:t>5. Resources to Report Scams and Financial Abuse</a:t>
                      </a:r>
                    </a:p>
                  </a:txBody>
                  <a:tcPr marL="0" marR="0" marT="0" marB="0"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874861"/>
                  </a:ext>
                </a:extLst>
              </a:tr>
            </a:tbl>
          </a:graphicData>
        </a:graphic>
      </p:graphicFrame>
      <p:grpSp>
        <p:nvGrpSpPr>
          <p:cNvPr id="2" name="Group 1">
            <a:extLst>
              <a:ext uri="{FF2B5EF4-FFF2-40B4-BE49-F238E27FC236}">
                <a16:creationId xmlns:a16="http://schemas.microsoft.com/office/drawing/2014/main" id="{C55E027D-44EB-D414-9CD1-F880B064CAC4}"/>
              </a:ext>
            </a:extLst>
          </p:cNvPr>
          <p:cNvGrpSpPr/>
          <p:nvPr/>
        </p:nvGrpSpPr>
        <p:grpSpPr>
          <a:xfrm>
            <a:off x="8404926" y="6308226"/>
            <a:ext cx="3520366" cy="340307"/>
            <a:chOff x="8404926" y="6308226"/>
            <a:chExt cx="3520366" cy="340307"/>
          </a:xfrm>
        </p:grpSpPr>
        <p:cxnSp>
          <p:nvCxnSpPr>
            <p:cNvPr id="3" name="Straight Connector 2">
              <a:extLst>
                <a:ext uri="{FF2B5EF4-FFF2-40B4-BE49-F238E27FC236}">
                  <a16:creationId xmlns:a16="http://schemas.microsoft.com/office/drawing/2014/main" id="{1FD3C23A-3B10-40DA-2FD0-A2DD16FC8AB3}"/>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329FFC8-CE54-B7EF-5765-6FEEA5E3A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5039" cy="316890"/>
            </a:xfrm>
            <a:prstGeom prst="rect">
              <a:avLst/>
            </a:prstGeom>
          </p:spPr>
        </p:pic>
        <p:pic>
          <p:nvPicPr>
            <p:cNvPr id="5" name="Picture 4">
              <a:extLst>
                <a:ext uri="{FF2B5EF4-FFF2-40B4-BE49-F238E27FC236}">
                  <a16:creationId xmlns:a16="http://schemas.microsoft.com/office/drawing/2014/main" id="{67651522-607B-8D9F-52FC-6490FEFCE0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4926" y="6323192"/>
              <a:ext cx="2303839" cy="230384"/>
            </a:xfrm>
            <a:prstGeom prst="rect">
              <a:avLst/>
            </a:prstGeom>
          </p:spPr>
        </p:pic>
      </p:grpSp>
    </p:spTree>
    <p:extLst>
      <p:ext uri="{BB962C8B-B14F-4D97-AF65-F5344CB8AC3E}">
        <p14:creationId xmlns:p14="http://schemas.microsoft.com/office/powerpoint/2010/main" val="1925886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Protect Your Loved Ones: Know the Signs">
            <a:extLst>
              <a:ext uri="{FF2B5EF4-FFF2-40B4-BE49-F238E27FC236}">
                <a16:creationId xmlns:a16="http://schemas.microsoft.com/office/drawing/2014/main" id="{D8722476-08EC-4C4E-8FD9-7BDB420030BC}"/>
              </a:ext>
            </a:extLst>
          </p:cNvPr>
          <p:cNvSpPr>
            <a:spLocks noGrp="1"/>
          </p:cNvSpPr>
          <p:nvPr>
            <p:ph type="title"/>
          </p:nvPr>
        </p:nvSpPr>
        <p:spPr>
          <a:xfrm flipH="1">
            <a:off x="711220" y="219247"/>
            <a:ext cx="10403816" cy="914958"/>
          </a:xfrm>
        </p:spPr>
        <p:txBody>
          <a:bodyPr/>
          <a:lstStyle/>
          <a:p>
            <a:r>
              <a:rPr lang="en-US" dirty="0"/>
              <a:t>Protect Your Loved Ones: Know the Signs</a:t>
            </a:r>
          </a:p>
        </p:txBody>
      </p:sp>
      <p:sp>
        <p:nvSpPr>
          <p:cNvPr id="15" name="Text Placeholder 14">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1867303"/>
            <a:ext cx="6417364" cy="4138862"/>
          </a:xfrm>
        </p:spPr>
        <p:txBody>
          <a:bodyPr/>
          <a:lstStyle/>
          <a:p>
            <a:pPr marL="285750" indent="-285750">
              <a:buClr>
                <a:srgbClr val="0ED882"/>
              </a:buClr>
              <a:buSzPct val="125000"/>
              <a:buFont typeface="Arial" panose="020B0604020202020204" pitchFamily="34" charset="0"/>
              <a:buChar char="•"/>
            </a:pPr>
            <a:r>
              <a:rPr lang="en-US" sz="1800" dirty="0"/>
              <a:t>Unusual recent changes in a person’s accounts, including atypical withdrawals, new person(s) added, or sudden use of the ATM or credit card.</a:t>
            </a:r>
          </a:p>
          <a:p>
            <a:pPr indent="0">
              <a:buClr>
                <a:srgbClr val="0ED882"/>
              </a:buClr>
              <a:buSzPct val="125000"/>
            </a:pPr>
            <a:endParaRPr lang="en-US" sz="1800" dirty="0"/>
          </a:p>
          <a:p>
            <a:pPr marL="285750" indent="-285750">
              <a:buClr>
                <a:srgbClr val="0ED882"/>
              </a:buClr>
              <a:buSzPct val="125000"/>
              <a:buFont typeface="Arial" panose="020B0604020202020204" pitchFamily="34" charset="0"/>
              <a:buChar char="•"/>
            </a:pPr>
            <a:r>
              <a:rPr lang="en-US" sz="1800" dirty="0"/>
              <a:t>Person suddenly appears confused, unkempt, and afraid.</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dirty="0"/>
              <a:t>Utility, rent, mortgage, medical, or other essential bills are unpaid despite adequate income.</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dirty="0"/>
              <a:t>Caregiver will not allow others access to the older adult.</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dirty="0"/>
              <a:t>Piled up sweepstakes mailings, magazine subscriptions, or “free gifts,” indicating their name has been added to a “sucker list.”</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endParaRPr lang="en-US" sz="1800" dirty="0"/>
          </a:p>
        </p:txBody>
      </p:sp>
      <p:pic>
        <p:nvPicPr>
          <p:cNvPr id="4" name="Picture Placeholder 3" descr="Hands holding calculator and paperwork">
            <a:extLst>
              <a:ext uri="{FF2B5EF4-FFF2-40B4-BE49-F238E27FC236}">
                <a16:creationId xmlns:a16="http://schemas.microsoft.com/office/drawing/2014/main" id="{159F5443-C513-766E-CC4A-E2CAFE507307}"/>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838200" y="2258066"/>
            <a:ext cx="2897462" cy="2897461"/>
          </a:xfrm>
        </p:spPr>
      </p:pic>
      <p:grpSp>
        <p:nvGrpSpPr>
          <p:cNvPr id="2" name="Group 1" descr="Logos, Bank of America and NCOA">
            <a:extLst>
              <a:ext uri="{FF2B5EF4-FFF2-40B4-BE49-F238E27FC236}">
                <a16:creationId xmlns:a16="http://schemas.microsoft.com/office/drawing/2014/main" id="{229909F8-5EF6-78D8-34A7-96E3D3E521B1}"/>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034BB914-4670-BB10-FBFC-3529F833A8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DFF2293E-9CFC-446A-64C4-308738553E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B71F990E-67AF-01E6-4A22-79CF874B8FB1}"/>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5130984"/>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Next Steps for Victims of Financial Fraud">
            <a:extLst>
              <a:ext uri="{FF2B5EF4-FFF2-40B4-BE49-F238E27FC236}">
                <a16:creationId xmlns:a16="http://schemas.microsoft.com/office/drawing/2014/main" id="{D8722476-08EC-4C4E-8FD9-7BDB420030BC}"/>
              </a:ext>
            </a:extLst>
          </p:cNvPr>
          <p:cNvSpPr>
            <a:spLocks noGrp="1"/>
          </p:cNvSpPr>
          <p:nvPr>
            <p:ph type="title"/>
          </p:nvPr>
        </p:nvSpPr>
        <p:spPr>
          <a:xfrm>
            <a:off x="711220" y="219247"/>
            <a:ext cx="10403816" cy="914958"/>
          </a:xfrm>
        </p:spPr>
        <p:txBody>
          <a:bodyPr/>
          <a:lstStyle/>
          <a:p>
            <a:r>
              <a:rPr lang="en-US" dirty="0"/>
              <a:t>Next Steps for Victims of Financial Fraud</a:t>
            </a:r>
          </a:p>
        </p:txBody>
      </p:sp>
      <p:sp>
        <p:nvSpPr>
          <p:cNvPr id="15" name="Text Placeholder 14">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1357160"/>
            <a:ext cx="6732090" cy="5322769"/>
          </a:xfrm>
        </p:spPr>
        <p:txBody>
          <a:bodyPr/>
          <a:lstStyle/>
          <a:p>
            <a:pPr marL="285750" indent="-285750">
              <a:buClr>
                <a:srgbClr val="0ED882"/>
              </a:buClr>
              <a:buSzPct val="125000"/>
              <a:buFont typeface="Arial" panose="020B0604020202020204" pitchFamily="34" charset="0"/>
              <a:buChar char="•"/>
            </a:pPr>
            <a:r>
              <a:rPr lang="en-US" sz="1800" dirty="0"/>
              <a:t>Don’t be afraid or embarrassed to talk about i</a:t>
            </a:r>
            <a:r>
              <a:rPr lang="en-US" sz="1800" spc="150" dirty="0"/>
              <a:t>t—</a:t>
            </a:r>
            <a:r>
              <a:rPr lang="en-US" sz="1800" dirty="0"/>
              <a:t>waiting could only make it worse.</a:t>
            </a:r>
          </a:p>
          <a:p>
            <a:pPr indent="0">
              <a:buClr>
                <a:srgbClr val="0ED882"/>
              </a:buClr>
              <a:buSzPct val="125000"/>
            </a:pPr>
            <a:endParaRPr lang="en-US" sz="1800" dirty="0"/>
          </a:p>
          <a:p>
            <a:pPr marL="285750" indent="-285750">
              <a:spcAft>
                <a:spcPts val="400"/>
              </a:spcAft>
              <a:buClr>
                <a:srgbClr val="0ED882"/>
              </a:buClr>
              <a:buSzPct val="125000"/>
              <a:buFont typeface="Arial" panose="020B0604020202020204" pitchFamily="34" charset="0"/>
              <a:buChar char="•"/>
            </a:pPr>
            <a:r>
              <a:rPr lang="en-US" sz="1800" dirty="0"/>
              <a:t>Immediately:</a:t>
            </a:r>
          </a:p>
          <a:p>
            <a:pPr marL="594360" lvl="1" indent="-285750">
              <a:spcAft>
                <a:spcPts val="400"/>
              </a:spcAft>
              <a:buClr>
                <a:schemeClr val="bg1">
                  <a:lumMod val="50000"/>
                </a:schemeClr>
              </a:buClr>
              <a:buSzPct val="125000"/>
            </a:pPr>
            <a:r>
              <a:rPr lang="en-US" sz="1800" dirty="0"/>
              <a:t>Call your bank and/or credit card company.</a:t>
            </a:r>
          </a:p>
          <a:p>
            <a:pPr marL="594360" lvl="1" indent="-285750">
              <a:spcAft>
                <a:spcPts val="400"/>
              </a:spcAft>
              <a:buClr>
                <a:schemeClr val="bg1">
                  <a:lumMod val="50000"/>
                </a:schemeClr>
              </a:buClr>
              <a:buSzPct val="125000"/>
            </a:pPr>
            <a:r>
              <a:rPr lang="en-US" sz="1800" dirty="0"/>
              <a:t>Cancel any debit or credit cards linked to the stolen account.</a:t>
            </a:r>
          </a:p>
          <a:p>
            <a:pPr marL="594360" lvl="1" indent="-285750">
              <a:spcAft>
                <a:spcPts val="400"/>
              </a:spcAft>
              <a:buClr>
                <a:schemeClr val="bg1">
                  <a:lumMod val="50000"/>
                </a:schemeClr>
              </a:buClr>
              <a:buSzPct val="125000"/>
            </a:pPr>
            <a:r>
              <a:rPr lang="en-US" sz="1800" dirty="0"/>
              <a:t>Reset your personal identification number(s).</a:t>
            </a:r>
          </a:p>
          <a:p>
            <a:pPr marL="594360" lvl="1" indent="-285750">
              <a:buClr>
                <a:schemeClr val="bg1">
                  <a:lumMod val="50000"/>
                </a:schemeClr>
              </a:buClr>
              <a:buSzPct val="125000"/>
            </a:pPr>
            <a:r>
              <a:rPr lang="en-US" sz="1800" dirty="0"/>
              <a:t>Call the police and file a report.</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dirty="0"/>
              <a:t>Contact legal services and Adult Protective Services. To </a:t>
            </a:r>
            <a:br>
              <a:rPr lang="en-US" sz="1800" dirty="0"/>
            </a:br>
            <a:r>
              <a:rPr lang="en-US" sz="1800" dirty="0"/>
              <a:t>find your local offices, call the Eldercare Locator toll free at </a:t>
            </a:r>
            <a:br>
              <a:rPr lang="en-US" sz="1800" dirty="0"/>
            </a:br>
            <a:r>
              <a:rPr lang="en-US" sz="1800" b="1" dirty="0"/>
              <a:t>800-677-1116 </a:t>
            </a:r>
            <a:r>
              <a:rPr lang="en-US" sz="1800" dirty="0"/>
              <a:t>weekdays 9 a.m. to 8 p.m.</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b="1" dirty="0"/>
              <a:t>Get to know your banker and build a relationship with the people who handle your finances. They can look out for any suspicious activity related to your account.</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endParaRPr lang="en-US" sz="1800" dirty="0"/>
          </a:p>
        </p:txBody>
      </p:sp>
      <p:pic>
        <p:nvPicPr>
          <p:cNvPr id="4" name="Picture Placeholder 3" descr="Woman on phone">
            <a:extLst>
              <a:ext uri="{FF2B5EF4-FFF2-40B4-BE49-F238E27FC236}">
                <a16:creationId xmlns:a16="http://schemas.microsoft.com/office/drawing/2014/main" id="{D2AED206-DBFF-D6C8-60BC-F0897C46722F}"/>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838200" y="2258066"/>
            <a:ext cx="2897462" cy="2897461"/>
          </a:xfrm>
        </p:spPr>
      </p:pic>
      <p:grpSp>
        <p:nvGrpSpPr>
          <p:cNvPr id="2" name="Group 1" descr="Logos, Bank of America and NCOA">
            <a:extLst>
              <a:ext uri="{FF2B5EF4-FFF2-40B4-BE49-F238E27FC236}">
                <a16:creationId xmlns:a16="http://schemas.microsoft.com/office/drawing/2014/main" id="{4D75FB2B-286A-7413-F9B6-ABBB4A11E82E}"/>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A003FD1C-BB12-3128-3054-CB65B0AA31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22B31CFE-4159-FFEE-C66D-CB9BB95A5E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03CB7B9D-5079-BC1A-0A0F-4425617805A8}"/>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64777817"/>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Thank you!">
            <a:extLst>
              <a:ext uri="{FF2B5EF4-FFF2-40B4-BE49-F238E27FC236}">
                <a16:creationId xmlns:a16="http://schemas.microsoft.com/office/drawing/2014/main" id="{D8722476-08EC-4C4E-8FD9-7BDB420030BC}"/>
              </a:ext>
            </a:extLst>
          </p:cNvPr>
          <p:cNvSpPr>
            <a:spLocks noGrp="1"/>
          </p:cNvSpPr>
          <p:nvPr>
            <p:ph type="title"/>
          </p:nvPr>
        </p:nvSpPr>
        <p:spPr>
          <a:xfrm>
            <a:off x="711219" y="253029"/>
            <a:ext cx="10403816" cy="914958"/>
          </a:xfrm>
        </p:spPr>
        <p:txBody>
          <a:bodyPr/>
          <a:lstStyle/>
          <a:p>
            <a:r>
              <a:rPr lang="en-US" dirty="0"/>
              <a:t>Thank You!</a:t>
            </a:r>
          </a:p>
        </p:txBody>
      </p:sp>
      <p:sp>
        <p:nvSpPr>
          <p:cNvPr id="2" name="Rectangle 1">
            <a:hlinkClick r:id="rId4"/>
            <a:extLst>
              <a:ext uri="{FF2B5EF4-FFF2-40B4-BE49-F238E27FC236}">
                <a16:creationId xmlns:a16="http://schemas.microsoft.com/office/drawing/2014/main" id="{C664AB35-7DDC-A80B-4BC9-D2CB6D8321C2}"/>
              </a:ext>
            </a:extLst>
          </p:cNvPr>
          <p:cNvSpPr/>
          <p:nvPr/>
        </p:nvSpPr>
        <p:spPr>
          <a:xfrm>
            <a:off x="6219825" y="5410200"/>
            <a:ext cx="93345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extLst>
              <a:ext uri="{FF2B5EF4-FFF2-40B4-BE49-F238E27FC236}">
                <a16:creationId xmlns:a16="http://schemas.microsoft.com/office/drawing/2014/main" id="{35ACE14B-A817-986F-B661-D62C1C27FBED}"/>
              </a:ext>
            </a:extLst>
          </p:cNvPr>
          <p:cNvSpPr/>
          <p:nvPr/>
        </p:nvSpPr>
        <p:spPr>
          <a:xfrm>
            <a:off x="5038725" y="3552825"/>
            <a:ext cx="278130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descr="Laughing adults at dinner table">
            <a:extLst>
              <a:ext uri="{FF2B5EF4-FFF2-40B4-BE49-F238E27FC236}">
                <a16:creationId xmlns:a16="http://schemas.microsoft.com/office/drawing/2014/main" id="{FCB10299-00A6-F5F2-1FD9-1CC6FDE5986B}"/>
              </a:ext>
            </a:extLst>
          </p:cNvPr>
          <p:cNvSpPr/>
          <p:nvPr/>
        </p:nvSpPr>
        <p:spPr>
          <a:xfrm>
            <a:off x="2652856" y="1755176"/>
            <a:ext cx="6520543" cy="3503024"/>
          </a:xfrm>
          <a:prstGeom prst="round2SameRect">
            <a:avLst>
              <a:gd name="adj1" fmla="val 39202"/>
              <a:gd name="adj2" fmla="val 0"/>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a:extLst>
              <a:ext uri="{FF2B5EF4-FFF2-40B4-BE49-F238E27FC236}">
                <a16:creationId xmlns:a16="http://schemas.microsoft.com/office/drawing/2014/main" id="{3C199BA3-6F27-16E1-AA11-93992FCE437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17694" y="4703626"/>
            <a:ext cx="1109148" cy="1109148"/>
          </a:xfrm>
          <a:prstGeom prst="rect">
            <a:avLst/>
          </a:prstGeom>
          <a:noFill/>
          <a:ln cap="flat">
            <a:noFill/>
          </a:ln>
        </p:spPr>
      </p:pic>
      <p:pic>
        <p:nvPicPr>
          <p:cNvPr id="5" name="Picture 13">
            <a:extLst>
              <a:ext uri="{FF2B5EF4-FFF2-40B4-BE49-F238E27FC236}">
                <a16:creationId xmlns:a16="http://schemas.microsoft.com/office/drawing/2014/main" id="{EE837B30-2416-426C-E15B-0B3DF4386625}"/>
              </a:ext>
              <a:ext uri="{C183D7F6-B498-43B3-948B-1728B52AA6E4}">
                <adec:decorative xmlns:adec="http://schemas.microsoft.com/office/drawing/2017/decorative" val="1"/>
              </a:ext>
            </a:extLst>
          </p:cNvPr>
          <p:cNvPicPr>
            <a:picLocks noChangeAspect="1"/>
          </p:cNvPicPr>
          <p:nvPr/>
        </p:nvPicPr>
        <p:blipFill>
          <a:blip r:embed="rId7"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10" name="Oval 14">
            <a:extLst>
              <a:ext uri="{FF2B5EF4-FFF2-40B4-BE49-F238E27FC236}">
                <a16:creationId xmlns:a16="http://schemas.microsoft.com/office/drawing/2014/main" id="{A1D1D2A7-1339-78E2-0120-A88CEA463CAE}"/>
              </a:ext>
              <a:ext uri="{C183D7F6-B498-43B3-948B-1728B52AA6E4}">
                <adec:decorative xmlns:adec="http://schemas.microsoft.com/office/drawing/2017/decorative" val="1"/>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grpSp>
        <p:nvGrpSpPr>
          <p:cNvPr id="6" name="Group 5" descr="Logos, Bank of America and NCOA">
            <a:extLst>
              <a:ext uri="{FF2B5EF4-FFF2-40B4-BE49-F238E27FC236}">
                <a16:creationId xmlns:a16="http://schemas.microsoft.com/office/drawing/2014/main" id="{D4245853-24B3-E11A-55D8-A4A8C4117EB1}"/>
              </a:ext>
            </a:extLst>
          </p:cNvPr>
          <p:cNvGrpSpPr/>
          <p:nvPr/>
        </p:nvGrpSpPr>
        <p:grpSpPr>
          <a:xfrm>
            <a:off x="8407597" y="6308226"/>
            <a:ext cx="3515964" cy="340307"/>
            <a:chOff x="8407597" y="6308226"/>
            <a:chExt cx="3515964" cy="340307"/>
          </a:xfrm>
        </p:grpSpPr>
        <p:pic>
          <p:nvPicPr>
            <p:cNvPr id="7" name="Picture 6">
              <a:extLst>
                <a:ext uri="{FF2B5EF4-FFF2-40B4-BE49-F238E27FC236}">
                  <a16:creationId xmlns:a16="http://schemas.microsoft.com/office/drawing/2014/main" id="{AEB0C658-6356-02AF-28FF-FEF8FCEED4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8" name="Picture 7">
              <a:extLst>
                <a:ext uri="{FF2B5EF4-FFF2-40B4-BE49-F238E27FC236}">
                  <a16:creationId xmlns:a16="http://schemas.microsoft.com/office/drawing/2014/main" id="{73B2FC18-F152-68F7-8905-01DA09F527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9" name="Straight Connector 8">
              <a:extLst>
                <a:ext uri="{FF2B5EF4-FFF2-40B4-BE49-F238E27FC236}">
                  <a16:creationId xmlns:a16="http://schemas.microsoft.com/office/drawing/2014/main" id="{7BA4A854-97A5-17A3-53BF-B5CE9AF86765}"/>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8660850"/>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Scams and You">
            <a:extLst>
              <a:ext uri="{FF2B5EF4-FFF2-40B4-BE49-F238E27FC236}">
                <a16:creationId xmlns:a16="http://schemas.microsoft.com/office/drawing/2014/main" id="{D8722476-08EC-4C4E-8FD9-7BDB420030BC}"/>
              </a:ext>
            </a:extLst>
          </p:cNvPr>
          <p:cNvSpPr>
            <a:spLocks noGrp="1"/>
          </p:cNvSpPr>
          <p:nvPr>
            <p:ph type="title"/>
          </p:nvPr>
        </p:nvSpPr>
        <p:spPr>
          <a:xfrm>
            <a:off x="711220" y="219247"/>
            <a:ext cx="10403816" cy="914958"/>
          </a:xfrm>
        </p:spPr>
        <p:txBody>
          <a:bodyPr/>
          <a:lstStyle/>
          <a:p>
            <a:r>
              <a:rPr lang="en-US" dirty="0"/>
              <a:t>Scams and You</a:t>
            </a:r>
          </a:p>
        </p:txBody>
      </p:sp>
      <p:sp>
        <p:nvSpPr>
          <p:cNvPr id="15" name="Text Placeholder 14" descr="1 in 5 people in the U.S.. is 60+&#10;&#10;1 in 20 older adults indicate recent financial mistreatment">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2487606"/>
            <a:ext cx="6417364" cy="2968860"/>
          </a:xfrm>
        </p:spPr>
        <p:txBody>
          <a:bodyPr/>
          <a:lstStyle/>
          <a:p>
            <a:pPr marL="285750" indent="-285750">
              <a:buClr>
                <a:srgbClr val="0ED882"/>
              </a:buClr>
              <a:buSzPct val="125000"/>
              <a:buFont typeface="Arial" panose="020B0604020202020204" pitchFamily="34" charset="0"/>
              <a:buChar char="•"/>
            </a:pPr>
            <a:r>
              <a:rPr lang="en-US" sz="1800" b="1" dirty="0"/>
              <a:t>1 in 5 </a:t>
            </a:r>
            <a:r>
              <a:rPr lang="en-US" sz="1800" dirty="0"/>
              <a:t>people in the U.S. is age 60+.</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b="1" dirty="0"/>
              <a:t>1 in 20 </a:t>
            </a:r>
            <a:r>
              <a:rPr lang="en-US" sz="1800" dirty="0"/>
              <a:t>older adults indicate recent financial mistreatment.</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b="1" dirty="0"/>
              <a:t>Only 1 in 44 </a:t>
            </a:r>
            <a:r>
              <a:rPr lang="en-US" sz="1800" dirty="0"/>
              <a:t>older adult financial abuse cases is ever reported to law enforcement.</a:t>
            </a:r>
          </a:p>
          <a:p>
            <a:pPr indent="0">
              <a:buClr>
                <a:srgbClr val="0ED882"/>
              </a:buClr>
              <a:buSzPct val="125000"/>
            </a:pPr>
            <a:endParaRPr lang="en-US" sz="1800" dirty="0"/>
          </a:p>
          <a:p>
            <a:pPr marL="285750" indent="-285750">
              <a:buClr>
                <a:srgbClr val="0ED882"/>
              </a:buClr>
              <a:buSzPct val="125000"/>
              <a:buFont typeface="Arial" panose="020B0604020202020204" pitchFamily="34" charset="0"/>
              <a:buChar char="•"/>
            </a:pPr>
            <a:r>
              <a:rPr lang="en-US" sz="1800" b="1" dirty="0"/>
              <a:t>9%</a:t>
            </a:r>
            <a:r>
              <a:rPr lang="en-US" sz="1800" dirty="0"/>
              <a:t> of financial abuse victims must turn to Medicaid after their own funds are stolen.</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endParaRPr lang="en-US" sz="1800" dirty="0"/>
          </a:p>
        </p:txBody>
      </p:sp>
      <p:pic>
        <p:nvPicPr>
          <p:cNvPr id="4" name="Picture Placeholder 3" descr="Couple in kitchen">
            <a:extLst>
              <a:ext uri="{FF2B5EF4-FFF2-40B4-BE49-F238E27FC236}">
                <a16:creationId xmlns:a16="http://schemas.microsoft.com/office/drawing/2014/main" id="{A3C95E9D-6E20-A018-0489-D4D7B9263E0B}"/>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r="-919"/>
          <a:stretch/>
        </p:blipFill>
        <p:spPr>
          <a:xfrm flipH="1">
            <a:off x="838200" y="2258066"/>
            <a:ext cx="2897462" cy="2897461"/>
          </a:xfrm>
        </p:spPr>
      </p:pic>
      <p:grpSp>
        <p:nvGrpSpPr>
          <p:cNvPr id="2" name="Group 1" descr="Logos, Bank of America and NCOA">
            <a:extLst>
              <a:ext uri="{FF2B5EF4-FFF2-40B4-BE49-F238E27FC236}">
                <a16:creationId xmlns:a16="http://schemas.microsoft.com/office/drawing/2014/main" id="{FA3C679F-E79D-4115-D79F-AAA801D2C711}"/>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E9A40A71-F15B-1E2C-28E3-99D3114B7E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240127AE-FB50-F226-DDA9-96C21F832A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7C5E96B8-ACD3-E909-3495-76D76C081DFB}"/>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805904341"/>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Why Scammers Target Seniors">
            <a:extLst>
              <a:ext uri="{FF2B5EF4-FFF2-40B4-BE49-F238E27FC236}">
                <a16:creationId xmlns:a16="http://schemas.microsoft.com/office/drawing/2014/main" id="{D8722476-08EC-4C4E-8FD9-7BDB420030BC}"/>
              </a:ext>
            </a:extLst>
          </p:cNvPr>
          <p:cNvSpPr>
            <a:spLocks noGrp="1"/>
          </p:cNvSpPr>
          <p:nvPr>
            <p:ph type="title"/>
          </p:nvPr>
        </p:nvSpPr>
        <p:spPr>
          <a:xfrm>
            <a:off x="711220" y="219247"/>
            <a:ext cx="10403816" cy="914958"/>
          </a:xfrm>
        </p:spPr>
        <p:txBody>
          <a:bodyPr/>
          <a:lstStyle/>
          <a:p>
            <a:r>
              <a:rPr lang="en-US" dirty="0"/>
              <a:t>Why Scammers Target Seniors</a:t>
            </a:r>
          </a:p>
        </p:txBody>
      </p:sp>
      <p:sp>
        <p:nvSpPr>
          <p:cNvPr id="15" name="Text Placeholder 14" descr="Greed, Fears, Dependence on Others, Cognitive Impairment, Isolation">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2487606"/>
            <a:ext cx="6417364" cy="2968860"/>
          </a:xfrm>
        </p:spPr>
        <p:txBody>
          <a:bodyPr/>
          <a:lstStyle/>
          <a:p>
            <a:pPr marL="285750" indent="-285750">
              <a:buClr>
                <a:srgbClr val="0ED882"/>
              </a:buClr>
              <a:buSzPct val="125000"/>
              <a:buFont typeface="Arial" panose="020B0604020202020204" pitchFamily="34" charset="0"/>
              <a:buChar char="•"/>
            </a:pPr>
            <a:r>
              <a:rPr lang="en-US" sz="1800" dirty="0"/>
              <a:t>Greed</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dirty="0"/>
              <a:t>Fears/Frailties of Aging</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dirty="0"/>
              <a:t>Dependence on Others</a:t>
            </a:r>
          </a:p>
          <a:p>
            <a:pPr indent="0">
              <a:buClr>
                <a:srgbClr val="0ED882"/>
              </a:buClr>
              <a:buSzPct val="125000"/>
            </a:pPr>
            <a:endParaRPr lang="en-US" sz="1800" dirty="0"/>
          </a:p>
          <a:p>
            <a:pPr marL="285750" indent="-285750">
              <a:buClr>
                <a:srgbClr val="0ED882"/>
              </a:buClr>
              <a:buSzPct val="125000"/>
              <a:buFont typeface="Arial" panose="020B0604020202020204" pitchFamily="34" charset="0"/>
              <a:buChar char="•"/>
            </a:pPr>
            <a:r>
              <a:rPr lang="en-US" sz="1800" dirty="0"/>
              <a:t>Cognitive Impairment</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dirty="0"/>
              <a:t>Isolation</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endParaRPr lang="en-US" sz="1800" dirty="0"/>
          </a:p>
        </p:txBody>
      </p:sp>
      <p:pic>
        <p:nvPicPr>
          <p:cNvPr id="4" name="Picture Placeholder 3" descr="Couple hugging">
            <a:extLst>
              <a:ext uri="{FF2B5EF4-FFF2-40B4-BE49-F238E27FC236}">
                <a16:creationId xmlns:a16="http://schemas.microsoft.com/office/drawing/2014/main" id="{CE3DAEB1-EF5E-DE0A-FF41-7ECADA4F0D57}"/>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838200" y="2258066"/>
            <a:ext cx="2897462" cy="2897461"/>
          </a:xfrm>
        </p:spPr>
      </p:pic>
      <p:grpSp>
        <p:nvGrpSpPr>
          <p:cNvPr id="2" name="Group 1" descr="Logos, Bank of America and NCOA">
            <a:extLst>
              <a:ext uri="{FF2B5EF4-FFF2-40B4-BE49-F238E27FC236}">
                <a16:creationId xmlns:a16="http://schemas.microsoft.com/office/drawing/2014/main" id="{83B9D531-715D-2C01-1A6D-328AE5FA4911}"/>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EA80B55C-3784-1204-7463-19A397EBAD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0BD86578-A676-C64A-47F1-17BBB4E250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DFB3530D-3CE2-A2B5-DBE1-265D8B1A08FE}"/>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08258333"/>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Grandparent scam case study">
            <a:extLst>
              <a:ext uri="{FF2B5EF4-FFF2-40B4-BE49-F238E27FC236}">
                <a16:creationId xmlns:a16="http://schemas.microsoft.com/office/drawing/2014/main" id="{D8722476-08EC-4C4E-8FD9-7BDB420030BC}"/>
              </a:ext>
            </a:extLst>
          </p:cNvPr>
          <p:cNvSpPr>
            <a:spLocks noGrp="1"/>
          </p:cNvSpPr>
          <p:nvPr>
            <p:ph type="title"/>
          </p:nvPr>
        </p:nvSpPr>
        <p:spPr>
          <a:xfrm>
            <a:off x="711220" y="219247"/>
            <a:ext cx="10403816" cy="914958"/>
          </a:xfrm>
        </p:spPr>
        <p:txBody>
          <a:bodyPr/>
          <a:lstStyle/>
          <a:p>
            <a:r>
              <a:rPr lang="en-US" dirty="0"/>
              <a:t>Grandparent Scam Case Study</a:t>
            </a:r>
          </a:p>
        </p:txBody>
      </p:sp>
      <p:sp>
        <p:nvSpPr>
          <p:cNvPr id="15" name="Text Placeholder 14">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2464456"/>
            <a:ext cx="6417364" cy="2968860"/>
          </a:xfrm>
        </p:spPr>
        <p:txBody>
          <a:bodyPr/>
          <a:lstStyle/>
          <a:p>
            <a:pPr indent="0">
              <a:buClr>
                <a:srgbClr val="0ED882"/>
              </a:buClr>
              <a:buSzPct val="125000"/>
            </a:pPr>
            <a:r>
              <a:rPr lang="en-US" sz="1800" dirty="0"/>
              <a:t>Mrs.</a:t>
            </a:r>
            <a:r>
              <a:rPr lang="en-US" sz="1800" spc="-400" dirty="0"/>
              <a:t> </a:t>
            </a:r>
            <a:r>
              <a:rPr lang="en-US" sz="1800" dirty="0"/>
              <a:t>T receives a phone call from an unidentified number. The unknown caller identifies himself as a good friend of Mrs.</a:t>
            </a:r>
            <a:r>
              <a:rPr lang="en-US" sz="1800" spc="-400" dirty="0"/>
              <a:t> </a:t>
            </a:r>
            <a:r>
              <a:rPr lang="en-US" sz="1800" dirty="0"/>
              <a:t>T’s granddaughter and says she has been arrested while traveling out of state. The caller then tells Mrs.</a:t>
            </a:r>
            <a:r>
              <a:rPr lang="en-US" sz="1800" spc="-400" dirty="0"/>
              <a:t> </a:t>
            </a:r>
            <a:r>
              <a:rPr lang="en-US" sz="1800" dirty="0"/>
              <a:t>T that he immediately needs $10,000 to post bail for her granddaughter. The caller instructs Mrs.</a:t>
            </a:r>
            <a:r>
              <a:rPr lang="en-US" sz="1800" spc="-400" dirty="0"/>
              <a:t> </a:t>
            </a:r>
            <a:r>
              <a:rPr lang="en-US" sz="1800" dirty="0"/>
              <a:t>T to go to her bank and withdraw $10,000 in cash, place the money in a blank envelope, stuff it within the pages of a magazine, and take it to the local grocery store where someone will meet her.</a:t>
            </a:r>
          </a:p>
          <a:p>
            <a:pPr indent="0">
              <a:buClr>
                <a:srgbClr val="0ED882"/>
              </a:buClr>
              <a:buSzPct val="125000"/>
            </a:pPr>
            <a:endParaRPr lang="en-US" sz="1800" dirty="0"/>
          </a:p>
          <a:p>
            <a:pPr indent="0">
              <a:buClr>
                <a:srgbClr val="0ED882"/>
              </a:buClr>
              <a:buSzPct val="125000"/>
            </a:pPr>
            <a:endParaRPr lang="en-US" sz="1800" dirty="0"/>
          </a:p>
        </p:txBody>
      </p:sp>
      <p:pic>
        <p:nvPicPr>
          <p:cNvPr id="6" name="Picture Placeholder 5" descr="Woman playing guitar">
            <a:extLst>
              <a:ext uri="{FF2B5EF4-FFF2-40B4-BE49-F238E27FC236}">
                <a16:creationId xmlns:a16="http://schemas.microsoft.com/office/drawing/2014/main" id="{7C685726-8AAE-0A08-ACC5-FCE53C05CBA4}"/>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838200" y="2258066"/>
            <a:ext cx="2897462" cy="2897461"/>
          </a:xfrm>
        </p:spPr>
      </p:pic>
      <p:grpSp>
        <p:nvGrpSpPr>
          <p:cNvPr id="9" name="Group 8">
            <a:extLst>
              <a:ext uri="{FF2B5EF4-FFF2-40B4-BE49-F238E27FC236}">
                <a16:creationId xmlns:a16="http://schemas.microsoft.com/office/drawing/2014/main" id="{DD64EBB2-15ED-6F5D-902D-64688ECAABA4}"/>
              </a:ext>
            </a:extLst>
          </p:cNvPr>
          <p:cNvGrpSpPr/>
          <p:nvPr/>
        </p:nvGrpSpPr>
        <p:grpSpPr>
          <a:xfrm>
            <a:off x="8738886" y="5208373"/>
            <a:ext cx="3453112" cy="593957"/>
            <a:chOff x="8738886" y="5545254"/>
            <a:chExt cx="3453112" cy="593957"/>
          </a:xfrm>
        </p:grpSpPr>
        <p:sp>
          <p:nvSpPr>
            <p:cNvPr id="2" name="Round Single Corner Rectangle 1">
              <a:extLst>
                <a:ext uri="{FF2B5EF4-FFF2-40B4-BE49-F238E27FC236}">
                  <a16:creationId xmlns:a16="http://schemas.microsoft.com/office/drawing/2014/main" id="{CFB2CF7E-3BA9-EE91-4B1C-C97C4B58A5AB}"/>
                </a:ext>
              </a:extLst>
            </p:cNvPr>
            <p:cNvSpPr/>
            <p:nvPr/>
          </p:nvSpPr>
          <p:spPr>
            <a:xfrm flipH="1">
              <a:off x="8738886" y="5610570"/>
              <a:ext cx="3453112" cy="528641"/>
            </a:xfrm>
            <a:prstGeom prst="round1Rect">
              <a:avLst>
                <a:gd name="adj" fmla="val 50000"/>
              </a:avLst>
            </a:prstGeom>
            <a:solidFill>
              <a:srgbClr val="1672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F42164-CC12-C7C3-0424-F487BBBCA81C}"/>
                </a:ext>
              </a:extLst>
            </p:cNvPr>
            <p:cNvSpPr txBox="1"/>
            <p:nvPr/>
          </p:nvSpPr>
          <p:spPr>
            <a:xfrm>
              <a:off x="9053373" y="5545254"/>
              <a:ext cx="287083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endParaRPr lang="en-US" sz="800" b="1" dirty="0">
                <a:solidFill>
                  <a:schemeClr val="bg1"/>
                </a:solidFill>
                <a:ea typeface="ＭＳ Ｐゴシック" charset="-128"/>
              </a:endParaRPr>
            </a:p>
            <a:p>
              <a:pPr algn="ctr" eaLnBrk="1" hangingPunct="1">
                <a:defRPr/>
              </a:pPr>
              <a:r>
                <a:rPr lang="en-US" sz="2000" b="1" dirty="0">
                  <a:solidFill>
                    <a:schemeClr val="bg1"/>
                  </a:solidFill>
                  <a:ea typeface="ＭＳ Ｐゴシック" charset="-128"/>
                </a:rPr>
                <a:t>What should she do?</a:t>
              </a:r>
              <a:endParaRPr lang="en-US" sz="2000" dirty="0">
                <a:solidFill>
                  <a:schemeClr val="bg1"/>
                </a:solidFill>
                <a:ea typeface="ＭＳ Ｐゴシック" charset="-128"/>
              </a:endParaRPr>
            </a:p>
          </p:txBody>
        </p:sp>
      </p:grpSp>
      <p:grpSp>
        <p:nvGrpSpPr>
          <p:cNvPr id="3" name="Group 2" descr="Logos, Bank of America and NCOA">
            <a:extLst>
              <a:ext uri="{FF2B5EF4-FFF2-40B4-BE49-F238E27FC236}">
                <a16:creationId xmlns:a16="http://schemas.microsoft.com/office/drawing/2014/main" id="{ED800A46-124F-CB6A-0445-268ACFD23E6A}"/>
              </a:ext>
            </a:extLst>
          </p:cNvPr>
          <p:cNvGrpSpPr/>
          <p:nvPr/>
        </p:nvGrpSpPr>
        <p:grpSpPr>
          <a:xfrm>
            <a:off x="8407597" y="6308226"/>
            <a:ext cx="3515964" cy="340307"/>
            <a:chOff x="8407597" y="6308226"/>
            <a:chExt cx="3515964" cy="340307"/>
          </a:xfrm>
        </p:grpSpPr>
        <p:pic>
          <p:nvPicPr>
            <p:cNvPr id="5" name="Picture 4">
              <a:extLst>
                <a:ext uri="{FF2B5EF4-FFF2-40B4-BE49-F238E27FC236}">
                  <a16:creationId xmlns:a16="http://schemas.microsoft.com/office/drawing/2014/main" id="{DBDC45D9-0141-0424-E5EF-3B9AA676B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7" name="Picture 6">
              <a:extLst>
                <a:ext uri="{FF2B5EF4-FFF2-40B4-BE49-F238E27FC236}">
                  <a16:creationId xmlns:a16="http://schemas.microsoft.com/office/drawing/2014/main" id="{887AEF92-C8BF-5A06-ECA2-D87B25FB6C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8" name="Straight Connector 7">
              <a:extLst>
                <a:ext uri="{FF2B5EF4-FFF2-40B4-BE49-F238E27FC236}">
                  <a16:creationId xmlns:a16="http://schemas.microsoft.com/office/drawing/2014/main" id="{FF038D8D-7A28-E0E4-F87F-87EED3A23627}"/>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852616937"/>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Step 1">
            <a:extLst>
              <a:ext uri="{FF2B5EF4-FFF2-40B4-BE49-F238E27FC236}">
                <a16:creationId xmlns:a16="http://schemas.microsoft.com/office/drawing/2014/main" id="{80CBD44B-118D-EED5-935A-17D6277AF84A}"/>
              </a:ext>
            </a:extLst>
          </p:cNvPr>
          <p:cNvSpPr>
            <a:spLocks noGrp="1"/>
          </p:cNvSpPr>
          <p:nvPr>
            <p:ph type="body" sz="quarter" idx="11"/>
          </p:nvPr>
        </p:nvSpPr>
        <p:spPr>
          <a:xfrm>
            <a:off x="765041" y="2657241"/>
            <a:ext cx="2712995" cy="633868"/>
          </a:xfrm>
        </p:spPr>
        <p:txBody>
          <a:bodyPr/>
          <a:lstStyle/>
          <a:p>
            <a:r>
              <a:rPr lang="en-US" dirty="0">
                <a:solidFill>
                  <a:srgbClr val="16726E"/>
                </a:solidFill>
              </a:rPr>
              <a:t>Step 1</a:t>
            </a:r>
          </a:p>
        </p:txBody>
      </p:sp>
      <p:sp>
        <p:nvSpPr>
          <p:cNvPr id="3" name="Title 2" descr="Initial Action Steps to Help">
            <a:extLst>
              <a:ext uri="{FF2B5EF4-FFF2-40B4-BE49-F238E27FC236}">
                <a16:creationId xmlns:a16="http://schemas.microsoft.com/office/drawing/2014/main" id="{989D47E5-B61B-1FD2-DC2C-E2C58B8DDA3C}"/>
              </a:ext>
            </a:extLst>
          </p:cNvPr>
          <p:cNvSpPr>
            <a:spLocks noGrp="1"/>
          </p:cNvSpPr>
          <p:nvPr>
            <p:ph type="title"/>
          </p:nvPr>
        </p:nvSpPr>
        <p:spPr/>
        <p:txBody>
          <a:bodyPr/>
          <a:lstStyle/>
          <a:p>
            <a:r>
              <a:rPr lang="en-US" dirty="0"/>
              <a:t>Initial Action Steps to Help</a:t>
            </a:r>
          </a:p>
        </p:txBody>
      </p:sp>
      <p:sp>
        <p:nvSpPr>
          <p:cNvPr id="4" name="Text Placeholder 3" descr="Step 2">
            <a:extLst>
              <a:ext uri="{FF2B5EF4-FFF2-40B4-BE49-F238E27FC236}">
                <a16:creationId xmlns:a16="http://schemas.microsoft.com/office/drawing/2014/main" id="{707FDCAB-3184-ACE3-D05D-9CF8494E6427}"/>
              </a:ext>
            </a:extLst>
          </p:cNvPr>
          <p:cNvSpPr>
            <a:spLocks noGrp="1"/>
          </p:cNvSpPr>
          <p:nvPr>
            <p:ph type="body" sz="quarter" idx="12"/>
          </p:nvPr>
        </p:nvSpPr>
        <p:spPr>
          <a:xfrm>
            <a:off x="4116673" y="2657241"/>
            <a:ext cx="3080020" cy="643012"/>
          </a:xfrm>
        </p:spPr>
        <p:txBody>
          <a:bodyPr/>
          <a:lstStyle/>
          <a:p>
            <a:r>
              <a:rPr lang="en-US" dirty="0">
                <a:solidFill>
                  <a:srgbClr val="16726E"/>
                </a:solidFill>
              </a:rPr>
              <a:t>Step 2</a:t>
            </a:r>
          </a:p>
        </p:txBody>
      </p:sp>
      <p:sp>
        <p:nvSpPr>
          <p:cNvPr id="5" name="Text Placeholder 4" descr="Step 3">
            <a:extLst>
              <a:ext uri="{FF2B5EF4-FFF2-40B4-BE49-F238E27FC236}">
                <a16:creationId xmlns:a16="http://schemas.microsoft.com/office/drawing/2014/main" id="{CC76B605-DC56-3814-A982-67AC18D54BAC}"/>
              </a:ext>
            </a:extLst>
          </p:cNvPr>
          <p:cNvSpPr>
            <a:spLocks noGrp="1"/>
          </p:cNvSpPr>
          <p:nvPr>
            <p:ph type="body" sz="quarter" idx="13"/>
          </p:nvPr>
        </p:nvSpPr>
        <p:spPr>
          <a:xfrm>
            <a:off x="7778611" y="2657241"/>
            <a:ext cx="3264224" cy="643012"/>
          </a:xfrm>
        </p:spPr>
        <p:txBody>
          <a:bodyPr/>
          <a:lstStyle/>
          <a:p>
            <a:r>
              <a:rPr lang="en-US" dirty="0">
                <a:solidFill>
                  <a:srgbClr val="16726E"/>
                </a:solidFill>
              </a:rPr>
              <a:t>Step 3</a:t>
            </a:r>
          </a:p>
        </p:txBody>
      </p:sp>
      <p:sp>
        <p:nvSpPr>
          <p:cNvPr id="6" name="Text Placeholder 5">
            <a:extLst>
              <a:ext uri="{FF2B5EF4-FFF2-40B4-BE49-F238E27FC236}">
                <a16:creationId xmlns:a16="http://schemas.microsoft.com/office/drawing/2014/main" id="{5A5B186B-46E1-E424-8569-C95778E11456}"/>
              </a:ext>
            </a:extLst>
          </p:cNvPr>
          <p:cNvSpPr>
            <a:spLocks noGrp="1"/>
          </p:cNvSpPr>
          <p:nvPr>
            <p:ph type="body" sz="quarter" idx="14"/>
          </p:nvPr>
        </p:nvSpPr>
        <p:spPr>
          <a:xfrm>
            <a:off x="764887" y="3467608"/>
            <a:ext cx="2713038" cy="2018792"/>
          </a:xfrm>
        </p:spPr>
        <p:txBody>
          <a:bodyPr/>
          <a:lstStyle/>
          <a:p>
            <a:pPr marL="285750" indent="-285750">
              <a:buClr>
                <a:srgbClr val="0ED882"/>
              </a:buClr>
              <a:buSzPct val="125000"/>
              <a:buFont typeface="Arial" panose="020B0604020202020204" pitchFamily="34" charset="0"/>
              <a:buChar char="•"/>
            </a:pPr>
            <a:r>
              <a:rPr lang="en-US" sz="1600" dirty="0"/>
              <a:t>Mrs.</a:t>
            </a:r>
            <a:r>
              <a:rPr lang="en-US" sz="1600" spc="-400" dirty="0"/>
              <a:t> </a:t>
            </a:r>
            <a:r>
              <a:rPr lang="en-US" sz="1600" dirty="0"/>
              <a:t>T should hang up the call and take notes about the call to provide to local authorities.</a:t>
            </a:r>
          </a:p>
        </p:txBody>
      </p:sp>
      <p:sp>
        <p:nvSpPr>
          <p:cNvPr id="7" name="Text Placeholder 6">
            <a:extLst>
              <a:ext uri="{FF2B5EF4-FFF2-40B4-BE49-F238E27FC236}">
                <a16:creationId xmlns:a16="http://schemas.microsoft.com/office/drawing/2014/main" id="{BEF74EB6-6CB4-2053-0E67-AB734C2D8FDD}"/>
              </a:ext>
            </a:extLst>
          </p:cNvPr>
          <p:cNvSpPr>
            <a:spLocks noGrp="1"/>
          </p:cNvSpPr>
          <p:nvPr>
            <p:ph type="body" sz="quarter" idx="15"/>
          </p:nvPr>
        </p:nvSpPr>
        <p:spPr>
          <a:xfrm>
            <a:off x="4116094" y="3467608"/>
            <a:ext cx="3081131" cy="2018792"/>
          </a:xfrm>
        </p:spPr>
        <p:txBody>
          <a:bodyPr/>
          <a:lstStyle/>
          <a:p>
            <a:pPr marL="285750" indent="-285750">
              <a:buClr>
                <a:srgbClr val="0ED882"/>
              </a:buClr>
              <a:buSzPct val="125000"/>
              <a:buFont typeface="Arial" panose="020B0604020202020204" pitchFamily="34" charset="0"/>
              <a:buChar char="•"/>
            </a:pPr>
            <a:r>
              <a:rPr lang="en-US" sz="1600" dirty="0"/>
              <a:t>Mrs.</a:t>
            </a:r>
            <a:r>
              <a:rPr lang="en-US" sz="1600" spc="-400" dirty="0"/>
              <a:t> </a:t>
            </a:r>
            <a:r>
              <a:rPr lang="en-US" sz="1600" dirty="0"/>
              <a:t>T should hang up the phone and call other family members to verify if the granddaughter is in trouble.</a:t>
            </a:r>
          </a:p>
        </p:txBody>
      </p:sp>
      <p:sp>
        <p:nvSpPr>
          <p:cNvPr id="8" name="Text Placeholder 7">
            <a:extLst>
              <a:ext uri="{FF2B5EF4-FFF2-40B4-BE49-F238E27FC236}">
                <a16:creationId xmlns:a16="http://schemas.microsoft.com/office/drawing/2014/main" id="{6089FC70-B241-8EAA-C9B2-E3988840D04A}"/>
              </a:ext>
            </a:extLst>
          </p:cNvPr>
          <p:cNvSpPr>
            <a:spLocks noGrp="1"/>
          </p:cNvSpPr>
          <p:nvPr>
            <p:ph type="body" sz="quarter" idx="16"/>
          </p:nvPr>
        </p:nvSpPr>
        <p:spPr>
          <a:xfrm>
            <a:off x="7778457" y="3467608"/>
            <a:ext cx="3263900" cy="2018792"/>
          </a:xfrm>
        </p:spPr>
        <p:txBody>
          <a:bodyPr/>
          <a:lstStyle/>
          <a:p>
            <a:pPr marL="285750" indent="-285750">
              <a:buClr>
                <a:srgbClr val="0ED882"/>
              </a:buClr>
              <a:buSzPct val="125000"/>
              <a:buFont typeface="Arial" panose="020B0604020202020204" pitchFamily="34" charset="0"/>
              <a:buChar char="•"/>
            </a:pPr>
            <a:r>
              <a:rPr lang="en-US" sz="1600" dirty="0"/>
              <a:t>Mrs.</a:t>
            </a:r>
            <a:r>
              <a:rPr lang="en-US" sz="1600" spc="-400" dirty="0"/>
              <a:t> </a:t>
            </a:r>
            <a:r>
              <a:rPr lang="en-US" sz="1600" dirty="0"/>
              <a:t>T should hang up the call and Mrs.</a:t>
            </a:r>
            <a:r>
              <a:rPr lang="en-US" sz="1600" spc="-400" dirty="0"/>
              <a:t> </a:t>
            </a:r>
            <a:r>
              <a:rPr lang="en-US" sz="1600" dirty="0"/>
              <a:t>T may choose to no longer answer unidentified calls.</a:t>
            </a:r>
          </a:p>
          <a:p>
            <a:pPr indent="0">
              <a:buClr>
                <a:srgbClr val="0ED882"/>
              </a:buClr>
              <a:buSzPct val="125000"/>
            </a:pPr>
            <a:endParaRPr lang="en-US" sz="1600" dirty="0"/>
          </a:p>
          <a:p>
            <a:pPr indent="0">
              <a:buClr>
                <a:srgbClr val="0ED882"/>
              </a:buClr>
              <a:buSzPct val="125000"/>
            </a:pPr>
            <a:endParaRPr lang="en-US" sz="1600" dirty="0"/>
          </a:p>
        </p:txBody>
      </p:sp>
      <p:cxnSp>
        <p:nvCxnSpPr>
          <p:cNvPr id="9" name="Straight Connector 8">
            <a:extLst>
              <a:ext uri="{FF2B5EF4-FFF2-40B4-BE49-F238E27FC236}">
                <a16:creationId xmlns:a16="http://schemas.microsoft.com/office/drawing/2014/main" id="{AD155515-D1EB-614A-C131-D8FBBCCE4A6E}"/>
              </a:ext>
            </a:extLst>
          </p:cNvPr>
          <p:cNvCxnSpPr>
            <a:cxnSpLocks/>
          </p:cNvCxnSpPr>
          <p:nvPr/>
        </p:nvCxnSpPr>
        <p:spPr>
          <a:xfrm>
            <a:off x="3799840" y="2657241"/>
            <a:ext cx="0" cy="1982136"/>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D5A88B54-C5C0-B5FC-D372-96B7514C2977}"/>
              </a:ext>
            </a:extLst>
          </p:cNvPr>
          <p:cNvCxnSpPr>
            <a:cxnSpLocks/>
          </p:cNvCxnSpPr>
          <p:nvPr/>
        </p:nvCxnSpPr>
        <p:spPr>
          <a:xfrm>
            <a:off x="7486316" y="2657241"/>
            <a:ext cx="0" cy="1982136"/>
          </a:xfrm>
          <a:prstGeom prst="line">
            <a:avLst/>
          </a:prstGeom>
          <a:ln w="12700">
            <a:solidFill>
              <a:srgbClr val="04A299"/>
            </a:solidFill>
          </a:ln>
        </p:spPr>
        <p:style>
          <a:lnRef idx="1">
            <a:schemeClr val="accent5"/>
          </a:lnRef>
          <a:fillRef idx="0">
            <a:schemeClr val="accent5"/>
          </a:fillRef>
          <a:effectRef idx="0">
            <a:schemeClr val="accent5"/>
          </a:effectRef>
          <a:fontRef idx="minor">
            <a:schemeClr val="tx1"/>
          </a:fontRef>
        </p:style>
      </p:cxnSp>
      <p:grpSp>
        <p:nvGrpSpPr>
          <p:cNvPr id="10" name="Group 9" descr="Logos, Bank of America and NCOA">
            <a:extLst>
              <a:ext uri="{FF2B5EF4-FFF2-40B4-BE49-F238E27FC236}">
                <a16:creationId xmlns:a16="http://schemas.microsoft.com/office/drawing/2014/main" id="{EDBFD6E8-F782-D536-9984-20C003A878D3}"/>
              </a:ext>
            </a:extLst>
          </p:cNvPr>
          <p:cNvGrpSpPr/>
          <p:nvPr/>
        </p:nvGrpSpPr>
        <p:grpSpPr>
          <a:xfrm>
            <a:off x="8407597" y="6308226"/>
            <a:ext cx="3515964" cy="340307"/>
            <a:chOff x="8407597" y="6308226"/>
            <a:chExt cx="3515964" cy="340307"/>
          </a:xfrm>
        </p:grpSpPr>
        <p:pic>
          <p:nvPicPr>
            <p:cNvPr id="11" name="Picture 10">
              <a:extLst>
                <a:ext uri="{FF2B5EF4-FFF2-40B4-BE49-F238E27FC236}">
                  <a16:creationId xmlns:a16="http://schemas.microsoft.com/office/drawing/2014/main" id="{F653732A-7285-542E-76AB-7506E6A979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13" name="Picture 12">
              <a:extLst>
                <a:ext uri="{FF2B5EF4-FFF2-40B4-BE49-F238E27FC236}">
                  <a16:creationId xmlns:a16="http://schemas.microsoft.com/office/drawing/2014/main" id="{14DF229A-41A9-8A5B-B4B4-824B8AD59B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14" name="Straight Connector 13">
              <a:extLst>
                <a:ext uri="{FF2B5EF4-FFF2-40B4-BE49-F238E27FC236}">
                  <a16:creationId xmlns:a16="http://schemas.microsoft.com/office/drawing/2014/main" id="{E08702BD-C894-A754-F8C8-A0099610D747}"/>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486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The Usual Suspects: Who Are the Likely Perpetrators?">
            <a:extLst>
              <a:ext uri="{FF2B5EF4-FFF2-40B4-BE49-F238E27FC236}">
                <a16:creationId xmlns:a16="http://schemas.microsoft.com/office/drawing/2014/main" id="{D8722476-08EC-4C4E-8FD9-7BDB420030BC}"/>
              </a:ext>
            </a:extLst>
          </p:cNvPr>
          <p:cNvSpPr>
            <a:spLocks noGrp="1"/>
          </p:cNvSpPr>
          <p:nvPr>
            <p:ph type="title"/>
          </p:nvPr>
        </p:nvSpPr>
        <p:spPr>
          <a:xfrm>
            <a:off x="711220" y="479130"/>
            <a:ext cx="10403816" cy="914958"/>
          </a:xfrm>
        </p:spPr>
        <p:txBody>
          <a:bodyPr/>
          <a:lstStyle/>
          <a:p>
            <a:r>
              <a:rPr lang="en-US" dirty="0"/>
              <a:t>The Usual Suspects: </a:t>
            </a:r>
            <a:br>
              <a:rPr lang="en-US" dirty="0"/>
            </a:br>
            <a:r>
              <a:rPr lang="en-US" dirty="0"/>
              <a:t>Who Are the Likely Perpetrators?</a:t>
            </a:r>
          </a:p>
        </p:txBody>
      </p:sp>
      <p:sp>
        <p:nvSpPr>
          <p:cNvPr id="15" name="Text Placeholder 14" descr="Strangers, family members, caregivers">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2523551"/>
            <a:ext cx="6417364" cy="2968860"/>
          </a:xfrm>
        </p:spPr>
        <p:txBody>
          <a:bodyPr/>
          <a:lstStyle/>
          <a:p>
            <a:pPr marL="285750" indent="-285750">
              <a:buClr>
                <a:srgbClr val="0ED882"/>
              </a:buClr>
              <a:buSzPct val="125000"/>
              <a:buFont typeface="Arial" panose="020B0604020202020204" pitchFamily="34" charset="0"/>
              <a:buChar char="•"/>
            </a:pPr>
            <a:r>
              <a:rPr lang="en-US" sz="1800" b="1" dirty="0"/>
              <a:t>Strangers</a:t>
            </a:r>
            <a:r>
              <a:rPr lang="en-US" sz="1800" dirty="0"/>
              <a:t> preying on older adults who may be isolated, lonely, confused, or in need of cash or attention.</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b="1" dirty="0"/>
              <a:t>Family members </a:t>
            </a:r>
            <a:r>
              <a:rPr lang="en-US" sz="1800" dirty="0"/>
              <a:t>to whom the older adult wants to stay connected.</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r>
              <a:rPr lang="en-US" sz="1800" b="1" dirty="0"/>
              <a:t>Caregivers</a:t>
            </a:r>
            <a:r>
              <a:rPr lang="en-US" sz="1800" dirty="0"/>
              <a:t> (family and other) who use fear or guilt to take advantage of an older adult.</a:t>
            </a:r>
          </a:p>
          <a:p>
            <a:pPr indent="0">
              <a:buClr>
                <a:srgbClr val="0ED882"/>
              </a:buClr>
              <a:buSzPct val="125000"/>
            </a:pPr>
            <a:endParaRPr lang="en-US" sz="1800" dirty="0"/>
          </a:p>
          <a:p>
            <a:pPr marL="285750" indent="-285750">
              <a:buClr>
                <a:srgbClr val="0ED882"/>
              </a:buClr>
              <a:buSzPct val="125000"/>
              <a:buFont typeface="Arial" panose="020B0604020202020204" pitchFamily="34" charset="0"/>
              <a:buChar char="•"/>
            </a:pPr>
            <a:endParaRPr lang="en-US" sz="1800" dirty="0"/>
          </a:p>
        </p:txBody>
      </p:sp>
      <p:pic>
        <p:nvPicPr>
          <p:cNvPr id="4" name="Picture Placeholder 3" descr="Grandmother talking to granddaughter">
            <a:extLst>
              <a:ext uri="{FF2B5EF4-FFF2-40B4-BE49-F238E27FC236}">
                <a16:creationId xmlns:a16="http://schemas.microsoft.com/office/drawing/2014/main" id="{6B2BCE16-3C1E-C99A-D7E3-075A4FDC6C63}"/>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838200" y="2258066"/>
            <a:ext cx="2897462" cy="2897461"/>
          </a:xfrm>
        </p:spPr>
      </p:pic>
      <p:grpSp>
        <p:nvGrpSpPr>
          <p:cNvPr id="2" name="Group 1" descr="Logos, Bank of America and NCOA">
            <a:extLst>
              <a:ext uri="{FF2B5EF4-FFF2-40B4-BE49-F238E27FC236}">
                <a16:creationId xmlns:a16="http://schemas.microsoft.com/office/drawing/2014/main" id="{8BF06B10-4624-4772-D622-DA220F81035A}"/>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126BB109-BD31-A0FA-CD20-C2ED03B79B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BADD2C67-2BCF-CB22-CC14-8A2AC6DA24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5F538C8C-896F-FD08-6560-E4896D453D41}"/>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75682865"/>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Types of Scams">
            <a:extLst>
              <a:ext uri="{FF2B5EF4-FFF2-40B4-BE49-F238E27FC236}">
                <a16:creationId xmlns:a16="http://schemas.microsoft.com/office/drawing/2014/main" id="{D8722476-08EC-4C4E-8FD9-7BDB420030BC}"/>
              </a:ext>
            </a:extLst>
          </p:cNvPr>
          <p:cNvSpPr>
            <a:spLocks noGrp="1"/>
          </p:cNvSpPr>
          <p:nvPr>
            <p:ph type="title"/>
          </p:nvPr>
        </p:nvSpPr>
        <p:spPr>
          <a:xfrm>
            <a:off x="711220" y="219247"/>
            <a:ext cx="10403816" cy="914958"/>
          </a:xfrm>
        </p:spPr>
        <p:txBody>
          <a:bodyPr/>
          <a:lstStyle/>
          <a:p>
            <a:r>
              <a:rPr lang="en-US" dirty="0"/>
              <a:t>Types of Scams</a:t>
            </a:r>
          </a:p>
        </p:txBody>
      </p:sp>
      <p:sp>
        <p:nvSpPr>
          <p:cNvPr id="15" name="Text Placeholder 14" descr="New scams are created every day!">
            <a:extLst>
              <a:ext uri="{FF2B5EF4-FFF2-40B4-BE49-F238E27FC236}">
                <a16:creationId xmlns:a16="http://schemas.microsoft.com/office/drawing/2014/main" id="{031AA4F4-BD24-084E-AD52-2D897398E30E}"/>
              </a:ext>
            </a:extLst>
          </p:cNvPr>
          <p:cNvSpPr>
            <a:spLocks noGrp="1"/>
          </p:cNvSpPr>
          <p:nvPr>
            <p:ph type="body" sz="quarter" idx="12"/>
          </p:nvPr>
        </p:nvSpPr>
        <p:spPr>
          <a:xfrm>
            <a:off x="4279211" y="3188909"/>
            <a:ext cx="6417364" cy="2968860"/>
          </a:xfrm>
        </p:spPr>
        <p:txBody>
          <a:bodyPr/>
          <a:lstStyle/>
          <a:p>
            <a:pPr marL="285750" indent="-285750">
              <a:buClr>
                <a:srgbClr val="0ED882"/>
              </a:buClr>
              <a:buSzPct val="125000"/>
              <a:buFont typeface="Arial" panose="020B0604020202020204" pitchFamily="34" charset="0"/>
              <a:buChar char="•"/>
            </a:pPr>
            <a:r>
              <a:rPr lang="en-US" sz="1800" b="1" dirty="0"/>
              <a:t>New scams are created every day! </a:t>
            </a:r>
            <a:br>
              <a:rPr lang="en-US" sz="1800" dirty="0"/>
            </a:br>
            <a:r>
              <a:rPr lang="en-US" sz="1800" dirty="0"/>
              <a:t>The best way to defend yourself is to be aware of the tactics that scammers use and learn how to recognize them.</a:t>
            </a:r>
          </a:p>
          <a:p>
            <a:pPr marL="285750" indent="-285750">
              <a:buClr>
                <a:srgbClr val="0ED882"/>
              </a:buClr>
              <a:buSzPct val="125000"/>
              <a:buFont typeface="Arial" panose="020B0604020202020204" pitchFamily="34" charset="0"/>
              <a:buChar char="•"/>
            </a:pPr>
            <a:endParaRPr lang="en-US" sz="1800" dirty="0"/>
          </a:p>
          <a:p>
            <a:pPr marL="285750" indent="-285750">
              <a:buClr>
                <a:srgbClr val="0ED882"/>
              </a:buClr>
              <a:buSzPct val="125000"/>
              <a:buFont typeface="Arial" panose="020B0604020202020204" pitchFamily="34" charset="0"/>
              <a:buChar char="•"/>
            </a:pPr>
            <a:endParaRPr lang="en-US" sz="1800" dirty="0"/>
          </a:p>
        </p:txBody>
      </p:sp>
      <p:pic>
        <p:nvPicPr>
          <p:cNvPr id="4" name="Picture Placeholder 3" descr="Woman at computer">
            <a:extLst>
              <a:ext uri="{FF2B5EF4-FFF2-40B4-BE49-F238E27FC236}">
                <a16:creationId xmlns:a16="http://schemas.microsoft.com/office/drawing/2014/main" id="{7E958267-99FA-229A-78C0-8B9C10AB6636}"/>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838200" y="2258066"/>
            <a:ext cx="2897462" cy="2897461"/>
          </a:xfrm>
        </p:spPr>
      </p:pic>
      <p:grpSp>
        <p:nvGrpSpPr>
          <p:cNvPr id="2" name="Group 1" descr="Logos, Bank of America and NCOA">
            <a:extLst>
              <a:ext uri="{FF2B5EF4-FFF2-40B4-BE49-F238E27FC236}">
                <a16:creationId xmlns:a16="http://schemas.microsoft.com/office/drawing/2014/main" id="{A5E17BF2-5AA7-9F01-CEA2-406BD6823285}"/>
              </a:ext>
            </a:extLst>
          </p:cNvPr>
          <p:cNvGrpSpPr/>
          <p:nvPr/>
        </p:nvGrpSpPr>
        <p:grpSpPr>
          <a:xfrm>
            <a:off x="8407597" y="6308226"/>
            <a:ext cx="3515964" cy="340307"/>
            <a:chOff x="8407597" y="6308226"/>
            <a:chExt cx="3515964" cy="340307"/>
          </a:xfrm>
        </p:grpSpPr>
        <p:pic>
          <p:nvPicPr>
            <p:cNvPr id="3" name="Picture 2">
              <a:extLst>
                <a:ext uri="{FF2B5EF4-FFF2-40B4-BE49-F238E27FC236}">
                  <a16:creationId xmlns:a16="http://schemas.microsoft.com/office/drawing/2014/main" id="{F95C3DA4-2AD1-3E6B-0C6E-5180F35D2C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0253" y="6331643"/>
              <a:ext cx="843308" cy="316890"/>
            </a:xfrm>
            <a:prstGeom prst="rect">
              <a:avLst/>
            </a:prstGeom>
          </p:spPr>
        </p:pic>
        <p:pic>
          <p:nvPicPr>
            <p:cNvPr id="5" name="Picture 4">
              <a:extLst>
                <a:ext uri="{FF2B5EF4-FFF2-40B4-BE49-F238E27FC236}">
                  <a16:creationId xmlns:a16="http://schemas.microsoft.com/office/drawing/2014/main" id="{48BDB5DC-A84C-0526-C3B7-96052915BE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597" y="6322450"/>
              <a:ext cx="2303847" cy="230385"/>
            </a:xfrm>
            <a:prstGeom prst="rect">
              <a:avLst/>
            </a:prstGeom>
          </p:spPr>
        </p:pic>
        <p:cxnSp>
          <p:nvCxnSpPr>
            <p:cNvPr id="6" name="Straight Connector 5">
              <a:extLst>
                <a:ext uri="{FF2B5EF4-FFF2-40B4-BE49-F238E27FC236}">
                  <a16:creationId xmlns:a16="http://schemas.microsoft.com/office/drawing/2014/main" id="{556BA30E-915E-C192-A9A4-0D697FBE02A0}"/>
                </a:ext>
              </a:extLst>
            </p:cNvPr>
            <p:cNvCxnSpPr>
              <a:cxnSpLocks/>
            </p:cNvCxnSpPr>
            <p:nvPr/>
          </p:nvCxnSpPr>
          <p:spPr>
            <a:xfrm>
              <a:off x="10868611" y="6308226"/>
              <a:ext cx="0" cy="340307"/>
            </a:xfrm>
            <a:prstGeom prst="line">
              <a:avLst/>
            </a:prstGeom>
            <a:ln w="19050">
              <a:solidFill>
                <a:srgbClr val="DC003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85202685"/>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ags/tag10.xml><?xml version="1.0" encoding="utf-8"?>
<p:tagLst xmlns:a="http://schemas.openxmlformats.org/drawingml/2006/main" xmlns:r="http://schemas.openxmlformats.org/officeDocument/2006/relationships" xmlns:p="http://schemas.openxmlformats.org/presentationml/2006/main">
  <p:tag name="TIMING" val="|5.5"/>
</p:tagLst>
</file>

<file path=ppt/tags/tag11.xml><?xml version="1.0" encoding="utf-8"?>
<p:tagLst xmlns:a="http://schemas.openxmlformats.org/drawingml/2006/main" xmlns:r="http://schemas.openxmlformats.org/officeDocument/2006/relationships" xmlns:p="http://schemas.openxmlformats.org/presentationml/2006/main">
  <p:tag name="TIMING" val="|5.5"/>
</p:tagLst>
</file>

<file path=ppt/tags/tag12.xml><?xml version="1.0" encoding="utf-8"?>
<p:tagLst xmlns:a="http://schemas.openxmlformats.org/drawingml/2006/main" xmlns:r="http://schemas.openxmlformats.org/officeDocument/2006/relationships" xmlns:p="http://schemas.openxmlformats.org/presentationml/2006/main">
  <p:tag name="TIMING" val="|5.5"/>
</p:tagLst>
</file>

<file path=ppt/tags/tag13.xml><?xml version="1.0" encoding="utf-8"?>
<p:tagLst xmlns:a="http://schemas.openxmlformats.org/drawingml/2006/main" xmlns:r="http://schemas.openxmlformats.org/officeDocument/2006/relationships" xmlns:p="http://schemas.openxmlformats.org/presentationml/2006/main">
  <p:tag name="TIMING" val="|5.5"/>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ags/tag3.xml><?xml version="1.0" encoding="utf-8"?>
<p:tagLst xmlns:a="http://schemas.openxmlformats.org/drawingml/2006/main" xmlns:r="http://schemas.openxmlformats.org/officeDocument/2006/relationships" xmlns:p="http://schemas.openxmlformats.org/presentationml/2006/main">
  <p:tag name="TIMING" val="|5.5"/>
</p:tagLst>
</file>

<file path=ppt/tags/tag4.xml><?xml version="1.0" encoding="utf-8"?>
<p:tagLst xmlns:a="http://schemas.openxmlformats.org/drawingml/2006/main" xmlns:r="http://schemas.openxmlformats.org/officeDocument/2006/relationships" xmlns:p="http://schemas.openxmlformats.org/presentationml/2006/main">
  <p:tag name="TIMING" val="|5.5"/>
</p:tagLst>
</file>

<file path=ppt/tags/tag5.xml><?xml version="1.0" encoding="utf-8"?>
<p:tagLst xmlns:a="http://schemas.openxmlformats.org/drawingml/2006/main" xmlns:r="http://schemas.openxmlformats.org/officeDocument/2006/relationships" xmlns:p="http://schemas.openxmlformats.org/presentationml/2006/main">
  <p:tag name="TIMING" val="|5.5"/>
</p:tagLst>
</file>

<file path=ppt/tags/tag6.xml><?xml version="1.0" encoding="utf-8"?>
<p:tagLst xmlns:a="http://schemas.openxmlformats.org/drawingml/2006/main" xmlns:r="http://schemas.openxmlformats.org/officeDocument/2006/relationships" xmlns:p="http://schemas.openxmlformats.org/presentationml/2006/main">
  <p:tag name="TIMING" val="|5.5"/>
</p:tagLst>
</file>

<file path=ppt/tags/tag7.xml><?xml version="1.0" encoding="utf-8"?>
<p:tagLst xmlns:a="http://schemas.openxmlformats.org/drawingml/2006/main" xmlns:r="http://schemas.openxmlformats.org/officeDocument/2006/relationships" xmlns:p="http://schemas.openxmlformats.org/presentationml/2006/main">
  <p:tag name="TIMING" val="|5.5"/>
</p:tagLst>
</file>

<file path=ppt/tags/tag8.xml><?xml version="1.0" encoding="utf-8"?>
<p:tagLst xmlns:a="http://schemas.openxmlformats.org/drawingml/2006/main" xmlns:r="http://schemas.openxmlformats.org/officeDocument/2006/relationships" xmlns:p="http://schemas.openxmlformats.org/presentationml/2006/main">
  <p:tag name="TIMING" val="|5.5"/>
</p:tagLst>
</file>

<file path=ppt/tags/tag9.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NCOA hyperlink colors">
      <a:dk1>
        <a:srgbClr val="2B2B2B"/>
      </a:dk1>
      <a:lt1>
        <a:srgbClr val="FAFAFA"/>
      </a:lt1>
      <a:dk2>
        <a:srgbClr val="0A495D"/>
      </a:dk2>
      <a:lt2>
        <a:srgbClr val="DADADA"/>
      </a:lt2>
      <a:accent1>
        <a:srgbClr val="0DD782"/>
      </a:accent1>
      <a:accent2>
        <a:srgbClr val="F76366"/>
      </a:accent2>
      <a:accent3>
        <a:srgbClr val="A5A5A5"/>
      </a:accent3>
      <a:accent4>
        <a:srgbClr val="FEECEC"/>
      </a:accent4>
      <a:accent5>
        <a:srgbClr val="DAE4E6"/>
      </a:accent5>
      <a:accent6>
        <a:srgbClr val="BBE8CC"/>
      </a:accent6>
      <a:hlink>
        <a:srgbClr val="3C8A8F"/>
      </a:hlink>
      <a:folHlink>
        <a:srgbClr val="0A49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3E3B7306D1A4DBE85A8386C2D1C42" ma:contentTypeVersion="16" ma:contentTypeDescription="Create a new document." ma:contentTypeScope="" ma:versionID="3077d08c7a7c8ef089563207ce3b4c32">
  <xsd:schema xmlns:xsd="http://www.w3.org/2001/XMLSchema" xmlns:xs="http://www.w3.org/2001/XMLSchema" xmlns:p="http://schemas.microsoft.com/office/2006/metadata/properties" xmlns:ns2="3aa304b4-6952-4d84-a38d-449afb35300a" xmlns:ns3="7fc6a4f5-ce7f-4fe6-8212-a2187a6e7bb6" targetNamespace="http://schemas.microsoft.com/office/2006/metadata/properties" ma:root="true" ma:fieldsID="7e7b57a64698af8ebdb9be2536739160" ns2:_="" ns3:_="">
    <xsd:import namespace="3aa304b4-6952-4d84-a38d-449afb35300a"/>
    <xsd:import namespace="7fc6a4f5-ce7f-4fe6-8212-a2187a6e7b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304b4-6952-4d84-a38d-449afb353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2d6f55-07f9-4665-ad25-941cd020e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c6a4f5-ce7f-4fe6-8212-a2187a6e7b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e268f64-fb46-4816-863b-9540618c7432}" ma:internalName="TaxCatchAll" ma:showField="CatchAllData" ma:web="7fc6a4f5-ce7f-4fe6-8212-a2187a6e7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fc6a4f5-ce7f-4fe6-8212-a2187a6e7bb6">
      <UserInfo>
        <DisplayName>Brandy Bauer</DisplayName>
        <AccountId>35</AccountId>
        <AccountType/>
      </UserInfo>
    </SharedWithUsers>
    <lcf76f155ced4ddcb4097134ff3c332f xmlns="3aa304b4-6952-4d84-a38d-449afb35300a">
      <Terms xmlns="http://schemas.microsoft.com/office/infopath/2007/PartnerControls"/>
    </lcf76f155ced4ddcb4097134ff3c332f>
    <TaxCatchAll xmlns="7fc6a4f5-ce7f-4fe6-8212-a2187a6e7bb6" xsi:nil="true"/>
  </documentManagement>
</p:properties>
</file>

<file path=customXml/itemProps1.xml><?xml version="1.0" encoding="utf-8"?>
<ds:datastoreItem xmlns:ds="http://schemas.openxmlformats.org/officeDocument/2006/customXml" ds:itemID="{2CDD08F2-00E6-4B08-9D01-CC5B9D2CE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304b4-6952-4d84-a38d-449afb35300a"/>
    <ds:schemaRef ds:uri="7fc6a4f5-ce7f-4fe6-8212-a2187a6e7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5482E1-3D2E-48AF-A621-10632FAFD977}">
  <ds:schemaRefs>
    <ds:schemaRef ds:uri="http://schemas.microsoft.com/sharepoint/v3/contenttype/forms"/>
  </ds:schemaRefs>
</ds:datastoreItem>
</file>

<file path=customXml/itemProps3.xml><?xml version="1.0" encoding="utf-8"?>
<ds:datastoreItem xmlns:ds="http://schemas.openxmlformats.org/officeDocument/2006/customXml" ds:itemID="{568FE4C7-50A8-4121-8E27-D02C5E151536}">
  <ds:schemaRefs>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7fc6a4f5-ce7f-4fe6-8212-a2187a6e7bb6"/>
    <ds:schemaRef ds:uri="3aa304b4-6952-4d84-a38d-449afb35300a"/>
    <ds:schemaRef ds:uri="8493ea84-4a4e-48e2-958a-412ea7f8cca7"/>
  </ds:schemaRefs>
</ds:datastoreItem>
</file>

<file path=docProps/app.xml><?xml version="1.0" encoding="utf-8"?>
<Properties xmlns="http://schemas.openxmlformats.org/officeDocument/2006/extended-properties" xmlns:vt="http://schemas.openxmlformats.org/officeDocument/2006/docPropsVTypes">
  <Template/>
  <TotalTime>17891</TotalTime>
  <Words>2587</Words>
  <Application>Microsoft Macintosh PowerPoint</Application>
  <PresentationFormat>Widescreen</PresentationFormat>
  <Paragraphs>305</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Source Serif Pro SemiBold</vt:lpstr>
      <vt:lpstr>Arial</vt:lpstr>
      <vt:lpstr>Source Serif Pro</vt:lpstr>
      <vt:lpstr>Calibri</vt:lpstr>
      <vt:lpstr>Wingdings</vt:lpstr>
      <vt:lpstr>Office Theme</vt:lpstr>
      <vt:lpstr>PowerPoint Presentation</vt:lpstr>
      <vt:lpstr>Round Robin Introductions</vt:lpstr>
      <vt:lpstr>PowerPoint Presentation</vt:lpstr>
      <vt:lpstr>Scams and You</vt:lpstr>
      <vt:lpstr>Why Scammers Target Seniors</vt:lpstr>
      <vt:lpstr>Grandparent Scam Case Study</vt:lpstr>
      <vt:lpstr>Initial Action Steps to Help</vt:lpstr>
      <vt:lpstr>The Usual Suspects:  Who Are the Likely Perpetrators?</vt:lpstr>
      <vt:lpstr>Types of Scams</vt:lpstr>
      <vt:lpstr>The Dirty Dozen:  Top 12 Scams Targeting Older Adults</vt:lpstr>
      <vt:lpstr>PowerPoint Presentation</vt:lpstr>
      <vt:lpstr>PowerPoint Presentation</vt:lpstr>
      <vt:lpstr>Tips to Avoid Romance Scams</vt:lpstr>
      <vt:lpstr>Tips to Avoid Telemarketing/Robocall Scams</vt:lpstr>
      <vt:lpstr>Tips to Avoid Tech Support Scams/Internet Fraud</vt:lpstr>
      <vt:lpstr>Tips to Avoid Investment Schemes</vt:lpstr>
      <vt:lpstr>Tips to Avoid Investment Schemes</vt:lpstr>
      <vt:lpstr>Tips to Avoid Medicare/Medicaid Scams</vt:lpstr>
      <vt:lpstr>Tips to Avoid Home Repair/Contractor Scams</vt:lpstr>
      <vt:lpstr>Tips to Avoid Sweepstakes/Lottery Scams</vt:lpstr>
      <vt:lpstr>Tips to Avoid Grandparent Scams</vt:lpstr>
      <vt:lpstr>Tips to Avoid Employment Scams</vt:lpstr>
      <vt:lpstr>Tips to Avoid COVID-19 Scams</vt:lpstr>
      <vt:lpstr>PowerPoint Presentation</vt:lpstr>
      <vt:lpstr>Protecting Your Identity</vt:lpstr>
      <vt:lpstr>Common Methods of Identity Theft</vt:lpstr>
      <vt:lpstr>Ways to Protect Your Identity</vt:lpstr>
      <vt:lpstr>If You Suspect You’re a Victim of Identity Theft</vt:lpstr>
      <vt:lpstr>Top 8 Ways to Protect Yourself</vt:lpstr>
      <vt:lpstr>Protect Your Loved Ones: Know the Signs</vt:lpstr>
      <vt:lpstr>Next Steps for Victims of Financial Fraud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 Nguyen</dc:creator>
  <cp:keywords/>
  <dc:description/>
  <cp:lastModifiedBy>Donya Currie</cp:lastModifiedBy>
  <cp:revision>870</cp:revision>
  <dcterms:created xsi:type="dcterms:W3CDTF">2020-11-13T04:28:18Z</dcterms:created>
  <dcterms:modified xsi:type="dcterms:W3CDTF">2023-07-06T19:03:50Z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0x010100AACA32BE9F454045B8DACDD23207D45E</vt:lpwstr>
  </property>
</Properties>
</file>